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8" r:id="rId3"/>
    <p:sldMasterId id="2147483679" r:id="rId4"/>
    <p:sldMasterId id="214748368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</p:sldIdLst>
  <p:sldSz cy="5143500" cx="9144000"/>
  <p:notesSz cx="6858000" cy="9144000"/>
  <p:embeddedFontLst>
    <p:embeddedFont>
      <p:font typeface="Roboto Slab"/>
      <p:regular r:id="rId50"/>
      <p:bold r:id="rId51"/>
    </p:embeddedFont>
    <p:embeddedFont>
      <p:font typeface="Roboto"/>
      <p:regular r:id="rId52"/>
      <p:bold r:id="rId53"/>
      <p:italic r:id="rId54"/>
      <p:boldItalic r:id="rId55"/>
    </p:embeddedFont>
    <p:embeddedFont>
      <p:font typeface="Cabin"/>
      <p:regular r:id="rId56"/>
      <p:bold r:id="rId57"/>
      <p:italic r:id="rId58"/>
      <p:boldItalic r:id="rId59"/>
    </p:embeddedFont>
    <p:embeddedFont>
      <p:font typeface="PT Sans"/>
      <p:regular r:id="rId60"/>
      <p:bold r:id="rId61"/>
      <p:italic r:id="rId62"/>
      <p:boldItalic r:id="rId6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PTSans-italic.fntdata"/><Relationship Id="rId61" Type="http://schemas.openxmlformats.org/officeDocument/2006/relationships/font" Target="fonts/PTSans-bold.fntdata"/><Relationship Id="rId20" Type="http://schemas.openxmlformats.org/officeDocument/2006/relationships/slide" Target="slides/slide14.xml"/><Relationship Id="rId63" Type="http://schemas.openxmlformats.org/officeDocument/2006/relationships/font" Target="fonts/PTSans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PTSans-regular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RobotoSlab-bold.fntdata"/><Relationship Id="rId50" Type="http://schemas.openxmlformats.org/officeDocument/2006/relationships/font" Target="fonts/RobotoSlab-regular.fntdata"/><Relationship Id="rId53" Type="http://schemas.openxmlformats.org/officeDocument/2006/relationships/font" Target="fonts/Roboto-bold.fntdata"/><Relationship Id="rId52" Type="http://schemas.openxmlformats.org/officeDocument/2006/relationships/font" Target="fonts/Roboto-regular.fntdata"/><Relationship Id="rId11" Type="http://schemas.openxmlformats.org/officeDocument/2006/relationships/slide" Target="slides/slide5.xml"/><Relationship Id="rId55" Type="http://schemas.openxmlformats.org/officeDocument/2006/relationships/font" Target="fonts/Roboto-boldItalic.fntdata"/><Relationship Id="rId10" Type="http://schemas.openxmlformats.org/officeDocument/2006/relationships/slide" Target="slides/slide4.xml"/><Relationship Id="rId54" Type="http://schemas.openxmlformats.org/officeDocument/2006/relationships/font" Target="fonts/Roboto-italic.fntdata"/><Relationship Id="rId13" Type="http://schemas.openxmlformats.org/officeDocument/2006/relationships/slide" Target="slides/slide7.xml"/><Relationship Id="rId57" Type="http://schemas.openxmlformats.org/officeDocument/2006/relationships/font" Target="fonts/Cabin-bold.fntdata"/><Relationship Id="rId12" Type="http://schemas.openxmlformats.org/officeDocument/2006/relationships/slide" Target="slides/slide6.xml"/><Relationship Id="rId56" Type="http://schemas.openxmlformats.org/officeDocument/2006/relationships/font" Target="fonts/Cabin-regular.fntdata"/><Relationship Id="rId15" Type="http://schemas.openxmlformats.org/officeDocument/2006/relationships/slide" Target="slides/slide9.xml"/><Relationship Id="rId59" Type="http://schemas.openxmlformats.org/officeDocument/2006/relationships/font" Target="fonts/Cabin-boldItalic.fntdata"/><Relationship Id="rId14" Type="http://schemas.openxmlformats.org/officeDocument/2006/relationships/slide" Target="slides/slide8.xml"/><Relationship Id="rId58" Type="http://schemas.openxmlformats.org/officeDocument/2006/relationships/font" Target="fonts/Cabin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ceb96d4ff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ceb96d4ff4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1fafe2ce82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1fafe2ce82_0_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7038d952a_0_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7038d952a_0_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7038d952a_0_150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By the end of each key stage, pupils are expected to know, apply and understand the matters, skills and processes specified in the relevant programme of study.</a:t>
            </a:r>
            <a:endParaRPr sz="3000">
              <a:solidFill>
                <a:srgbClr val="30303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27038d952a_0_150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7038d952a_0_12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7038d952a_0_12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The Commission recommends the establishment of a national item bank of assessment questions to be used both for formative assessment in the classroom, to help teachers evaluate understanding of a topic or concept, and for summative assessment, by enabling teachers to create bespoke tests for assessment at the end of a topic or teaching period. </a:t>
            </a:r>
            <a:endParaRPr sz="1800">
              <a:solidFill>
                <a:srgbClr val="30303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93796938f_1_4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93796938f_1_4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46504c5e1b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46504c5e1b_0_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7038d952a_0_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7038d952a_0_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1fafe2ce82_0_3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1fafe2ce82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1fafe2ce82_0_5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1fafe2ce82_0_5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ceb96d4ff4_0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ceb96d4ff4_0_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7038d952a_0_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7038d952a_0_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The term ‘coherence’ is a highly precise technical term: a national curriculum should have content arranged in an order which is securely based in evidence associated with age-related progression, and all elements of the system (</a:t>
            </a:r>
            <a:r>
              <a:rPr lang="en-US" sz="2000">
                <a:solidFill>
                  <a:srgbClr val="303030"/>
                </a:solidFill>
                <a:highlight>
                  <a:srgbClr val="00FF00"/>
                </a:highlight>
                <a:latin typeface="Roboto"/>
                <a:ea typeface="Roboto"/>
                <a:cs typeface="Roboto"/>
                <a:sym typeface="Roboto"/>
              </a:rPr>
              <a:t>content, assessment, pedagogy, teacher training, teaching materials, incentives and drivers </a:t>
            </a:r>
            <a:r>
              <a:rPr lang="en-US" sz="20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etc) should all line up and act in a concerted way to deliver public goods</a:t>
            </a:r>
            <a:endParaRPr sz="2000">
              <a:solidFill>
                <a:srgbClr val="30303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46504c5e1b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46504c5e1b_0_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7038d952a_0_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7038d952a_0_6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f967786a9_0_1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f967786a9_0_1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8b0b7d684f_0_36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8b0b7d684f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1fafe2ce82_0_236:notes"/>
          <p:cNvSpPr txBox="1"/>
          <p:nvPr>
            <p:ph idx="1" type="body"/>
          </p:nvPr>
        </p:nvSpPr>
        <p:spPr>
          <a:xfrm>
            <a:off x="685800" y="434338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g11fafe2ce82_0_236:notes"/>
          <p:cNvSpPr/>
          <p:nvPr>
            <p:ph idx="2" type="sldImg"/>
          </p:nvPr>
        </p:nvSpPr>
        <p:spPr>
          <a:xfrm>
            <a:off x="1143225" y="685799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1fafe2ce82_0_246:notes"/>
          <p:cNvSpPr txBox="1"/>
          <p:nvPr>
            <p:ph idx="1" type="body"/>
          </p:nvPr>
        </p:nvSpPr>
        <p:spPr>
          <a:xfrm>
            <a:off x="685800" y="434338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11fafe2ce82_0_246:notes"/>
          <p:cNvSpPr/>
          <p:nvPr>
            <p:ph idx="2" type="sldImg"/>
          </p:nvPr>
        </p:nvSpPr>
        <p:spPr>
          <a:xfrm>
            <a:off x="1143225" y="685799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1fafe2ce82_0_256:notes"/>
          <p:cNvSpPr txBox="1"/>
          <p:nvPr>
            <p:ph idx="1" type="body"/>
          </p:nvPr>
        </p:nvSpPr>
        <p:spPr>
          <a:xfrm>
            <a:off x="685800" y="434338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11fafe2ce82_0_256:notes"/>
          <p:cNvSpPr/>
          <p:nvPr>
            <p:ph idx="2" type="sldImg"/>
          </p:nvPr>
        </p:nvSpPr>
        <p:spPr>
          <a:xfrm>
            <a:off x="1143225" y="685799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7038d952a_0_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7038d952a_0_6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3cab72469_0_1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3cab72469_0_17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ceb96d4ff4_0_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ceb96d4ff4_0_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3c92e8fe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3c92e8fe8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1fafe2ce82_0_6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11fafe2ce82_0_68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1fafe2ce82_0_69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11fafe2ce82_0_69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1fafe2ce82_0_6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1fafe2ce82_0_68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3cab72469_0_2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23cab72469_0_2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https://makecode.microbit.org/_9fhMiF7639cU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7038d952a_0_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7038d952a_0_7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7038d952a_0_36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7038d952a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7038d952a_0_2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7038d952a_0_20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7038d952a_0_1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27038d952a_0_19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1fafe2ce82_0_5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11fafe2ce82_0_56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7038d952a_0_20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27038d952a_0_20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1fafe2ce82_0_6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1fafe2ce82_0_6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Computing education across the UK is patchy and fragile. Its future development and sustainability depend on swift and coordinated action by governments, industry, and non-profit organisations. Neglecting the opportunities to act would risk damaging both the education of future generations and our economic prosperity as a nation.</a:t>
            </a:r>
            <a:endParaRPr sz="2000">
              <a:solidFill>
                <a:srgbClr val="30303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30303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1fafe2ce82_0_5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11fafe2ce82_0_57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1fafe2ce82_0_725:notes"/>
          <p:cNvSpPr txBox="1"/>
          <p:nvPr>
            <p:ph idx="1" type="body"/>
          </p:nvPr>
        </p:nvSpPr>
        <p:spPr>
          <a:xfrm>
            <a:off x="685800" y="434338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g11fafe2ce82_0_725:notes"/>
          <p:cNvSpPr/>
          <p:nvPr>
            <p:ph idx="2" type="sldImg"/>
          </p:nvPr>
        </p:nvSpPr>
        <p:spPr>
          <a:xfrm>
            <a:off x="1143225" y="685799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80cc409ad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80cc409ad_0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Writing a curriculum framework isn’t enough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Plan for coherence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Training and resources are vital for success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Pedagogy?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Try to get the transition right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CS for </a:t>
            </a:r>
            <a:r>
              <a:rPr i="1" lang="en-US" sz="2400">
                <a:latin typeface="Roboto"/>
                <a:ea typeface="Roboto"/>
                <a:cs typeface="Roboto"/>
                <a:sym typeface="Roboto"/>
              </a:rPr>
              <a:t>all</a:t>
            </a:r>
            <a:endParaRPr sz="8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ceb96d4ff4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ceb96d4ff4_0_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fafe2ce82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1fafe2ce82_0_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7038d952a_0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7038d952a_0_7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3cab72469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3cab72469_0_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“We have replaced the old information and communications technology curriculum with a new computing curriculum, with help from Google, Facebook and some of Britain’s most brilliant computer scientists.”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3cab72469_0_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23cab72469_0_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3cab72469_0_9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3cab72469_0_9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6353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5800" y="227006"/>
            <a:ext cx="1893975" cy="881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" name="Google Shape;46;p11"/>
          <p:cNvPicPr preferRelativeResize="0"/>
          <p:nvPr/>
        </p:nvPicPr>
        <p:blipFill rotWithShape="1">
          <a:blip r:embed="rId2">
            <a:alphaModFix/>
          </a:blip>
          <a:srcRect b="0" l="0" r="60062" t="0"/>
          <a:stretch/>
        </p:blipFill>
        <p:spPr>
          <a:xfrm>
            <a:off x="8347875" y="58253"/>
            <a:ext cx="684725" cy="71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9" name="Google Shape;49;p1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1" name="Google Shape;51;p12"/>
          <p:cNvPicPr preferRelativeResize="0"/>
          <p:nvPr/>
        </p:nvPicPr>
        <p:blipFill rotWithShape="1">
          <a:blip r:embed="rId2">
            <a:alphaModFix/>
          </a:blip>
          <a:srcRect b="0" l="0" r="60062" t="0"/>
          <a:stretch/>
        </p:blipFill>
        <p:spPr>
          <a:xfrm>
            <a:off x="8347875" y="58253"/>
            <a:ext cx="684725" cy="71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s etc 1">
  <p:cSld name="Quotes etc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457200" y="205987"/>
            <a:ext cx="7112700" cy="86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3600"/>
              <a:buFont typeface="PT Sans"/>
              <a:buNone/>
              <a:defRPr b="1" i="0" sz="3600" u="none" cap="none" strike="noStrike">
                <a:solidFill>
                  <a:srgbClr val="00004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3600"/>
              <a:buFont typeface="Arial"/>
              <a:buNone/>
              <a:defRPr b="1" sz="3600">
                <a:solidFill>
                  <a:srgbClr val="000040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3600"/>
              <a:buFont typeface="Arial"/>
              <a:buNone/>
              <a:defRPr b="1" sz="3600">
                <a:solidFill>
                  <a:srgbClr val="000040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3600"/>
              <a:buFont typeface="Arial"/>
              <a:buNone/>
              <a:defRPr b="1" sz="3600">
                <a:solidFill>
                  <a:srgbClr val="000040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3600"/>
              <a:buFont typeface="Arial"/>
              <a:buNone/>
              <a:defRPr b="1" sz="3600">
                <a:solidFill>
                  <a:srgbClr val="000040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3600"/>
              <a:buFont typeface="Arial"/>
              <a:buNone/>
              <a:defRPr b="1" sz="3600">
                <a:solidFill>
                  <a:srgbClr val="000040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3600"/>
              <a:buFont typeface="Arial"/>
              <a:buNone/>
              <a:defRPr b="1" sz="3600">
                <a:solidFill>
                  <a:srgbClr val="000040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3600"/>
              <a:buFont typeface="Arial"/>
              <a:buNone/>
              <a:defRPr b="1" sz="3600">
                <a:solidFill>
                  <a:srgbClr val="000040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3600"/>
              <a:buFont typeface="Arial"/>
              <a:buNone/>
              <a:defRPr b="1" sz="3600">
                <a:solidFill>
                  <a:srgbClr val="000040"/>
                </a:solidFill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1095100" y="1160100"/>
            <a:ext cx="5106000" cy="3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3000"/>
              <a:buFont typeface="PT Sans"/>
              <a:buNone/>
              <a:defRPr b="0" i="0" sz="3000" u="none" cap="none" strike="noStrike">
                <a:solidFill>
                  <a:srgbClr val="00004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2400"/>
              <a:buFont typeface="PT Sans"/>
              <a:buNone/>
              <a:defRPr b="0" i="0" sz="2400" u="none" cap="none" strike="noStrike">
                <a:solidFill>
                  <a:srgbClr val="00004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2400"/>
              <a:buFont typeface="PT Sans"/>
              <a:buNone/>
              <a:defRPr b="0" i="0" sz="2400" u="none" cap="none" strike="noStrike">
                <a:solidFill>
                  <a:srgbClr val="00004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1800"/>
              <a:buFont typeface="PT Sans"/>
              <a:buNone/>
              <a:defRPr b="0" i="0" sz="1800" u="none" cap="none" strike="noStrike">
                <a:solidFill>
                  <a:srgbClr val="00004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1800"/>
              <a:buFont typeface="PT Sans"/>
              <a:buNone/>
              <a:defRPr b="0" i="0" sz="1800" u="none" cap="none" strike="noStrike">
                <a:solidFill>
                  <a:srgbClr val="00004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1800"/>
              <a:buFont typeface="PT Sans"/>
              <a:buNone/>
              <a:defRPr b="0" i="0" sz="1800" u="none" cap="none" strike="noStrike">
                <a:solidFill>
                  <a:srgbClr val="00004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1800"/>
              <a:buFont typeface="PT Sans"/>
              <a:buNone/>
              <a:defRPr b="0" i="0" sz="1800" u="none" cap="none" strike="noStrike">
                <a:solidFill>
                  <a:srgbClr val="00004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1800"/>
              <a:buFont typeface="PT Sans"/>
              <a:buNone/>
              <a:defRPr b="0" i="0" sz="1800" u="none" cap="none" strike="noStrike">
                <a:solidFill>
                  <a:srgbClr val="00004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1800"/>
              <a:buFont typeface="PT Sans"/>
              <a:buNone/>
              <a:defRPr b="0" i="0" sz="1800" u="none" cap="none" strike="noStrike">
                <a:solidFill>
                  <a:srgbClr val="00004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2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3000"/>
              <a:buFont typeface="PT Sans"/>
              <a:buNone/>
              <a:defRPr b="0" i="0" sz="1800" u="none" cap="none" strike="noStrike">
                <a:solidFill>
                  <a:srgbClr val="00004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228600" lvl="1" marL="9144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2400"/>
              <a:buFont typeface="PT Sans"/>
              <a:buNone/>
              <a:defRPr b="0" i="0" sz="1800" u="none" cap="none" strike="noStrike">
                <a:solidFill>
                  <a:srgbClr val="00004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228600" lvl="2" marL="13716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2400"/>
              <a:buFont typeface="PT Sans"/>
              <a:buNone/>
              <a:defRPr b="0" i="0" sz="1800" u="none" cap="none" strike="noStrike">
                <a:solidFill>
                  <a:srgbClr val="00004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228600" lvl="3" marL="18288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1800"/>
              <a:buFont typeface="PT Sans"/>
              <a:buNone/>
              <a:defRPr b="0" i="0" sz="1800" u="none" cap="none" strike="noStrike">
                <a:solidFill>
                  <a:srgbClr val="00004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228600" lvl="4" marL="228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1800"/>
              <a:buFont typeface="PT Sans"/>
              <a:buNone/>
              <a:defRPr b="0" i="0" sz="1800" u="none" cap="none" strike="noStrike">
                <a:solidFill>
                  <a:srgbClr val="00004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228600" lvl="5" marL="2743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1800"/>
              <a:buFont typeface="PT Sans"/>
              <a:buNone/>
              <a:defRPr b="0" i="0" sz="1800" u="none" cap="none" strike="noStrike">
                <a:solidFill>
                  <a:srgbClr val="00004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228600" lvl="6" marL="32004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1800"/>
              <a:buFont typeface="PT Sans"/>
              <a:buNone/>
              <a:defRPr b="0" i="0" sz="1800" u="none" cap="none" strike="noStrike">
                <a:solidFill>
                  <a:srgbClr val="00004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228600" lvl="7" marL="36576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1800"/>
              <a:buFont typeface="PT Sans"/>
              <a:buNone/>
              <a:defRPr b="0" i="0" sz="1800" u="none" cap="none" strike="noStrike">
                <a:solidFill>
                  <a:srgbClr val="00004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228600" lvl="8" marL="41148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1800"/>
              <a:buFont typeface="PT Sans"/>
              <a:buNone/>
              <a:defRPr b="0" i="0" sz="1800" u="none" cap="none" strike="noStrike">
                <a:solidFill>
                  <a:srgbClr val="00004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cxnSp>
        <p:nvCxnSpPr>
          <p:cNvPr id="56" name="Google Shape;56;p13"/>
          <p:cNvCxnSpPr/>
          <p:nvPr/>
        </p:nvCxnSpPr>
        <p:spPr>
          <a:xfrm>
            <a:off x="686725" y="1206993"/>
            <a:ext cx="0" cy="3423000"/>
          </a:xfrm>
          <a:prstGeom prst="straightConnector1">
            <a:avLst/>
          </a:prstGeom>
          <a:noFill/>
          <a:ln cap="flat" cmpd="sng" w="76200">
            <a:solidFill>
              <a:srgbClr val="00A06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7" name="Google Shape;57;p13"/>
          <p:cNvPicPr preferRelativeResize="0"/>
          <p:nvPr/>
        </p:nvPicPr>
        <p:blipFill rotWithShape="1">
          <a:blip r:embed="rId2">
            <a:alphaModFix/>
          </a:blip>
          <a:srcRect b="0" l="0" r="60062" t="0"/>
          <a:stretch/>
        </p:blipFill>
        <p:spPr>
          <a:xfrm>
            <a:off x="8341175" y="58256"/>
            <a:ext cx="691425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6353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65" name="Google Shape;6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5800" y="227006"/>
            <a:ext cx="1893975" cy="881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>
  <p:cSld name="TITLE_1">
    <p:bg>
      <p:bgPr>
        <a:solidFill>
          <a:srgbClr val="063532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69" name="Google Shape;6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2175" y="86137"/>
            <a:ext cx="558094" cy="626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457200" y="205988"/>
            <a:ext cx="7112700" cy="86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 b="0" l="0" r="60062" t="0"/>
          <a:stretch/>
        </p:blipFill>
        <p:spPr>
          <a:xfrm>
            <a:off x="8347875" y="58238"/>
            <a:ext cx="684725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s etc">
  <p:cSld name="TITLE_AND_BODY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457200" y="205988"/>
            <a:ext cx="7112700" cy="86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3600"/>
              <a:buNone/>
              <a:defRPr>
                <a:solidFill>
                  <a:srgbClr val="00004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3600"/>
              <a:buNone/>
              <a:defRPr>
                <a:solidFill>
                  <a:srgbClr val="00004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3600"/>
              <a:buNone/>
              <a:defRPr>
                <a:solidFill>
                  <a:srgbClr val="00004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3600"/>
              <a:buNone/>
              <a:defRPr>
                <a:solidFill>
                  <a:srgbClr val="00004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3600"/>
              <a:buNone/>
              <a:defRPr>
                <a:solidFill>
                  <a:srgbClr val="00004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3600"/>
              <a:buNone/>
              <a:defRPr>
                <a:solidFill>
                  <a:srgbClr val="00004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3600"/>
              <a:buNone/>
              <a:defRPr>
                <a:solidFill>
                  <a:srgbClr val="00004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3600"/>
              <a:buNone/>
              <a:defRPr>
                <a:solidFill>
                  <a:srgbClr val="000040"/>
                </a:solidFill>
              </a:defRPr>
            </a:lvl9pPr>
          </a:lstStyle>
          <a:p/>
        </p:txBody>
      </p:sp>
      <p:sp>
        <p:nvSpPr>
          <p:cNvPr id="76" name="Google Shape;76;p18"/>
          <p:cNvSpPr txBox="1"/>
          <p:nvPr>
            <p:ph idx="1" type="subTitle"/>
          </p:nvPr>
        </p:nvSpPr>
        <p:spPr>
          <a:xfrm>
            <a:off x="1095100" y="1160100"/>
            <a:ext cx="5106000" cy="33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6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6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2" type="body"/>
          </p:nvPr>
        </p:nvSpPr>
        <p:spPr>
          <a:xfrm>
            <a:off x="457200" y="4703290"/>
            <a:ext cx="82296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sz="1800">
                <a:solidFill>
                  <a:srgbClr val="FFFFFF"/>
                </a:solidFill>
              </a:defRPr>
            </a:lvl1pPr>
            <a:lvl2pPr indent="-381000" lvl="1" marL="91440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1800">
                <a:solidFill>
                  <a:srgbClr val="FFFFFF"/>
                </a:solidFill>
              </a:defRPr>
            </a:lvl2pPr>
            <a:lvl3pPr indent="-381000" lvl="2" marL="137160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1800">
                <a:solidFill>
                  <a:srgbClr val="FFFFFF"/>
                </a:solidFill>
              </a:defRPr>
            </a:lvl3pPr>
            <a:lvl4pPr indent="-342900" lvl="3" marL="182880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indent="-342900" lvl="4" marL="228600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indent="-342900" lvl="5" marL="274320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indent="-342900" lvl="6" marL="320040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indent="-342900" lvl="7" marL="365760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indent="-342900" lvl="8" marL="411480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cxnSp>
        <p:nvCxnSpPr>
          <p:cNvPr id="78" name="Google Shape;78;p18"/>
          <p:cNvCxnSpPr/>
          <p:nvPr/>
        </p:nvCxnSpPr>
        <p:spPr>
          <a:xfrm>
            <a:off x="686725" y="1206994"/>
            <a:ext cx="0" cy="3423300"/>
          </a:xfrm>
          <a:prstGeom prst="straightConnector1">
            <a:avLst/>
          </a:prstGeom>
          <a:noFill/>
          <a:ln cap="flat" cmpd="sng" w="76200">
            <a:solidFill>
              <a:srgbClr val="00A06E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0" l="0" r="60062" t="0"/>
          <a:stretch/>
        </p:blipFill>
        <p:spPr>
          <a:xfrm>
            <a:off x="8347875" y="58238"/>
            <a:ext cx="684725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type="title"/>
          </p:nvPr>
        </p:nvSpPr>
        <p:spPr>
          <a:xfrm>
            <a:off x="457200" y="205988"/>
            <a:ext cx="7112700" cy="86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pic>
        <p:nvPicPr>
          <p:cNvPr id="84" name="Google Shape;84;p19"/>
          <p:cNvPicPr preferRelativeResize="0"/>
          <p:nvPr/>
        </p:nvPicPr>
        <p:blipFill rotWithShape="1">
          <a:blip r:embed="rId2">
            <a:alphaModFix/>
          </a:blip>
          <a:srcRect b="0" l="0" r="60062" t="0"/>
          <a:stretch/>
        </p:blipFill>
        <p:spPr>
          <a:xfrm>
            <a:off x="8347875" y="58238"/>
            <a:ext cx="684725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title"/>
          </p:nvPr>
        </p:nvSpPr>
        <p:spPr>
          <a:xfrm>
            <a:off x="457200" y="205988"/>
            <a:ext cx="7112700" cy="86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pic>
        <p:nvPicPr>
          <p:cNvPr id="87" name="Google Shape;87;p20"/>
          <p:cNvPicPr preferRelativeResize="0"/>
          <p:nvPr/>
        </p:nvPicPr>
        <p:blipFill rotWithShape="1">
          <a:blip r:embed="rId2">
            <a:alphaModFix/>
          </a:blip>
          <a:srcRect b="0" l="0" r="60062" t="0"/>
          <a:stretch/>
        </p:blipFill>
        <p:spPr>
          <a:xfrm>
            <a:off x="8347875" y="58238"/>
            <a:ext cx="684725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/>
          <p:nvPr>
            <p:ph idx="1" type="body"/>
          </p:nvPr>
        </p:nvSpPr>
        <p:spPr>
          <a:xfrm>
            <a:off x="4944450" y="4920300"/>
            <a:ext cx="4087500" cy="280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</a:lstStyle>
          <a:p/>
        </p:txBody>
      </p:sp>
      <p:pic>
        <p:nvPicPr>
          <p:cNvPr id="90" name="Google Shape;90;p21"/>
          <p:cNvPicPr preferRelativeResize="0"/>
          <p:nvPr/>
        </p:nvPicPr>
        <p:blipFill rotWithShape="1">
          <a:blip r:embed="rId2">
            <a:alphaModFix/>
          </a:blip>
          <a:srcRect b="0" l="0" r="60062" t="0"/>
          <a:stretch/>
        </p:blipFill>
        <p:spPr>
          <a:xfrm>
            <a:off x="8347875" y="58238"/>
            <a:ext cx="684725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>
  <p:cSld name="TITLE_1">
    <p:bg>
      <p:bgPr>
        <a:solidFill>
          <a:srgbClr val="063532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47375" y="78025"/>
            <a:ext cx="699007" cy="78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2"/>
          <p:cNvPicPr preferRelativeResize="0"/>
          <p:nvPr/>
        </p:nvPicPr>
        <p:blipFill rotWithShape="1">
          <a:blip r:embed="rId2">
            <a:alphaModFix/>
          </a:blip>
          <a:srcRect b="0" l="0" r="60062" t="0"/>
          <a:stretch/>
        </p:blipFill>
        <p:spPr>
          <a:xfrm>
            <a:off x="8347875" y="58238"/>
            <a:ext cx="684725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8">
  <p:cSld name="TITLE_AND_BODY_9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/>
          <p:nvPr>
            <p:ph type="title"/>
          </p:nvPr>
        </p:nvSpPr>
        <p:spPr>
          <a:xfrm>
            <a:off x="457200" y="205988"/>
            <a:ext cx="7112700" cy="86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pic>
        <p:nvPicPr>
          <p:cNvPr id="96" name="Google Shape;96;p23"/>
          <p:cNvPicPr preferRelativeResize="0"/>
          <p:nvPr/>
        </p:nvPicPr>
        <p:blipFill rotWithShape="1">
          <a:blip r:embed="rId2">
            <a:alphaModFix/>
          </a:blip>
          <a:srcRect b="0" l="0" r="60062" t="0"/>
          <a:stretch/>
        </p:blipFill>
        <p:spPr>
          <a:xfrm>
            <a:off x="8347875" y="58238"/>
            <a:ext cx="684725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0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type="title"/>
          </p:nvPr>
        </p:nvSpPr>
        <p:spPr>
          <a:xfrm>
            <a:off x="457200" y="205988"/>
            <a:ext cx="7112700" cy="86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99" name="Google Shape;99;p2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pic>
        <p:nvPicPr>
          <p:cNvPr id="100" name="Google Shape;100;p24"/>
          <p:cNvPicPr preferRelativeResize="0"/>
          <p:nvPr/>
        </p:nvPicPr>
        <p:blipFill rotWithShape="1">
          <a:blip r:embed="rId2">
            <a:alphaModFix/>
          </a:blip>
          <a:srcRect b="0" l="0" r="60062" t="0"/>
          <a:stretch/>
        </p:blipFill>
        <p:spPr>
          <a:xfrm>
            <a:off x="8347875" y="58238"/>
            <a:ext cx="68472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4"/>
          <p:cNvSpPr txBox="1"/>
          <p:nvPr>
            <p:ph idx="2" type="subTitle"/>
          </p:nvPr>
        </p:nvSpPr>
        <p:spPr>
          <a:xfrm>
            <a:off x="4576275" y="4922381"/>
            <a:ext cx="4268400" cy="2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6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TITLE_ONLY_5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type="title"/>
          </p:nvPr>
        </p:nvSpPr>
        <p:spPr>
          <a:xfrm>
            <a:off x="457200" y="205988"/>
            <a:ext cx="7112700" cy="86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pic>
        <p:nvPicPr>
          <p:cNvPr id="104" name="Google Shape;104;p25"/>
          <p:cNvPicPr preferRelativeResize="0"/>
          <p:nvPr/>
        </p:nvPicPr>
        <p:blipFill rotWithShape="1">
          <a:blip r:embed="rId2">
            <a:alphaModFix/>
          </a:blip>
          <a:srcRect b="0" l="0" r="60062" t="0"/>
          <a:stretch/>
        </p:blipFill>
        <p:spPr>
          <a:xfrm>
            <a:off x="8347875" y="58238"/>
            <a:ext cx="684725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3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>
            <p:ph type="title"/>
          </p:nvPr>
        </p:nvSpPr>
        <p:spPr>
          <a:xfrm>
            <a:off x="457200" y="205988"/>
            <a:ext cx="7112700" cy="86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pic>
        <p:nvPicPr>
          <p:cNvPr id="107" name="Google Shape;107;p26"/>
          <p:cNvPicPr preferRelativeResize="0"/>
          <p:nvPr/>
        </p:nvPicPr>
        <p:blipFill rotWithShape="1">
          <a:blip r:embed="rId2">
            <a:alphaModFix/>
          </a:blip>
          <a:srcRect b="0" l="0" r="60062" t="0"/>
          <a:stretch/>
        </p:blipFill>
        <p:spPr>
          <a:xfrm>
            <a:off x="8347875" y="58238"/>
            <a:ext cx="684725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7">
  <p:cSld name="TITLE_AND_BODY_8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/>
          <p:nvPr>
            <p:ph type="title"/>
          </p:nvPr>
        </p:nvSpPr>
        <p:spPr>
          <a:xfrm>
            <a:off x="457200" y="205988"/>
            <a:ext cx="7112700" cy="86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10" name="Google Shape;110;p2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pic>
        <p:nvPicPr>
          <p:cNvPr id="111" name="Google Shape;111;p27"/>
          <p:cNvPicPr preferRelativeResize="0"/>
          <p:nvPr/>
        </p:nvPicPr>
        <p:blipFill rotWithShape="1">
          <a:blip r:embed="rId2">
            <a:alphaModFix/>
          </a:blip>
          <a:srcRect b="0" l="0" r="60062" t="0"/>
          <a:stretch/>
        </p:blipFill>
        <p:spPr>
          <a:xfrm>
            <a:off x="8347875" y="58238"/>
            <a:ext cx="684725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1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8"/>
          <p:cNvSpPr txBox="1"/>
          <p:nvPr>
            <p:ph type="title"/>
          </p:nvPr>
        </p:nvSpPr>
        <p:spPr>
          <a:xfrm>
            <a:off x="457200" y="205988"/>
            <a:ext cx="7112700" cy="86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14" name="Google Shape;114;p2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pic>
        <p:nvPicPr>
          <p:cNvPr id="115" name="Google Shape;115;p28"/>
          <p:cNvPicPr preferRelativeResize="0"/>
          <p:nvPr/>
        </p:nvPicPr>
        <p:blipFill rotWithShape="1">
          <a:blip r:embed="rId2">
            <a:alphaModFix/>
          </a:blip>
          <a:srcRect b="0" l="0" r="60062" t="0"/>
          <a:stretch/>
        </p:blipFill>
        <p:spPr>
          <a:xfrm>
            <a:off x="8347875" y="58238"/>
            <a:ext cx="68472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8"/>
          <p:cNvSpPr txBox="1"/>
          <p:nvPr>
            <p:ph idx="2" type="subTitle"/>
          </p:nvPr>
        </p:nvSpPr>
        <p:spPr>
          <a:xfrm>
            <a:off x="4576275" y="4922381"/>
            <a:ext cx="4268400" cy="2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6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6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/>
          <p:nvPr>
            <p:ph type="title"/>
          </p:nvPr>
        </p:nvSpPr>
        <p:spPr>
          <a:xfrm>
            <a:off x="457200" y="205988"/>
            <a:ext cx="7112700" cy="86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pic>
        <p:nvPicPr>
          <p:cNvPr id="119" name="Google Shape;119;p29"/>
          <p:cNvPicPr preferRelativeResize="0"/>
          <p:nvPr/>
        </p:nvPicPr>
        <p:blipFill rotWithShape="1">
          <a:blip r:embed="rId2">
            <a:alphaModFix/>
          </a:blip>
          <a:srcRect b="0" l="0" r="60062" t="0"/>
          <a:stretch/>
        </p:blipFill>
        <p:spPr>
          <a:xfrm>
            <a:off x="8347875" y="58238"/>
            <a:ext cx="68472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9"/>
          <p:cNvSpPr txBox="1"/>
          <p:nvPr>
            <p:ph idx="1" type="subTitle"/>
          </p:nvPr>
        </p:nvSpPr>
        <p:spPr>
          <a:xfrm>
            <a:off x="4576275" y="4922381"/>
            <a:ext cx="4268400" cy="2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6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3">
  <p:cSld name="TITLE_AND_BODY_12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0"/>
          <p:cNvSpPr txBox="1"/>
          <p:nvPr>
            <p:ph type="title"/>
          </p:nvPr>
        </p:nvSpPr>
        <p:spPr>
          <a:xfrm>
            <a:off x="457200" y="205988"/>
            <a:ext cx="7112700" cy="86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23" name="Google Shape;123;p3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pic>
        <p:nvPicPr>
          <p:cNvPr id="124" name="Google Shape;124;p30"/>
          <p:cNvPicPr preferRelativeResize="0"/>
          <p:nvPr/>
        </p:nvPicPr>
        <p:blipFill rotWithShape="1">
          <a:blip r:embed="rId2">
            <a:alphaModFix/>
          </a:blip>
          <a:srcRect b="0" l="0" r="60062" t="0"/>
          <a:stretch/>
        </p:blipFill>
        <p:spPr>
          <a:xfrm>
            <a:off x="8347875" y="58238"/>
            <a:ext cx="68472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0"/>
          <p:cNvSpPr txBox="1"/>
          <p:nvPr>
            <p:ph idx="2" type="subTitle"/>
          </p:nvPr>
        </p:nvSpPr>
        <p:spPr>
          <a:xfrm>
            <a:off x="4576275" y="4922381"/>
            <a:ext cx="4268400" cy="2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6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4">
  <p:cSld name="TITLE_AND_BODY_13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/>
          <p:nvPr>
            <p:ph type="title"/>
          </p:nvPr>
        </p:nvSpPr>
        <p:spPr>
          <a:xfrm>
            <a:off x="457200" y="205988"/>
            <a:ext cx="7112700" cy="86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28" name="Google Shape;128;p3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pic>
        <p:nvPicPr>
          <p:cNvPr id="129" name="Google Shape;129;p31"/>
          <p:cNvPicPr preferRelativeResize="0"/>
          <p:nvPr/>
        </p:nvPicPr>
        <p:blipFill rotWithShape="1">
          <a:blip r:embed="rId2">
            <a:alphaModFix/>
          </a:blip>
          <a:srcRect b="0" l="0" r="60062" t="0"/>
          <a:stretch/>
        </p:blipFill>
        <p:spPr>
          <a:xfrm>
            <a:off x="8347875" y="58238"/>
            <a:ext cx="68472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1"/>
          <p:cNvSpPr txBox="1"/>
          <p:nvPr>
            <p:ph idx="2" type="subTitle"/>
          </p:nvPr>
        </p:nvSpPr>
        <p:spPr>
          <a:xfrm>
            <a:off x="4576275" y="4922381"/>
            <a:ext cx="4268400" cy="2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6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88"/>
            <a:ext cx="7112700" cy="86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60062" t="0"/>
          <a:stretch/>
        </p:blipFill>
        <p:spPr>
          <a:xfrm>
            <a:off x="8347875" y="58253"/>
            <a:ext cx="684725" cy="71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3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0" name="Google Shape;140;p3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3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s etc">
  <p:cSld name="TITLE_AND_BODY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57200" y="5005151"/>
            <a:ext cx="8229600" cy="21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17500" lvl="0" marL="45720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17500" lvl="1" marL="91440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indent="-317500" lvl="2" marL="137160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indent="-317500" lvl="3" marL="182880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indent="-317500" lvl="4" marL="228600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indent="-317500" lvl="5" marL="274320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indent="-317500" lvl="6" marL="320040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indent="-317500" lvl="7" marL="365760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indent="-317500" lvl="8" marL="411480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type="title"/>
          </p:nvPr>
        </p:nvSpPr>
        <p:spPr>
          <a:xfrm>
            <a:off x="457200" y="205988"/>
            <a:ext cx="7112700" cy="86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3600"/>
              <a:buNone/>
              <a:defRPr>
                <a:solidFill>
                  <a:srgbClr val="00004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3600"/>
              <a:buNone/>
              <a:defRPr>
                <a:solidFill>
                  <a:srgbClr val="00004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3600"/>
              <a:buNone/>
              <a:defRPr>
                <a:solidFill>
                  <a:srgbClr val="00004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3600"/>
              <a:buNone/>
              <a:defRPr>
                <a:solidFill>
                  <a:srgbClr val="00004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3600"/>
              <a:buNone/>
              <a:defRPr>
                <a:solidFill>
                  <a:srgbClr val="00004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3600"/>
              <a:buNone/>
              <a:defRPr>
                <a:solidFill>
                  <a:srgbClr val="00004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3600"/>
              <a:buNone/>
              <a:defRPr>
                <a:solidFill>
                  <a:srgbClr val="00004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40"/>
              </a:buClr>
              <a:buSzPts val="3600"/>
              <a:buNone/>
              <a:defRPr>
                <a:solidFill>
                  <a:srgbClr val="000040"/>
                </a:solidFill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2" type="subTitle"/>
          </p:nvPr>
        </p:nvSpPr>
        <p:spPr>
          <a:xfrm>
            <a:off x="1095100" y="1160100"/>
            <a:ext cx="5106000" cy="33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6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6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cxnSp>
        <p:nvCxnSpPr>
          <p:cNvPr id="25" name="Google Shape;25;p5"/>
          <p:cNvCxnSpPr/>
          <p:nvPr/>
        </p:nvCxnSpPr>
        <p:spPr>
          <a:xfrm>
            <a:off x="686725" y="1206994"/>
            <a:ext cx="0" cy="3423300"/>
          </a:xfrm>
          <a:prstGeom prst="straightConnector1">
            <a:avLst/>
          </a:prstGeom>
          <a:noFill/>
          <a:ln cap="flat" cmpd="sng" w="76200">
            <a:solidFill>
              <a:srgbClr val="00A06E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6" name="Google Shape;26;p5"/>
          <p:cNvPicPr preferRelativeResize="0"/>
          <p:nvPr/>
        </p:nvPicPr>
        <p:blipFill rotWithShape="1">
          <a:blip r:embed="rId2">
            <a:alphaModFix/>
          </a:blip>
          <a:srcRect b="0" l="0" r="60062" t="0"/>
          <a:stretch/>
        </p:blipFill>
        <p:spPr>
          <a:xfrm>
            <a:off x="8347875" y="58253"/>
            <a:ext cx="684725" cy="71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457200" y="205988"/>
            <a:ext cx="7112700" cy="86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pic>
        <p:nvPicPr>
          <p:cNvPr id="31" name="Google Shape;31;p6"/>
          <p:cNvPicPr preferRelativeResize="0"/>
          <p:nvPr/>
        </p:nvPicPr>
        <p:blipFill rotWithShape="1">
          <a:blip r:embed="rId2">
            <a:alphaModFix/>
          </a:blip>
          <a:srcRect b="0" l="0" r="60062" t="0"/>
          <a:stretch/>
        </p:blipFill>
        <p:spPr>
          <a:xfrm>
            <a:off x="8347875" y="58253"/>
            <a:ext cx="684725" cy="71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457200" y="205988"/>
            <a:ext cx="7112700" cy="86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 b="0" l="0" r="60062" t="0"/>
          <a:stretch/>
        </p:blipFill>
        <p:spPr>
          <a:xfrm>
            <a:off x="8347875" y="58253"/>
            <a:ext cx="684725" cy="71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idx="1" type="body"/>
          </p:nvPr>
        </p:nvSpPr>
        <p:spPr>
          <a:xfrm>
            <a:off x="4945100" y="4966750"/>
            <a:ext cx="4087500" cy="280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</a:lstStyle>
          <a:p/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 b="0" l="0" r="60062" t="0"/>
          <a:stretch/>
        </p:blipFill>
        <p:spPr>
          <a:xfrm>
            <a:off x="8347875" y="58253"/>
            <a:ext cx="684725" cy="71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9"/>
          <p:cNvPicPr preferRelativeResize="0"/>
          <p:nvPr/>
        </p:nvPicPr>
        <p:blipFill rotWithShape="1">
          <a:blip r:embed="rId2">
            <a:alphaModFix/>
          </a:blip>
          <a:srcRect b="0" l="0" r="60062" t="0"/>
          <a:stretch/>
        </p:blipFill>
        <p:spPr>
          <a:xfrm>
            <a:off x="8347875" y="58253"/>
            <a:ext cx="684725" cy="71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0"/>
          <p:cNvPicPr preferRelativeResize="0"/>
          <p:nvPr/>
        </p:nvPicPr>
        <p:blipFill rotWithShape="1">
          <a:blip r:embed="rId2">
            <a:alphaModFix/>
          </a:blip>
          <a:srcRect b="0" l="0" r="60062" t="0"/>
          <a:stretch/>
        </p:blipFill>
        <p:spPr>
          <a:xfrm>
            <a:off x="8347875" y="58238"/>
            <a:ext cx="68472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 cap="flat" cmpd="sng" w="152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18" Type="http://schemas.openxmlformats.org/officeDocument/2006/relationships/theme" Target="../theme/theme3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dark-gradient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88"/>
            <a:ext cx="7112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63532"/>
              </a:buClr>
              <a:buSzPts val="3600"/>
              <a:buFont typeface="Roboto Slab"/>
              <a:buNone/>
              <a:defRPr b="1" sz="3600">
                <a:solidFill>
                  <a:srgbClr val="0635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3000"/>
              <a:buFont typeface="Roboto"/>
              <a:buChar char="●"/>
              <a:defRPr sz="30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400"/>
              <a:buFont typeface="Roboto"/>
              <a:buChar char="○"/>
              <a:defRPr sz="24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400"/>
              <a:buFont typeface="Roboto"/>
              <a:buChar char="■"/>
              <a:defRPr sz="24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800"/>
              <a:buFont typeface="Roboto"/>
              <a:buChar char="●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800"/>
              <a:buFont typeface="Roboto"/>
              <a:buChar char="○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800"/>
              <a:buFont typeface="Roboto"/>
              <a:buChar char="■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800"/>
              <a:buFont typeface="Roboto"/>
              <a:buChar char="●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800"/>
              <a:buFont typeface="Roboto"/>
              <a:buChar char="○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800"/>
              <a:buFont typeface="Roboto"/>
              <a:buChar char="■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>
            <a:off x="125" y="4925925"/>
            <a:ext cx="9144000" cy="217500"/>
          </a:xfrm>
          <a:prstGeom prst="rect">
            <a:avLst/>
          </a:prstGeom>
          <a:solidFill>
            <a:srgbClr val="00A06E"/>
          </a:solidFill>
          <a:ln cap="flat" cmpd="sng" w="9525">
            <a:solidFill>
              <a:srgbClr val="00A0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dark-gradient">
    <p:bg>
      <p:bgPr>
        <a:solidFill>
          <a:srgbClr val="FFFFF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457200" y="205988"/>
            <a:ext cx="7112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63532"/>
              </a:buClr>
              <a:buSzPts val="3600"/>
              <a:buFont typeface="Roboto Slab"/>
              <a:buNone/>
              <a:defRPr b="1" sz="3600">
                <a:solidFill>
                  <a:srgbClr val="0635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rgbClr val="303030"/>
              </a:buClr>
              <a:buSzPts val="3000"/>
              <a:buFont typeface="Roboto"/>
              <a:buChar char="●"/>
              <a:defRPr sz="30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400"/>
              <a:buFont typeface="Roboto"/>
              <a:buChar char="○"/>
              <a:defRPr sz="24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400"/>
              <a:buFont typeface="Roboto"/>
              <a:buChar char="■"/>
              <a:defRPr sz="24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800"/>
              <a:buFont typeface="Roboto"/>
              <a:buChar char="●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800"/>
              <a:buFont typeface="Roboto"/>
              <a:buChar char="○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800"/>
              <a:buFont typeface="Roboto"/>
              <a:buChar char="■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800"/>
              <a:buFont typeface="Roboto"/>
              <a:buChar char="●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800"/>
              <a:buFont typeface="Roboto"/>
              <a:buChar char="○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800"/>
              <a:buFont typeface="Roboto"/>
              <a:buChar char="■"/>
              <a:defRPr sz="180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1" name="Google Shape;61;p14"/>
          <p:cNvSpPr/>
          <p:nvPr/>
        </p:nvSpPr>
        <p:spPr>
          <a:xfrm>
            <a:off x="125" y="4925925"/>
            <a:ext cx="9144000" cy="217500"/>
          </a:xfrm>
          <a:prstGeom prst="rect">
            <a:avLst/>
          </a:prstGeom>
          <a:solidFill>
            <a:srgbClr val="00A06E"/>
          </a:solidFill>
          <a:ln cap="flat" cmpd="sng" w="9525">
            <a:solidFill>
              <a:srgbClr val="00A0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33" name="Google Shape;133;p3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3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3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gov.uk/government/publications/national-curriculum-in-england-computing-programmes-of-study/national-curriculum-in-england-computing-programmes-of-study" TargetMode="External"/><Relationship Id="rId4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gov.uk/government/uploads/system/uploads/attachment_data/file/461534/Commission_report_.pdf" TargetMode="External"/><Relationship Id="rId4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community.computingatschool.org.uk/files/7256/original.pdf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barefootcas.org.uk/" TargetMode="External"/><Relationship Id="rId4" Type="http://schemas.openxmlformats.org/officeDocument/2006/relationships/image" Target="../media/image37.jpg"/><Relationship Id="rId5" Type="http://schemas.openxmlformats.org/officeDocument/2006/relationships/hyperlink" Target="https://barefootcas.org.uk/barefoot-primary-computing-resources/concepts/computational-thinking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Relationship Id="rId4" Type="http://schemas.openxmlformats.org/officeDocument/2006/relationships/hyperlink" Target="https://blogs.kcl.ac.uk/cser/2017/09/01/primm-a-structured-approach-to-teaching-programming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gov.uk/government/publications/research-review-series-computing/research-review-series-computing#pedagogy" TargetMode="External"/><Relationship Id="rId4" Type="http://schemas.openxmlformats.org/officeDocument/2006/relationships/image" Target="../media/image34.png"/><Relationship Id="rId5" Type="http://schemas.openxmlformats.org/officeDocument/2006/relationships/image" Target="../media/image3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3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8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ncce-curriculum-production.s3.eu-west-1.amazonaws.com/v1wpmm824n1errilp6o52mt8scst?response-content-disposition=inline%3B%20filename%3D%22Learning%20graph%20-%20Variables%20in%20games%20-%20Y6.pdf%22%3B%20filename%2A%3DUTF-8%27%27Learning%2520graph%2520-%2520Variables%2520in%2520games%2520-%2520Y6.pdf&amp;response-content-type=application%2Fpdf&amp;X-Amz-Algorithm=AWS4-HMAC-SHA256&amp;X-Amz-Credential=AKIA2GYRDWAPPQ2RVJVX%2F20220821%2Feu-west-1%2Fs3%2Faws4_request&amp;X-Amz-Date=20220821T161845Z&amp;X-Amz-Expires=300&amp;X-Amz-SignedHeaders=host&amp;X-Amz-Signature=ab5f2268d7d5effdb3b9768374601c886d9b3bfab1c0303d4057cbc13df86ab5" TargetMode="External"/><Relationship Id="rId4" Type="http://schemas.openxmlformats.org/officeDocument/2006/relationships/image" Target="../media/image3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classroom.thenational.academy/lessons/improving-a-game-70wkcd?activity=video&amp;step=2&amp;view=1" TargetMode="External"/><Relationship Id="rId4" Type="http://schemas.openxmlformats.org/officeDocument/2006/relationships/image" Target="../media/image5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microbit.org/" TargetMode="External"/><Relationship Id="rId4" Type="http://schemas.openxmlformats.org/officeDocument/2006/relationships/image" Target="../media/image48.png"/><Relationship Id="rId5" Type="http://schemas.openxmlformats.org/officeDocument/2006/relationships/hyperlink" Target="https://makecode.microbit.org/_9fhMiF7639cU" TargetMode="External"/><Relationship Id="rId6" Type="http://schemas.openxmlformats.org/officeDocument/2006/relationships/image" Target="../media/image44.png"/><Relationship Id="rId7" Type="http://schemas.openxmlformats.org/officeDocument/2006/relationships/hyperlink" Target="https://microbit0.blob.core.windows.net/pub/tovulwsd/Quick-Start-Guide-for-Teachers.pdf" TargetMode="External"/><Relationship Id="rId8" Type="http://schemas.openxmlformats.org/officeDocument/2006/relationships/image" Target="../media/image4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explore-education-statistics.service.gov.uk/find-statistics/initial-teacher-training-census/2020-21#dataBlock-8e5c7366-9792-414a-b53e-783a4210f9c4-tables" TargetMode="External"/><Relationship Id="rId4" Type="http://schemas.openxmlformats.org/officeDocument/2006/relationships/image" Target="../media/image4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://milesberry.net/docs/TRACER%202018a.pdf" TargetMode="External"/><Relationship Id="rId4" Type="http://schemas.openxmlformats.org/officeDocument/2006/relationships/image" Target="../media/image4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royalsociety.org/~/media/policy/projects/computing-education/computing-education-report.pdf" TargetMode="External"/><Relationship Id="rId4" Type="http://schemas.openxmlformats.org/officeDocument/2006/relationships/image" Target="../media/image1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9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hyperlink" Target="https://twitter.com/hmtreasury/status/933319354447474688" TargetMode="External"/><Relationship Id="rId5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gov.uk/government/publications/national-curriculum-in-england-computing-programmes-of-study/national-curriculum-in-england-computing-programmes-of-study" TargetMode="External"/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gov.uk/government/publications/national-curriculum-in-england-computing-programmes-of-study/national-curriculum-in-england-computing-programmes-of-study" TargetMode="External"/><Relationship Id="rId4" Type="http://schemas.openxmlformats.org/officeDocument/2006/relationships/image" Target="../media/image13.png"/><Relationship Id="rId9" Type="http://schemas.openxmlformats.org/officeDocument/2006/relationships/hyperlink" Target="https://www.gov.uk/government/publications/national-curriculum-in-england-computing-programmes-of-study/national-curriculum-in-england-computing-programmes-of-study" TargetMode="External"/><Relationship Id="rId5" Type="http://schemas.openxmlformats.org/officeDocument/2006/relationships/hyperlink" Target="https://www.gov.uk/government/publications/national-curriculum-in-england-computing-programmes-of-study/national-curriculum-in-england-computing-programmes-of-study" TargetMode="External"/><Relationship Id="rId6" Type="http://schemas.openxmlformats.org/officeDocument/2006/relationships/image" Target="../media/image23.png"/><Relationship Id="rId7" Type="http://schemas.openxmlformats.org/officeDocument/2006/relationships/hyperlink" Target="https://www.gov.uk/government/publications/national-curriculum-in-england-computing-programmes-of-study/national-curriculum-in-england-computing-programmes-of-study" TargetMode="External"/><Relationship Id="rId8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4"/>
          <p:cNvSpPr txBox="1"/>
          <p:nvPr>
            <p:ph idx="1" type="subTitle"/>
          </p:nvPr>
        </p:nvSpPr>
        <p:spPr>
          <a:xfrm>
            <a:off x="685800" y="338700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Prof Miles Berry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22 August 2022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WCCE 2022</a:t>
            </a:r>
            <a:endParaRPr/>
          </a:p>
        </p:txBody>
      </p:sp>
      <p:sp>
        <p:nvSpPr>
          <p:cNvPr id="148" name="Google Shape;148;p34"/>
          <p:cNvSpPr txBox="1"/>
          <p:nvPr>
            <p:ph type="ctrTitle"/>
          </p:nvPr>
        </p:nvSpPr>
        <p:spPr>
          <a:xfrm>
            <a:off x="685800" y="2137317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/>
              <a:t>Informatics in Primary Education: Approaches, Current Issues and Lessons Learnt </a:t>
            </a:r>
            <a:br>
              <a:rPr lang="en-US" sz="3300"/>
            </a:br>
            <a:r>
              <a:rPr lang="en-US" sz="3300"/>
              <a:t>The English experience</a:t>
            </a:r>
            <a:endParaRPr sz="33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9875" y="64425"/>
            <a:ext cx="422426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Assessment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5"/>
          <p:cNvSpPr txBox="1"/>
          <p:nvPr/>
        </p:nvSpPr>
        <p:spPr>
          <a:xfrm>
            <a:off x="1221574" y="1567160"/>
            <a:ext cx="6700800" cy="20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800" lIns="26800" spcFirstLastPara="1" rIns="26800" wrap="square" tIns="2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26" name="Google Shape;226;p45"/>
          <p:cNvSpPr txBox="1"/>
          <p:nvPr>
            <p:ph type="title"/>
          </p:nvPr>
        </p:nvSpPr>
        <p:spPr>
          <a:xfrm>
            <a:off x="457200" y="205988"/>
            <a:ext cx="7112700" cy="86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Attainment target</a:t>
            </a:r>
            <a:endParaRPr/>
          </a:p>
        </p:txBody>
      </p:sp>
      <p:sp>
        <p:nvSpPr>
          <p:cNvPr id="227" name="Google Shape;227;p45"/>
          <p:cNvSpPr txBox="1"/>
          <p:nvPr>
            <p:ph idx="1" type="body"/>
          </p:nvPr>
        </p:nvSpPr>
        <p:spPr>
          <a:xfrm>
            <a:off x="457200" y="5005151"/>
            <a:ext cx="8229600" cy="21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uFill>
                  <a:noFill/>
                </a:uFill>
                <a:hlinkClick r:id="rId3"/>
              </a:rPr>
              <a:t>DfE, 2013</a:t>
            </a:r>
            <a:endParaRPr/>
          </a:p>
        </p:txBody>
      </p:sp>
      <p:sp>
        <p:nvSpPr>
          <p:cNvPr id="228" name="Google Shape;228;p45"/>
          <p:cNvSpPr txBox="1"/>
          <p:nvPr>
            <p:ph idx="2" type="subTitle"/>
          </p:nvPr>
        </p:nvSpPr>
        <p:spPr>
          <a:xfrm>
            <a:off x="1095100" y="1160100"/>
            <a:ext cx="5106000" cy="33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By the end of each key stage, pupils are expected to know, apply and understand the matters, skills and processes specified in the relevant programme of study.</a:t>
            </a:r>
            <a:endParaRPr sz="3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9" name="Google Shape;22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5751" y="1160100"/>
            <a:ext cx="2171059" cy="3074750"/>
          </a:xfrm>
          <a:prstGeom prst="rect">
            <a:avLst/>
          </a:prstGeom>
          <a:noFill/>
          <a:ln cap="flat" cmpd="sng" w="9525">
            <a:solidFill>
              <a:srgbClr val="00A06E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6"/>
          <p:cNvSpPr txBox="1"/>
          <p:nvPr>
            <p:ph type="title"/>
          </p:nvPr>
        </p:nvSpPr>
        <p:spPr>
          <a:xfrm>
            <a:off x="457200" y="205988"/>
            <a:ext cx="7112700" cy="86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Test questions</a:t>
            </a:r>
            <a:endParaRPr/>
          </a:p>
        </p:txBody>
      </p:sp>
      <p:sp>
        <p:nvSpPr>
          <p:cNvPr id="235" name="Google Shape;235;p46"/>
          <p:cNvSpPr txBox="1"/>
          <p:nvPr>
            <p:ph idx="2" type="subTitle"/>
          </p:nvPr>
        </p:nvSpPr>
        <p:spPr>
          <a:xfrm>
            <a:off x="1095100" y="1160100"/>
            <a:ext cx="5106000" cy="33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/>
              <a:t>The Commission recommends the establishment of a national item bank of assessment questions to be used both for formative assessment in the classroom, to help teachers evaluate understanding of a topic or concept, and for summative assessment, by enabling teachers to create bespoke tests for assessment at the end of a topic or teaching period. </a:t>
            </a:r>
            <a:endParaRPr sz="2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36" name="Google Shape;236;p46"/>
          <p:cNvSpPr txBox="1"/>
          <p:nvPr>
            <p:ph idx="1" type="body"/>
          </p:nvPr>
        </p:nvSpPr>
        <p:spPr>
          <a:xfrm>
            <a:off x="457200" y="4721209"/>
            <a:ext cx="82296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McIntosh et al 2015</a:t>
            </a:r>
            <a:r>
              <a:rPr lang="en-US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37" name="Google Shape;237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1099" y="1257600"/>
            <a:ext cx="2357360" cy="3336600"/>
          </a:xfrm>
          <a:prstGeom prst="rect">
            <a:avLst/>
          </a:prstGeom>
          <a:noFill/>
          <a:ln cap="flat" cmpd="sng" w="9525">
            <a:solidFill>
              <a:srgbClr val="06353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7"/>
          <p:cNvSpPr txBox="1"/>
          <p:nvPr>
            <p:ph type="title"/>
          </p:nvPr>
        </p:nvSpPr>
        <p:spPr>
          <a:xfrm>
            <a:off x="438700" y="421663"/>
            <a:ext cx="7112700" cy="86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Project Quantum - </a:t>
            </a:r>
            <a:br>
              <a:rPr lang="en-US"/>
            </a:br>
            <a:r>
              <a:rPr lang="en-US"/>
              <a:t>13,387 questions</a:t>
            </a:r>
            <a:endParaRPr/>
          </a:p>
        </p:txBody>
      </p:sp>
      <p:sp>
        <p:nvSpPr>
          <p:cNvPr id="243" name="Google Shape;243;p47"/>
          <p:cNvSpPr txBox="1"/>
          <p:nvPr>
            <p:ph idx="1" type="body"/>
          </p:nvPr>
        </p:nvSpPr>
        <p:spPr>
          <a:xfrm>
            <a:off x="311700" y="1537125"/>
            <a:ext cx="4759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free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formative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online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automatically marked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to support teaching 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guiding content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measuring progress 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identifying misconceptions</a:t>
            </a:r>
            <a:endParaRPr sz="2200"/>
          </a:p>
        </p:txBody>
      </p:sp>
      <p:sp>
        <p:nvSpPr>
          <p:cNvPr id="244" name="Google Shape;244;p47"/>
          <p:cNvSpPr txBox="1"/>
          <p:nvPr/>
        </p:nvSpPr>
        <p:spPr>
          <a:xfrm>
            <a:off x="6117475" y="4781713"/>
            <a:ext cx="27369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qv </a:t>
            </a:r>
            <a:r>
              <a:rPr lang="en-US" u="sng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Oates et al 2015</a:t>
            </a:r>
            <a:endParaRPr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45" name="Google Shape;24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3300" y="1435963"/>
            <a:ext cx="3768301" cy="28262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414974" cy="490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8500" y="752825"/>
            <a:ext cx="3837575" cy="351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9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Pedagogy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refoot-CT-Poster-for-website.jpg" id="261" name="Google Shape;261;p5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9"/>
            <a:ext cx="6858001" cy="484839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50"/>
          <p:cNvSpPr txBox="1"/>
          <p:nvPr>
            <p:ph idx="1" type="body"/>
          </p:nvPr>
        </p:nvSpPr>
        <p:spPr>
          <a:xfrm>
            <a:off x="4944450" y="4920300"/>
            <a:ext cx="4087500" cy="28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Barefoot, 2014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007874" cy="458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51"/>
          <p:cNvSpPr txBox="1"/>
          <p:nvPr>
            <p:ph idx="1" type="body"/>
          </p:nvPr>
        </p:nvSpPr>
        <p:spPr>
          <a:xfrm>
            <a:off x="4944450" y="4996500"/>
            <a:ext cx="4087500" cy="28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Sentence, 2017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101" y="133725"/>
            <a:ext cx="3427124" cy="233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7100" y="0"/>
            <a:ext cx="5426899" cy="494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5"/>
          <p:cNvSpPr txBox="1"/>
          <p:nvPr>
            <p:ph idx="1" type="body"/>
          </p:nvPr>
        </p:nvSpPr>
        <p:spPr>
          <a:xfrm>
            <a:off x="457200" y="5005151"/>
            <a:ext cx="8229600" cy="21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Oates, 2010</a:t>
            </a:r>
            <a:endParaRPr/>
          </a:p>
        </p:txBody>
      </p:sp>
      <p:sp>
        <p:nvSpPr>
          <p:cNvPr id="154" name="Google Shape;154;p35"/>
          <p:cNvSpPr txBox="1"/>
          <p:nvPr>
            <p:ph type="title"/>
          </p:nvPr>
        </p:nvSpPr>
        <p:spPr>
          <a:xfrm>
            <a:off x="457200" y="205988"/>
            <a:ext cx="7112700" cy="86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Curriculum Coherence</a:t>
            </a:r>
            <a:endParaRPr/>
          </a:p>
        </p:txBody>
      </p:sp>
      <p:sp>
        <p:nvSpPr>
          <p:cNvPr id="155" name="Google Shape;155;p35"/>
          <p:cNvSpPr txBox="1"/>
          <p:nvPr>
            <p:ph idx="2" type="subTitle"/>
          </p:nvPr>
        </p:nvSpPr>
        <p:spPr>
          <a:xfrm>
            <a:off x="1095100" y="1160100"/>
            <a:ext cx="5106000" cy="33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/>
              <a:t>The term ‘coherence’ is a highly precise technical term: a national curriculum should have content arranged in an order which is securely based in evidence associated with age-related progression, and all elements of the system (content, assessment, pedagogy, teacher training, teaching materials, incentives and drivers etc) should all line up and act in a concerted way to deliver public goods</a:t>
            </a:r>
            <a:endParaRPr sz="2000"/>
          </a:p>
        </p:txBody>
      </p:sp>
      <p:pic>
        <p:nvPicPr>
          <p:cNvPr id="156" name="Google Shape;15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625" y="1182738"/>
            <a:ext cx="2314175" cy="3291325"/>
          </a:xfrm>
          <a:prstGeom prst="rect">
            <a:avLst/>
          </a:prstGeom>
          <a:noFill/>
          <a:ln cap="flat" cmpd="sng" w="9525">
            <a:solidFill>
              <a:srgbClr val="00A06E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7" name="Google Shape;157;p35"/>
          <p:cNvSpPr txBox="1"/>
          <p:nvPr>
            <p:ph idx="2" type="subTitle"/>
          </p:nvPr>
        </p:nvSpPr>
        <p:spPr>
          <a:xfrm>
            <a:off x="1095100" y="1160100"/>
            <a:ext cx="5106000" cy="33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/>
              <a:t>The term ‘coherence’ is a highly precise technical term: a national curriculum should have content arranged in an order which is securely based in evidence associated with age-related progression, and all elements of the system (</a:t>
            </a:r>
            <a:r>
              <a:rPr lang="en-US" sz="2000">
                <a:highlight>
                  <a:srgbClr val="00FF00"/>
                </a:highlight>
              </a:rPr>
              <a:t>content, assessment, pedagogy, teacher training, teaching materials, incentives and drivers </a:t>
            </a:r>
            <a:r>
              <a:rPr lang="en-US" sz="2000"/>
              <a:t>etc) should all line up and act in a concerted way to deliver public goods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5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815125"/>
            <a:ext cx="6197876" cy="293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5125" y="107300"/>
            <a:ext cx="4447550" cy="179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Teacher training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5"/>
          <p:cNvSpPr txBox="1"/>
          <p:nvPr>
            <p:ph type="title"/>
          </p:nvPr>
        </p:nvSpPr>
        <p:spPr>
          <a:xfrm>
            <a:off x="457200" y="205988"/>
            <a:ext cx="7112700" cy="86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Outstanding computing?</a:t>
            </a:r>
            <a:endParaRPr/>
          </a:p>
        </p:txBody>
      </p:sp>
      <p:sp>
        <p:nvSpPr>
          <p:cNvPr id="291" name="Google Shape;291;p55"/>
          <p:cNvSpPr/>
          <p:nvPr/>
        </p:nvSpPr>
        <p:spPr>
          <a:xfrm>
            <a:off x="585975" y="1357950"/>
            <a:ext cx="2250900" cy="1376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PT Sans"/>
                <a:ea typeface="PT Sans"/>
                <a:cs typeface="PT Sans"/>
                <a:sym typeface="PT Sans"/>
              </a:rPr>
              <a:t>Pedagogy</a:t>
            </a:r>
            <a:endParaRPr sz="30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92" name="Google Shape;292;p55"/>
          <p:cNvSpPr/>
          <p:nvPr/>
        </p:nvSpPr>
        <p:spPr>
          <a:xfrm>
            <a:off x="585975" y="2952000"/>
            <a:ext cx="2250900" cy="1376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PT Sans"/>
                <a:ea typeface="PT Sans"/>
                <a:cs typeface="PT Sans"/>
                <a:sym typeface="PT Sans"/>
              </a:rPr>
              <a:t>ICT skills</a:t>
            </a:r>
            <a:endParaRPr sz="30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93" name="Google Shape;293;p55"/>
          <p:cNvSpPr/>
          <p:nvPr/>
        </p:nvSpPr>
        <p:spPr>
          <a:xfrm>
            <a:off x="3510100" y="2142825"/>
            <a:ext cx="2250900" cy="1376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PT Sans"/>
                <a:ea typeface="PT Sans"/>
                <a:cs typeface="PT Sans"/>
                <a:sym typeface="PT Sans"/>
              </a:rPr>
              <a:t>CS knowledge</a:t>
            </a:r>
            <a:endParaRPr sz="30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94" name="Google Shape;294;p55"/>
          <p:cNvSpPr/>
          <p:nvPr/>
        </p:nvSpPr>
        <p:spPr>
          <a:xfrm>
            <a:off x="6490050" y="1357950"/>
            <a:ext cx="2250900" cy="29706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PT Sans"/>
                <a:ea typeface="PT Sans"/>
                <a:cs typeface="PT Sans"/>
                <a:sym typeface="PT Sans"/>
              </a:rPr>
              <a:t>Outstanding teaching of computing</a:t>
            </a:r>
            <a:endParaRPr sz="30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95" name="Google Shape;295;p55"/>
          <p:cNvSpPr txBox="1"/>
          <p:nvPr/>
        </p:nvSpPr>
        <p:spPr>
          <a:xfrm>
            <a:off x="2927038" y="2614650"/>
            <a:ext cx="492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PT Sans"/>
                <a:ea typeface="PT Sans"/>
                <a:cs typeface="PT Sans"/>
                <a:sym typeface="PT Sans"/>
              </a:rPr>
              <a:t>+</a:t>
            </a:r>
            <a:endParaRPr sz="30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96" name="Google Shape;296;p55"/>
          <p:cNvSpPr txBox="1"/>
          <p:nvPr/>
        </p:nvSpPr>
        <p:spPr>
          <a:xfrm>
            <a:off x="5879075" y="2602575"/>
            <a:ext cx="492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PT Sans"/>
                <a:ea typeface="PT Sans"/>
                <a:cs typeface="PT Sans"/>
                <a:sym typeface="PT Sans"/>
              </a:rPr>
              <a:t>=</a:t>
            </a:r>
            <a:endParaRPr sz="30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97" name="Google Shape;297;p55"/>
          <p:cNvSpPr/>
          <p:nvPr/>
        </p:nvSpPr>
        <p:spPr>
          <a:xfrm>
            <a:off x="3510125" y="2142825"/>
            <a:ext cx="2250900" cy="1376700"/>
          </a:xfrm>
          <a:prstGeom prst="rect">
            <a:avLst/>
          </a:prstGeom>
          <a:solidFill>
            <a:srgbClr val="00A06E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CS knowledge</a:t>
            </a:r>
            <a:endParaRPr sz="30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6"/>
          <p:cNvSpPr txBox="1"/>
          <p:nvPr>
            <p:ph type="title"/>
          </p:nvPr>
        </p:nvSpPr>
        <p:spPr>
          <a:xfrm>
            <a:off x="457200" y="154500"/>
            <a:ext cx="8560500" cy="6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Training, support and accreditation</a:t>
            </a:r>
            <a:endParaRPr/>
          </a:p>
        </p:txBody>
      </p:sp>
      <p:pic>
        <p:nvPicPr>
          <p:cNvPr id="303" name="Google Shape;30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2675" y="864175"/>
            <a:ext cx="3708987" cy="403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375" y="864175"/>
            <a:ext cx="3708976" cy="1972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3375" y="3297875"/>
            <a:ext cx="3708975" cy="1476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57"/>
          <p:cNvPicPr preferRelativeResize="0"/>
          <p:nvPr/>
        </p:nvPicPr>
        <p:blipFill rotWithShape="1">
          <a:blip r:embed="rId3">
            <a:alphaModFix/>
          </a:blip>
          <a:srcRect b="9088" l="6768" r="22138" t="12902"/>
          <a:stretch/>
        </p:blipFill>
        <p:spPr>
          <a:xfrm>
            <a:off x="3118102" y="13716"/>
            <a:ext cx="7003941" cy="5129786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57"/>
          <p:cNvSpPr/>
          <p:nvPr/>
        </p:nvSpPr>
        <p:spPr>
          <a:xfrm>
            <a:off x="1" y="0"/>
            <a:ext cx="73176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9000">
                <a:srgbClr val="000000">
                  <a:alpha val="37647"/>
                </a:srgbClr>
              </a:gs>
              <a:gs pos="35000">
                <a:srgbClr val="000000">
                  <a:alpha val="77647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57"/>
          <p:cNvSpPr txBox="1"/>
          <p:nvPr>
            <p:ph type="title"/>
          </p:nvPr>
        </p:nvSpPr>
        <p:spPr>
          <a:xfrm>
            <a:off x="278321" y="870966"/>
            <a:ext cx="25785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</a:pPr>
            <a:r>
              <a:rPr lang="en-US" sz="2100"/>
              <a:t>CPD</a:t>
            </a:r>
            <a:endParaRPr/>
          </a:p>
        </p:txBody>
      </p:sp>
      <p:sp>
        <p:nvSpPr>
          <p:cNvPr id="314" name="Google Shape;314;p57"/>
          <p:cNvSpPr/>
          <p:nvPr/>
        </p:nvSpPr>
        <p:spPr>
          <a:xfrm rot="5400000">
            <a:off x="496841" y="454301"/>
            <a:ext cx="54900" cy="41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57"/>
          <p:cNvSpPr/>
          <p:nvPr/>
        </p:nvSpPr>
        <p:spPr>
          <a:xfrm>
            <a:off x="321183" y="1832610"/>
            <a:ext cx="2475600" cy="1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57"/>
          <p:cNvSpPr txBox="1"/>
          <p:nvPr>
            <p:ph idx="1" type="body"/>
          </p:nvPr>
        </p:nvSpPr>
        <p:spPr>
          <a:xfrm>
            <a:off x="278321" y="2038541"/>
            <a:ext cx="2579100" cy="24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905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/>
              <a:t>More than 4000 F2F/remote (synchronous) courses delivered.</a:t>
            </a:r>
            <a:endParaRPr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/>
              <a:t>Over 17 000 participants in online CPD.</a:t>
            </a:r>
            <a:endParaRPr sz="13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al user interface&#10;&#10;Description automatically generated" id="322" name="Google Shape;322;p58"/>
          <p:cNvPicPr preferRelativeResize="0"/>
          <p:nvPr/>
        </p:nvPicPr>
        <p:blipFill rotWithShape="1">
          <a:blip r:embed="rId3">
            <a:alphaModFix/>
          </a:blip>
          <a:srcRect b="9090" l="0" r="23289" t="0"/>
          <a:stretch/>
        </p:blipFill>
        <p:spPr>
          <a:xfrm>
            <a:off x="2641851" y="8"/>
            <a:ext cx="6502145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58"/>
          <p:cNvSpPr/>
          <p:nvPr/>
        </p:nvSpPr>
        <p:spPr>
          <a:xfrm>
            <a:off x="1" y="0"/>
            <a:ext cx="73176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9000">
                <a:srgbClr val="000000">
                  <a:alpha val="37647"/>
                </a:srgbClr>
              </a:gs>
              <a:gs pos="35000">
                <a:srgbClr val="000000">
                  <a:alpha val="77647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58"/>
          <p:cNvSpPr txBox="1"/>
          <p:nvPr>
            <p:ph type="title"/>
          </p:nvPr>
        </p:nvSpPr>
        <p:spPr>
          <a:xfrm>
            <a:off x="278321" y="870966"/>
            <a:ext cx="25785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</a:pPr>
            <a:r>
              <a:rPr lang="en-US" sz="2100"/>
              <a:t>Communities of Practice</a:t>
            </a:r>
            <a:endParaRPr/>
          </a:p>
        </p:txBody>
      </p:sp>
      <p:sp>
        <p:nvSpPr>
          <p:cNvPr id="325" name="Google Shape;325;p58"/>
          <p:cNvSpPr/>
          <p:nvPr/>
        </p:nvSpPr>
        <p:spPr>
          <a:xfrm rot="5400000">
            <a:off x="496841" y="454301"/>
            <a:ext cx="54900" cy="41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58"/>
          <p:cNvSpPr/>
          <p:nvPr/>
        </p:nvSpPr>
        <p:spPr>
          <a:xfrm>
            <a:off x="321183" y="1832610"/>
            <a:ext cx="2475600" cy="1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58"/>
          <p:cNvSpPr txBox="1"/>
          <p:nvPr>
            <p:ph idx="1" type="body"/>
          </p:nvPr>
        </p:nvSpPr>
        <p:spPr>
          <a:xfrm>
            <a:off x="278320" y="2038541"/>
            <a:ext cx="3510300" cy="26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841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en-US" sz="1700"/>
              <a:t>Over 330 CAS Communities supported by more than 400 volunteer CAS Community Leaders.</a:t>
            </a:r>
            <a:endParaRPr/>
          </a:p>
          <a:p>
            <a:pPr indent="-1841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en-US" sz="1700"/>
              <a:t>Supported 26 000 activities.</a:t>
            </a:r>
            <a:endParaRPr/>
          </a:p>
          <a:p>
            <a:pPr indent="-1841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en-US" sz="1700"/>
              <a:t>36 coaches have now completed their training through the CAS Leadership Coaching Academy, with 112 teachers to date registering their interest in receiving coaching.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al user interface&#10;&#10;Description automatically generated" id="333" name="Google Shape;333;p59"/>
          <p:cNvPicPr preferRelativeResize="0"/>
          <p:nvPr/>
        </p:nvPicPr>
        <p:blipFill rotWithShape="1">
          <a:blip r:embed="rId3">
            <a:alphaModFix/>
          </a:blip>
          <a:srcRect b="9090" l="5116" r="18172" t="0"/>
          <a:stretch/>
        </p:blipFill>
        <p:spPr>
          <a:xfrm>
            <a:off x="2641851" y="8"/>
            <a:ext cx="6502145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59"/>
          <p:cNvSpPr/>
          <p:nvPr/>
        </p:nvSpPr>
        <p:spPr>
          <a:xfrm>
            <a:off x="1" y="0"/>
            <a:ext cx="73176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9000">
                <a:srgbClr val="000000">
                  <a:alpha val="37647"/>
                </a:srgbClr>
              </a:gs>
              <a:gs pos="35000">
                <a:srgbClr val="000000">
                  <a:alpha val="77647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59"/>
          <p:cNvSpPr txBox="1"/>
          <p:nvPr>
            <p:ph type="title"/>
          </p:nvPr>
        </p:nvSpPr>
        <p:spPr>
          <a:xfrm>
            <a:off x="278321" y="870966"/>
            <a:ext cx="25785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</a:pPr>
            <a:r>
              <a:rPr lang="en-US" sz="2100"/>
              <a:t>Certification</a:t>
            </a:r>
            <a:endParaRPr/>
          </a:p>
        </p:txBody>
      </p:sp>
      <p:sp>
        <p:nvSpPr>
          <p:cNvPr id="336" name="Google Shape;336;p59"/>
          <p:cNvSpPr/>
          <p:nvPr/>
        </p:nvSpPr>
        <p:spPr>
          <a:xfrm rot="5400000">
            <a:off x="496841" y="454301"/>
            <a:ext cx="54900" cy="41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59"/>
          <p:cNvSpPr/>
          <p:nvPr/>
        </p:nvSpPr>
        <p:spPr>
          <a:xfrm>
            <a:off x="321183" y="1832610"/>
            <a:ext cx="2475600" cy="1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59"/>
          <p:cNvSpPr txBox="1"/>
          <p:nvPr>
            <p:ph idx="1" type="body"/>
          </p:nvPr>
        </p:nvSpPr>
        <p:spPr>
          <a:xfrm>
            <a:off x="278321" y="2038541"/>
            <a:ext cx="2579100" cy="24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2560" lvl="0" marL="177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60"/>
              <a:buChar char="•"/>
            </a:pPr>
            <a:r>
              <a:rPr lang="en-US" sz="1560"/>
              <a:t>Over 11 000 teachers enrolled on the NCCE Primary Certificate.</a:t>
            </a:r>
            <a:endParaRPr sz="1770"/>
          </a:p>
          <a:p>
            <a:pPr indent="-101600" lvl="0" marL="1778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10"/>
              <a:buNone/>
            </a:pPr>
            <a:r>
              <a:t/>
            </a:r>
            <a:endParaRPr sz="121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0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Teaching materials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575" y="715978"/>
            <a:ext cx="4456517" cy="414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25" y="48325"/>
            <a:ext cx="3411590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050" y="351843"/>
            <a:ext cx="7089364" cy="2187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050" y="2582607"/>
            <a:ext cx="7009931" cy="218754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6"/>
          <p:cNvSpPr/>
          <p:nvPr/>
        </p:nvSpPr>
        <p:spPr>
          <a:xfrm>
            <a:off x="295102" y="340650"/>
            <a:ext cx="7089300" cy="4429500"/>
          </a:xfrm>
          <a:prstGeom prst="rect">
            <a:avLst/>
          </a:prstGeom>
          <a:noFill/>
          <a:ln cap="flat" cmpd="sng" w="9525">
            <a:solidFill>
              <a:srgbClr val="00A0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6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04600"/>
            <a:ext cx="9144001" cy="3133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8300"/>
            <a:ext cx="8344650" cy="468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6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75" y="103300"/>
            <a:ext cx="8066025" cy="463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6"/>
          <p:cNvSpPr txBox="1"/>
          <p:nvPr>
            <p:ph type="title"/>
          </p:nvPr>
        </p:nvSpPr>
        <p:spPr>
          <a:xfrm>
            <a:off x="457200" y="205988"/>
            <a:ext cx="7112700" cy="86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BBC micro:bit</a:t>
            </a:r>
            <a:endParaRPr/>
          </a:p>
        </p:txBody>
      </p:sp>
      <p:pic>
        <p:nvPicPr>
          <p:cNvPr id="374" name="Google Shape;374;p6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032425"/>
            <a:ext cx="3108750" cy="240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6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27575" y="1105600"/>
            <a:ext cx="3982972" cy="240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66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04650" y="1930450"/>
            <a:ext cx="2000400" cy="283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7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Incentives and drivers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8"/>
          <p:cNvSpPr txBox="1"/>
          <p:nvPr>
            <p:ph idx="1" type="body"/>
          </p:nvPr>
        </p:nvSpPr>
        <p:spPr>
          <a:xfrm>
            <a:off x="4945100" y="4966750"/>
            <a:ext cx="4087500" cy="28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DfE, 2020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387" name="Google Shape;387;p68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7918252" cy="490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9"/>
          <p:cNvSpPr txBox="1"/>
          <p:nvPr>
            <p:ph idx="1" type="body"/>
          </p:nvPr>
        </p:nvSpPr>
        <p:spPr>
          <a:xfrm>
            <a:off x="4945100" y="4966750"/>
            <a:ext cx="4087500" cy="28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Kemp and Berry, 2019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393" name="Google Shape;393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23498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7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61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750" y="136775"/>
            <a:ext cx="8164374" cy="468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71"/>
          <p:cNvSpPr/>
          <p:nvPr/>
        </p:nvSpPr>
        <p:spPr>
          <a:xfrm>
            <a:off x="7388600" y="3579300"/>
            <a:ext cx="230100" cy="4233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0A06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953850" cy="491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7"/>
          <p:cNvSpPr txBox="1"/>
          <p:nvPr>
            <p:ph idx="1" type="body"/>
          </p:nvPr>
        </p:nvSpPr>
        <p:spPr>
          <a:xfrm>
            <a:off x="457200" y="5005151"/>
            <a:ext cx="8229600" cy="21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Royal Society, 2017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0" name="Google Shape;170;p37"/>
          <p:cNvSpPr txBox="1"/>
          <p:nvPr>
            <p:ph type="title"/>
          </p:nvPr>
        </p:nvSpPr>
        <p:spPr>
          <a:xfrm>
            <a:off x="457200" y="205988"/>
            <a:ext cx="7112700" cy="86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Patchy and fragile</a:t>
            </a:r>
            <a:endParaRPr/>
          </a:p>
        </p:txBody>
      </p:sp>
      <p:sp>
        <p:nvSpPr>
          <p:cNvPr id="171" name="Google Shape;171;p37"/>
          <p:cNvSpPr txBox="1"/>
          <p:nvPr>
            <p:ph idx="2" type="subTitle"/>
          </p:nvPr>
        </p:nvSpPr>
        <p:spPr>
          <a:xfrm>
            <a:off x="1095100" y="1160100"/>
            <a:ext cx="5106000" cy="33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Computing education across the UK is patchy and fragile. Its future development and sustainability depend on swift and coordinated action by governments, industry, and non-profit organisations. Neglecting the opportunities to act would risk damaging both the education of future generations and our economic prosperity as a nation.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72" name="Google Shape;17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3500" y="1220288"/>
            <a:ext cx="2495550" cy="35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424251" cy="4569969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73"/>
          <p:cNvSpPr/>
          <p:nvPr/>
        </p:nvSpPr>
        <p:spPr>
          <a:xfrm>
            <a:off x="7311025" y="3702300"/>
            <a:ext cx="230100" cy="4233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0A06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1" name="Google Shape;421;p74"/>
          <p:cNvPicPr preferRelativeResize="0"/>
          <p:nvPr/>
        </p:nvPicPr>
        <p:blipFill rotWithShape="1">
          <a:blip r:embed="rId3">
            <a:alphaModFix/>
          </a:blip>
          <a:srcRect b="0" l="14449" r="14442" t="0"/>
          <a:stretch/>
        </p:blipFill>
        <p:spPr>
          <a:xfrm>
            <a:off x="2641851" y="8"/>
            <a:ext cx="6502150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74"/>
          <p:cNvSpPr/>
          <p:nvPr/>
        </p:nvSpPr>
        <p:spPr>
          <a:xfrm>
            <a:off x="1" y="0"/>
            <a:ext cx="73176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9000">
                <a:srgbClr val="000000">
                  <a:alpha val="37647"/>
                </a:srgbClr>
              </a:gs>
              <a:gs pos="35000">
                <a:srgbClr val="000000">
                  <a:alpha val="77647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74"/>
          <p:cNvSpPr txBox="1"/>
          <p:nvPr>
            <p:ph type="title"/>
          </p:nvPr>
        </p:nvSpPr>
        <p:spPr>
          <a:xfrm>
            <a:off x="278321" y="870966"/>
            <a:ext cx="25785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</a:pPr>
            <a:r>
              <a:rPr lang="en-US" sz="2100"/>
              <a:t>Support for school management</a:t>
            </a:r>
            <a:endParaRPr/>
          </a:p>
        </p:txBody>
      </p:sp>
      <p:sp>
        <p:nvSpPr>
          <p:cNvPr id="424" name="Google Shape;424;p74"/>
          <p:cNvSpPr/>
          <p:nvPr/>
        </p:nvSpPr>
        <p:spPr>
          <a:xfrm rot="5400000">
            <a:off x="496841" y="454301"/>
            <a:ext cx="54900" cy="41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74"/>
          <p:cNvSpPr/>
          <p:nvPr/>
        </p:nvSpPr>
        <p:spPr>
          <a:xfrm>
            <a:off x="321183" y="1832610"/>
            <a:ext cx="2475600" cy="1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74"/>
          <p:cNvSpPr txBox="1"/>
          <p:nvPr>
            <p:ph idx="1" type="body"/>
          </p:nvPr>
        </p:nvSpPr>
        <p:spPr>
          <a:xfrm>
            <a:off x="278321" y="2038541"/>
            <a:ext cx="2579100" cy="24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7800" lvl="0" marL="1778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/>
              <a:t>Computing Quality Framework now available to schools.</a:t>
            </a:r>
            <a:endParaRPr/>
          </a:p>
          <a:p>
            <a:pPr indent="-17780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/>
              <a:t>Over 880 schools now registered.</a:t>
            </a:r>
            <a:endParaRPr/>
          </a:p>
          <a:p>
            <a:pPr indent="-17780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/>
              <a:t>First 15 NCCE Computing Marks awarded.</a:t>
            </a:r>
            <a:endParaRPr/>
          </a:p>
          <a:p>
            <a:pPr indent="-1016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75"/>
          <p:cNvSpPr txBox="1"/>
          <p:nvPr>
            <p:ph type="ctrTitle"/>
          </p:nvPr>
        </p:nvSpPr>
        <p:spPr>
          <a:xfrm>
            <a:off x="685800" y="28429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Concluding remarks</a:t>
            </a:r>
            <a:endParaRPr/>
          </a:p>
        </p:txBody>
      </p:sp>
      <p:sp>
        <p:nvSpPr>
          <p:cNvPr id="432" name="Google Shape;432;p75"/>
          <p:cNvSpPr txBox="1"/>
          <p:nvPr>
            <p:ph idx="1" type="subTitle"/>
          </p:nvPr>
        </p:nvSpPr>
        <p:spPr>
          <a:xfrm>
            <a:off x="685800" y="154100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Writing a curriculum framework isn’t enough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Plan for coherence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Training and resources are vital for success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Pedagogy?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Try to get the transition right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 for </a:t>
            </a:r>
            <a:r>
              <a:rPr i="1" lang="en-US"/>
              <a:t>all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76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m.berry@roehampton.ac.uk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@mberry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milesberry.net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slides: bit.ly/wcce22</a:t>
            </a:r>
            <a:endParaRPr/>
          </a:p>
        </p:txBody>
      </p:sp>
      <p:sp>
        <p:nvSpPr>
          <p:cNvPr id="438" name="Google Shape;438;p76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8"/>
          <p:cNvSpPr txBox="1"/>
          <p:nvPr>
            <p:ph type="title"/>
          </p:nvPr>
        </p:nvSpPr>
        <p:spPr>
          <a:xfrm>
            <a:off x="457200" y="205988"/>
            <a:ext cx="7112700" cy="86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National Centre</a:t>
            </a:r>
            <a:endParaRPr/>
          </a:p>
        </p:txBody>
      </p:sp>
      <p:pic>
        <p:nvPicPr>
          <p:cNvPr id="178" name="Google Shape;17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800" y="1393723"/>
            <a:ext cx="5549449" cy="3049225"/>
          </a:xfrm>
          <a:prstGeom prst="rect">
            <a:avLst/>
          </a:prstGeom>
          <a:noFill/>
          <a:ln cap="flat" cmpd="sng" w="9525">
            <a:solidFill>
              <a:srgbClr val="00A06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9" name="Google Shape;179;p3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9649" y="1393713"/>
            <a:ext cx="2832551" cy="2613915"/>
          </a:xfrm>
          <a:prstGeom prst="rect">
            <a:avLst/>
          </a:prstGeom>
          <a:noFill/>
          <a:ln cap="flat" cmpd="sng" w="9525">
            <a:solidFill>
              <a:srgbClr val="00A06E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9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Content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0"/>
          <p:cNvSpPr txBox="1"/>
          <p:nvPr>
            <p:ph type="title"/>
          </p:nvPr>
        </p:nvSpPr>
        <p:spPr>
          <a:xfrm>
            <a:off x="457200" y="205988"/>
            <a:ext cx="7112700" cy="86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computing curriculum</a:t>
            </a:r>
            <a:endParaRPr/>
          </a:p>
        </p:txBody>
      </p:sp>
      <p:sp>
        <p:nvSpPr>
          <p:cNvPr id="190" name="Google Shape;190;p40"/>
          <p:cNvSpPr txBox="1"/>
          <p:nvPr>
            <p:ph idx="2" type="subTitle"/>
          </p:nvPr>
        </p:nvSpPr>
        <p:spPr>
          <a:xfrm>
            <a:off x="1095100" y="1160100"/>
            <a:ext cx="4057200" cy="33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/>
              <a:t>“We have replaced the old information and communications technology curriculum with a new computing curriculum, with help from Google, Facebook and some of Britain’s most brilliant computer scientists.”</a:t>
            </a:r>
            <a:endParaRPr sz="2400"/>
          </a:p>
        </p:txBody>
      </p:sp>
      <p:sp>
        <p:nvSpPr>
          <p:cNvPr id="191" name="Google Shape;191;p40"/>
          <p:cNvSpPr txBox="1"/>
          <p:nvPr>
            <p:ph idx="1" type="body"/>
          </p:nvPr>
        </p:nvSpPr>
        <p:spPr>
          <a:xfrm>
            <a:off x="457200" y="5005151"/>
            <a:ext cx="8229600" cy="21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Gove, 2013</a:t>
            </a:r>
            <a:endParaRPr/>
          </a:p>
        </p:txBody>
      </p:sp>
      <p:pic>
        <p:nvPicPr>
          <p:cNvPr id="192" name="Google Shape;19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7075" y="1160100"/>
            <a:ext cx="3858726" cy="218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1"/>
          <p:cNvSpPr/>
          <p:nvPr/>
        </p:nvSpPr>
        <p:spPr>
          <a:xfrm>
            <a:off x="580430" y="1553766"/>
            <a:ext cx="3661200" cy="951000"/>
          </a:xfrm>
          <a:prstGeom prst="roundRect">
            <a:avLst>
              <a:gd fmla="val 2282" name="adj"/>
            </a:avLst>
          </a:prstGeom>
          <a:solidFill>
            <a:srgbClr val="00A06E"/>
          </a:solidFill>
          <a:ln>
            <a:noFill/>
          </a:ln>
        </p:spPr>
        <p:txBody>
          <a:bodyPr anchorCtr="0" anchor="ctr" bIns="35725" lIns="35725" spcFirstLastPara="1" rIns="35725" wrap="square" tIns="3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b="0" i="0" lang="en-US" sz="3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Foundations</a:t>
            </a:r>
            <a:endParaRPr b="0" i="0" sz="13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98" name="Google Shape;198;p41"/>
          <p:cNvSpPr/>
          <p:nvPr/>
        </p:nvSpPr>
        <p:spPr>
          <a:xfrm>
            <a:off x="2741414" y="2645420"/>
            <a:ext cx="3661200" cy="951000"/>
          </a:xfrm>
          <a:prstGeom prst="roundRect">
            <a:avLst>
              <a:gd fmla="val 2282" name="adj"/>
            </a:avLst>
          </a:prstGeom>
          <a:solidFill>
            <a:srgbClr val="00A06E"/>
          </a:solidFill>
          <a:ln>
            <a:noFill/>
          </a:ln>
        </p:spPr>
        <p:txBody>
          <a:bodyPr anchorCtr="0" anchor="ctr" bIns="35725" lIns="35725" spcFirstLastPara="1" rIns="35725" wrap="square" tIns="3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b="0" i="0" lang="en-US" sz="3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Applications</a:t>
            </a:r>
            <a:endParaRPr b="0" i="0" sz="13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99" name="Google Shape;199;p41"/>
          <p:cNvSpPr/>
          <p:nvPr/>
        </p:nvSpPr>
        <p:spPr>
          <a:xfrm>
            <a:off x="5000625" y="3730377"/>
            <a:ext cx="3661200" cy="951000"/>
          </a:xfrm>
          <a:prstGeom prst="roundRect">
            <a:avLst>
              <a:gd fmla="val 2282" name="adj"/>
            </a:avLst>
          </a:prstGeom>
          <a:solidFill>
            <a:srgbClr val="00A06E"/>
          </a:solidFill>
          <a:ln>
            <a:noFill/>
          </a:ln>
        </p:spPr>
        <p:txBody>
          <a:bodyPr anchorCtr="0" anchor="ctr" bIns="35725" lIns="35725" spcFirstLastPara="1" rIns="35725" wrap="square" tIns="3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b="0" i="0" lang="en-US" sz="3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Implications</a:t>
            </a:r>
            <a:endParaRPr b="0" i="0" sz="13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00" name="Google Shape;200;p41"/>
          <p:cNvSpPr txBox="1"/>
          <p:nvPr>
            <p:ph type="title"/>
          </p:nvPr>
        </p:nvSpPr>
        <p:spPr>
          <a:xfrm>
            <a:off x="457200" y="205988"/>
            <a:ext cx="7112700" cy="86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CS, IT, DL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2"/>
          <p:cNvSpPr txBox="1"/>
          <p:nvPr>
            <p:ph idx="4294967295" type="title"/>
          </p:nvPr>
        </p:nvSpPr>
        <p:spPr>
          <a:xfrm>
            <a:off x="457200" y="205988"/>
            <a:ext cx="7112700" cy="86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From 5 to 16</a:t>
            </a:r>
            <a:endParaRPr/>
          </a:p>
        </p:txBody>
      </p:sp>
      <p:pic>
        <p:nvPicPr>
          <p:cNvPr id="206" name="Google Shape;206;p4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300" y="965975"/>
            <a:ext cx="2769078" cy="3864624"/>
          </a:xfrm>
          <a:prstGeom prst="rect">
            <a:avLst/>
          </a:prstGeom>
          <a:noFill/>
          <a:ln cap="flat" cmpd="sng" w="9525">
            <a:solidFill>
              <a:srgbClr val="00A06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7" name="Google Shape;207;p42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72036" y="965975"/>
            <a:ext cx="2746463" cy="3864624"/>
          </a:xfrm>
          <a:prstGeom prst="rect">
            <a:avLst/>
          </a:prstGeom>
          <a:noFill/>
          <a:ln cap="flat" cmpd="sng" w="9525">
            <a:solidFill>
              <a:srgbClr val="00A06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8" name="Google Shape;208;p42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62148" y="965975"/>
            <a:ext cx="2746451" cy="3845015"/>
          </a:xfrm>
          <a:prstGeom prst="rect">
            <a:avLst/>
          </a:prstGeom>
          <a:noFill/>
          <a:ln cap="flat" cmpd="sng" w="9525">
            <a:solidFill>
              <a:srgbClr val="00A06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9" name="Google Shape;209;p42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0" l="1642" r="0" t="0"/>
          <a:stretch/>
        </p:blipFill>
        <p:spPr>
          <a:xfrm>
            <a:off x="6007175" y="3687400"/>
            <a:ext cx="2701425" cy="1050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42"/>
          <p:cNvSpPr txBox="1"/>
          <p:nvPr>
            <p:ph idx="1" type="body"/>
          </p:nvPr>
        </p:nvSpPr>
        <p:spPr>
          <a:xfrm>
            <a:off x="4945100" y="4966750"/>
            <a:ext cx="4087500" cy="28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FFFFFF"/>
                </a:solid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DfE, 2013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New UR">
  <a:themeElements>
    <a:clrScheme name="Custom 346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New UR">
  <a:themeElements>
    <a:clrScheme name="Custom 346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