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6" r:id="rId2"/>
    <p:sldId id="298" r:id="rId3"/>
    <p:sldId id="297" r:id="rId4"/>
    <p:sldId id="279" r:id="rId5"/>
    <p:sldId id="299" r:id="rId6"/>
    <p:sldId id="300" r:id="rId7"/>
    <p:sldId id="28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00CC"/>
    <a:srgbClr val="2E05B1"/>
    <a:srgbClr val="009900"/>
    <a:srgbClr val="0066FF"/>
    <a:srgbClr val="0D9DA6"/>
    <a:srgbClr val="9900FF"/>
    <a:srgbClr val="06B3F2"/>
    <a:srgbClr val="CC66FF"/>
    <a:srgbClr val="ACD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6E4EF-8448-494A-B86C-B43040340281}" v="3" dt="2022-08-22T01:38:48.822"/>
    <p1510:client id="{3755C83F-BD1C-E643-ADE5-CE9BDFB829A8}" v="11" dt="2022-08-22T00:53:37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9" autoAdjust="0"/>
    <p:restoredTop sz="77551" autoAdjust="0"/>
  </p:normalViewPr>
  <p:slideViewPr>
    <p:cSldViewPr snapToGrid="0">
      <p:cViewPr varScale="1">
        <p:scale>
          <a:sx n="93" d="100"/>
          <a:sy n="93" d="100"/>
        </p:scale>
        <p:origin x="17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Parriaux" userId="b2be609c-dad0-4b4b-b3c8-54b1589e6040" providerId="ADAL" clId="{67883176-FB78-5342-BD13-C898462DAD24}"/>
    <pc:docChg chg="modSld">
      <pc:chgData name="Gabriel Parriaux" userId="b2be609c-dad0-4b4b-b3c8-54b1589e6040" providerId="ADAL" clId="{67883176-FB78-5342-BD13-C898462DAD24}" dt="2022-08-22T02:40:33.898" v="69" actId="20577"/>
      <pc:docMkLst>
        <pc:docMk/>
      </pc:docMkLst>
      <pc:sldChg chg="modNotesTx">
        <pc:chgData name="Gabriel Parriaux" userId="b2be609c-dad0-4b4b-b3c8-54b1589e6040" providerId="ADAL" clId="{67883176-FB78-5342-BD13-C898462DAD24}" dt="2022-08-22T02:40:33.898" v="69" actId="20577"/>
        <pc:sldMkLst>
          <pc:docMk/>
          <pc:sldMk cId="2957897469" sldId="297"/>
        </pc:sldMkLst>
      </pc:sldChg>
    </pc:docChg>
  </pc:docChgLst>
  <pc:docChgLst>
    <pc:chgData name="Gabriel Parriaux" userId="b2be609c-dad0-4b4b-b3c8-54b1589e6040" providerId="ADAL" clId="{0016E4EF-8448-494A-B86C-B43040340281}"/>
    <pc:docChg chg="addSld delSld modSld">
      <pc:chgData name="Gabriel Parriaux" userId="b2be609c-dad0-4b4b-b3c8-54b1589e6040" providerId="ADAL" clId="{0016E4EF-8448-494A-B86C-B43040340281}" dt="2022-08-22T01:42:40.583" v="204" actId="1076"/>
      <pc:docMkLst>
        <pc:docMk/>
      </pc:docMkLst>
      <pc:sldChg chg="modSp mod">
        <pc:chgData name="Gabriel Parriaux" userId="b2be609c-dad0-4b4b-b3c8-54b1589e6040" providerId="ADAL" clId="{0016E4EF-8448-494A-B86C-B43040340281}" dt="2022-08-22T01:34:10.113" v="4" actId="14100"/>
        <pc:sldMkLst>
          <pc:docMk/>
          <pc:sldMk cId="2957897469" sldId="297"/>
        </pc:sldMkLst>
        <pc:spChg chg="mod">
          <ac:chgData name="Gabriel Parriaux" userId="b2be609c-dad0-4b4b-b3c8-54b1589e6040" providerId="ADAL" clId="{0016E4EF-8448-494A-B86C-B43040340281}" dt="2022-08-22T01:34:10.113" v="4" actId="14100"/>
          <ac:spMkLst>
            <pc:docMk/>
            <pc:sldMk cId="2957897469" sldId="297"/>
            <ac:spMk id="7" creationId="{00000000-0000-0000-0000-000000000000}"/>
          </ac:spMkLst>
        </pc:spChg>
        <pc:spChg chg="mod">
          <ac:chgData name="Gabriel Parriaux" userId="b2be609c-dad0-4b4b-b3c8-54b1589e6040" providerId="ADAL" clId="{0016E4EF-8448-494A-B86C-B43040340281}" dt="2022-08-22T01:33:35.576" v="2" actId="14100"/>
          <ac:spMkLst>
            <pc:docMk/>
            <pc:sldMk cId="2957897469" sldId="297"/>
            <ac:spMk id="8" creationId="{00000000-0000-0000-0000-000000000000}"/>
          </ac:spMkLst>
        </pc:spChg>
      </pc:sldChg>
      <pc:sldChg chg="modSp mod">
        <pc:chgData name="Gabriel Parriaux" userId="b2be609c-dad0-4b4b-b3c8-54b1589e6040" providerId="ADAL" clId="{0016E4EF-8448-494A-B86C-B43040340281}" dt="2022-08-22T01:41:37.137" v="200" actId="20577"/>
        <pc:sldMkLst>
          <pc:docMk/>
          <pc:sldMk cId="207876322" sldId="299"/>
        </pc:sldMkLst>
        <pc:spChg chg="mod">
          <ac:chgData name="Gabriel Parriaux" userId="b2be609c-dad0-4b4b-b3c8-54b1589e6040" providerId="ADAL" clId="{0016E4EF-8448-494A-B86C-B43040340281}" dt="2022-08-22T01:41:37.137" v="200" actId="20577"/>
          <ac:spMkLst>
            <pc:docMk/>
            <pc:sldMk cId="207876322" sldId="299"/>
            <ac:spMk id="3" creationId="{00000000-0000-0000-0000-000000000000}"/>
          </ac:spMkLst>
        </pc:spChg>
      </pc:sldChg>
      <pc:sldChg chg="modSp add del mod">
        <pc:chgData name="Gabriel Parriaux" userId="b2be609c-dad0-4b4b-b3c8-54b1589e6040" providerId="ADAL" clId="{0016E4EF-8448-494A-B86C-B43040340281}" dt="2022-08-22T01:42:40.583" v="204" actId="1076"/>
        <pc:sldMkLst>
          <pc:docMk/>
          <pc:sldMk cId="1181024492" sldId="300"/>
        </pc:sldMkLst>
        <pc:spChg chg="mod">
          <ac:chgData name="Gabriel Parriaux" userId="b2be609c-dad0-4b4b-b3c8-54b1589e6040" providerId="ADAL" clId="{0016E4EF-8448-494A-B86C-B43040340281}" dt="2022-08-22T01:38:11.431" v="59" actId="20577"/>
          <ac:spMkLst>
            <pc:docMk/>
            <pc:sldMk cId="1181024492" sldId="300"/>
            <ac:spMk id="2" creationId="{00000000-0000-0000-0000-000000000000}"/>
          </ac:spMkLst>
        </pc:spChg>
        <pc:spChg chg="mod">
          <ac:chgData name="Gabriel Parriaux" userId="b2be609c-dad0-4b4b-b3c8-54b1589e6040" providerId="ADAL" clId="{0016E4EF-8448-494A-B86C-B43040340281}" dt="2022-08-22T01:42:26.795" v="202" actId="20577"/>
          <ac:spMkLst>
            <pc:docMk/>
            <pc:sldMk cId="1181024492" sldId="300"/>
            <ac:spMk id="3" creationId="{00000000-0000-0000-0000-000000000000}"/>
          </ac:spMkLst>
        </pc:spChg>
        <pc:picChg chg="mod">
          <ac:chgData name="Gabriel Parriaux" userId="b2be609c-dad0-4b4b-b3c8-54b1589e6040" providerId="ADAL" clId="{0016E4EF-8448-494A-B86C-B43040340281}" dt="2022-08-22T01:42:40.583" v="204" actId="1076"/>
          <ac:picMkLst>
            <pc:docMk/>
            <pc:sldMk cId="1181024492" sldId="300"/>
            <ac:picMk id="8" creationId="{0ACFA2E8-BAE6-B3AD-DF28-9F1ACF0B490D}"/>
          </ac:picMkLst>
        </pc:picChg>
      </pc:sldChg>
    </pc:docChg>
  </pc:docChgLst>
  <pc:docChgLst>
    <pc:chgData name="Gabriel Parriaux" userId="b2be609c-dad0-4b4b-b3c8-54b1589e6040" providerId="ADAL" clId="{3755C83F-BD1C-E643-ADE5-CE9BDFB829A8}"/>
    <pc:docChg chg="undo custSel addSld delSld modSld sldOrd">
      <pc:chgData name="Gabriel Parriaux" userId="b2be609c-dad0-4b4b-b3c8-54b1589e6040" providerId="ADAL" clId="{3755C83F-BD1C-E643-ADE5-CE9BDFB829A8}" dt="2022-08-22T01:17:27.470" v="2598" actId="1076"/>
      <pc:docMkLst>
        <pc:docMk/>
      </pc:docMkLst>
      <pc:sldChg chg="modSp add mod">
        <pc:chgData name="Gabriel Parriaux" userId="b2be609c-dad0-4b4b-b3c8-54b1589e6040" providerId="ADAL" clId="{3755C83F-BD1C-E643-ADE5-CE9BDFB829A8}" dt="2022-08-21T16:43:45.440" v="2048" actId="20577"/>
        <pc:sldMkLst>
          <pc:docMk/>
          <pc:sldMk cId="1308581831" sldId="279"/>
        </pc:sldMkLst>
        <pc:spChg chg="mod">
          <ac:chgData name="Gabriel Parriaux" userId="b2be609c-dad0-4b4b-b3c8-54b1589e6040" providerId="ADAL" clId="{3755C83F-BD1C-E643-ADE5-CE9BDFB829A8}" dt="2022-08-21T16:24:41.768" v="1173" actId="20577"/>
          <ac:spMkLst>
            <pc:docMk/>
            <pc:sldMk cId="1308581831" sldId="279"/>
            <ac:spMk id="2" creationId="{00000000-0000-0000-0000-000000000000}"/>
          </ac:spMkLst>
        </pc:spChg>
        <pc:spChg chg="mod">
          <ac:chgData name="Gabriel Parriaux" userId="b2be609c-dad0-4b4b-b3c8-54b1589e6040" providerId="ADAL" clId="{3755C83F-BD1C-E643-ADE5-CE9BDFB829A8}" dt="2022-08-21T16:43:45.440" v="2048" actId="20577"/>
          <ac:spMkLst>
            <pc:docMk/>
            <pc:sldMk cId="1308581831" sldId="279"/>
            <ac:spMk id="3" creationId="{00000000-0000-0000-0000-000000000000}"/>
          </ac:spMkLst>
        </pc:spChg>
      </pc:sldChg>
      <pc:sldChg chg="del">
        <pc:chgData name="Gabriel Parriaux" userId="b2be609c-dad0-4b4b-b3c8-54b1589e6040" providerId="ADAL" clId="{3755C83F-BD1C-E643-ADE5-CE9BDFB829A8}" dt="2022-08-21T16:23:13.568" v="1123" actId="2696"/>
        <pc:sldMkLst>
          <pc:docMk/>
          <pc:sldMk cId="801457758" sldId="290"/>
        </pc:sldMkLst>
      </pc:sldChg>
      <pc:sldChg chg="del">
        <pc:chgData name="Gabriel Parriaux" userId="b2be609c-dad0-4b4b-b3c8-54b1589e6040" providerId="ADAL" clId="{3755C83F-BD1C-E643-ADE5-CE9BDFB829A8}" dt="2022-08-21T16:23:56.953" v="1129" actId="2696"/>
        <pc:sldMkLst>
          <pc:docMk/>
          <pc:sldMk cId="2080084106" sldId="292"/>
        </pc:sldMkLst>
      </pc:sldChg>
      <pc:sldChg chg="del">
        <pc:chgData name="Gabriel Parriaux" userId="b2be609c-dad0-4b4b-b3c8-54b1589e6040" providerId="ADAL" clId="{3755C83F-BD1C-E643-ADE5-CE9BDFB829A8}" dt="2022-08-21T16:23:53.951" v="1128" actId="2696"/>
        <pc:sldMkLst>
          <pc:docMk/>
          <pc:sldMk cId="1567192563" sldId="293"/>
        </pc:sldMkLst>
      </pc:sldChg>
      <pc:sldChg chg="del mod modShow">
        <pc:chgData name="Gabriel Parriaux" userId="b2be609c-dad0-4b4b-b3c8-54b1589e6040" providerId="ADAL" clId="{3755C83F-BD1C-E643-ADE5-CE9BDFB829A8}" dt="2022-08-21T16:47:54.079" v="2058" actId="2696"/>
        <pc:sldMkLst>
          <pc:docMk/>
          <pc:sldMk cId="3856012124" sldId="294"/>
        </pc:sldMkLst>
      </pc:sldChg>
      <pc:sldChg chg="del mod modShow">
        <pc:chgData name="Gabriel Parriaux" userId="b2be609c-dad0-4b4b-b3c8-54b1589e6040" providerId="ADAL" clId="{3755C83F-BD1C-E643-ADE5-CE9BDFB829A8}" dt="2022-08-21T16:47:54.079" v="2058" actId="2696"/>
        <pc:sldMkLst>
          <pc:docMk/>
          <pc:sldMk cId="1758258257" sldId="295"/>
        </pc:sldMkLst>
      </pc:sldChg>
      <pc:sldChg chg="del mod modShow">
        <pc:chgData name="Gabriel Parriaux" userId="b2be609c-dad0-4b4b-b3c8-54b1589e6040" providerId="ADAL" clId="{3755C83F-BD1C-E643-ADE5-CE9BDFB829A8}" dt="2022-08-21T16:47:54.079" v="2058" actId="2696"/>
        <pc:sldMkLst>
          <pc:docMk/>
          <pc:sldMk cId="3010434947" sldId="296"/>
        </pc:sldMkLst>
      </pc:sldChg>
      <pc:sldChg chg="modSp mod ord">
        <pc:chgData name="Gabriel Parriaux" userId="b2be609c-dad0-4b4b-b3c8-54b1589e6040" providerId="ADAL" clId="{3755C83F-BD1C-E643-ADE5-CE9BDFB829A8}" dt="2022-08-21T16:23:36.513" v="1127" actId="1036"/>
        <pc:sldMkLst>
          <pc:docMk/>
          <pc:sldMk cId="2957897469" sldId="297"/>
        </pc:sldMkLst>
        <pc:picChg chg="mod">
          <ac:chgData name="Gabriel Parriaux" userId="b2be609c-dad0-4b4b-b3c8-54b1589e6040" providerId="ADAL" clId="{3755C83F-BD1C-E643-ADE5-CE9BDFB829A8}" dt="2022-08-21T16:23:36.513" v="1127" actId="1036"/>
          <ac:picMkLst>
            <pc:docMk/>
            <pc:sldMk cId="2957897469" sldId="297"/>
            <ac:picMk id="6" creationId="{00000000-0000-0000-0000-000000000000}"/>
          </ac:picMkLst>
        </pc:picChg>
      </pc:sldChg>
      <pc:sldChg chg="modSp add mod modNotesTx">
        <pc:chgData name="Gabriel Parriaux" userId="b2be609c-dad0-4b4b-b3c8-54b1589e6040" providerId="ADAL" clId="{3755C83F-BD1C-E643-ADE5-CE9BDFB829A8}" dt="2022-08-21T16:40:47.660" v="2043" actId="20577"/>
        <pc:sldMkLst>
          <pc:docMk/>
          <pc:sldMk cId="1346772954" sldId="298"/>
        </pc:sldMkLst>
        <pc:spChg chg="mod">
          <ac:chgData name="Gabriel Parriaux" userId="b2be609c-dad0-4b4b-b3c8-54b1589e6040" providerId="ADAL" clId="{3755C83F-BD1C-E643-ADE5-CE9BDFB829A8}" dt="2022-08-21T16:29:43.849" v="1538" actId="14100"/>
          <ac:spMkLst>
            <pc:docMk/>
            <pc:sldMk cId="1346772954" sldId="298"/>
            <ac:spMk id="2" creationId="{00000000-0000-0000-0000-000000000000}"/>
          </ac:spMkLst>
        </pc:spChg>
        <pc:spChg chg="mod">
          <ac:chgData name="Gabriel Parriaux" userId="b2be609c-dad0-4b4b-b3c8-54b1589e6040" providerId="ADAL" clId="{3755C83F-BD1C-E643-ADE5-CE9BDFB829A8}" dt="2022-08-21T16:38:55.062" v="1922" actId="255"/>
          <ac:spMkLst>
            <pc:docMk/>
            <pc:sldMk cId="1346772954" sldId="298"/>
            <ac:spMk id="3" creationId="{00000000-0000-0000-0000-000000000000}"/>
          </ac:spMkLst>
        </pc:spChg>
      </pc:sldChg>
      <pc:sldChg chg="modSp add mod">
        <pc:chgData name="Gabriel Parriaux" userId="b2be609c-dad0-4b4b-b3c8-54b1589e6040" providerId="ADAL" clId="{3755C83F-BD1C-E643-ADE5-CE9BDFB829A8}" dt="2022-08-22T00:52:26.049" v="2506" actId="313"/>
        <pc:sldMkLst>
          <pc:docMk/>
          <pc:sldMk cId="207876322" sldId="299"/>
        </pc:sldMkLst>
        <pc:spChg chg="mod">
          <ac:chgData name="Gabriel Parriaux" userId="b2be609c-dad0-4b4b-b3c8-54b1589e6040" providerId="ADAL" clId="{3755C83F-BD1C-E643-ADE5-CE9BDFB829A8}" dt="2022-08-21T16:30:41.792" v="1549" actId="20577"/>
          <ac:spMkLst>
            <pc:docMk/>
            <pc:sldMk cId="207876322" sldId="299"/>
            <ac:spMk id="2" creationId="{00000000-0000-0000-0000-000000000000}"/>
          </ac:spMkLst>
        </pc:spChg>
        <pc:spChg chg="mod">
          <ac:chgData name="Gabriel Parriaux" userId="b2be609c-dad0-4b4b-b3c8-54b1589e6040" providerId="ADAL" clId="{3755C83F-BD1C-E643-ADE5-CE9BDFB829A8}" dt="2022-08-22T00:52:26.049" v="2506" actId="313"/>
          <ac:spMkLst>
            <pc:docMk/>
            <pc:sldMk cId="207876322" sldId="299"/>
            <ac:spMk id="3" creationId="{00000000-0000-0000-0000-000000000000}"/>
          </ac:spMkLst>
        </pc:spChg>
      </pc:sldChg>
      <pc:sldChg chg="addSp delSp modSp add mod">
        <pc:chgData name="Gabriel Parriaux" userId="b2be609c-dad0-4b4b-b3c8-54b1589e6040" providerId="ADAL" clId="{3755C83F-BD1C-E643-ADE5-CE9BDFB829A8}" dt="2022-08-22T01:17:27.470" v="2598" actId="1076"/>
        <pc:sldMkLst>
          <pc:docMk/>
          <pc:sldMk cId="1181024492" sldId="300"/>
        </pc:sldMkLst>
        <pc:spChg chg="mod">
          <ac:chgData name="Gabriel Parriaux" userId="b2be609c-dad0-4b4b-b3c8-54b1589e6040" providerId="ADAL" clId="{3755C83F-BD1C-E643-ADE5-CE9BDFB829A8}" dt="2022-08-22T01:11:45.033" v="2549" actId="20577"/>
          <ac:spMkLst>
            <pc:docMk/>
            <pc:sldMk cId="1181024492" sldId="300"/>
            <ac:spMk id="2" creationId="{00000000-0000-0000-0000-000000000000}"/>
          </ac:spMkLst>
        </pc:spChg>
        <pc:spChg chg="mod">
          <ac:chgData name="Gabriel Parriaux" userId="b2be609c-dad0-4b4b-b3c8-54b1589e6040" providerId="ADAL" clId="{3755C83F-BD1C-E643-ADE5-CE9BDFB829A8}" dt="2022-08-22T01:17:22.671" v="2597" actId="20577"/>
          <ac:spMkLst>
            <pc:docMk/>
            <pc:sldMk cId="1181024492" sldId="300"/>
            <ac:spMk id="3" creationId="{00000000-0000-0000-0000-000000000000}"/>
          </ac:spMkLst>
        </pc:spChg>
        <pc:spChg chg="add del mod">
          <ac:chgData name="Gabriel Parriaux" userId="b2be609c-dad0-4b4b-b3c8-54b1589e6040" providerId="ADAL" clId="{3755C83F-BD1C-E643-ADE5-CE9BDFB829A8}" dt="2022-08-22T00:46:45.040" v="2457"/>
          <ac:spMkLst>
            <pc:docMk/>
            <pc:sldMk cId="1181024492" sldId="300"/>
            <ac:spMk id="7" creationId="{A07D4FB8-D59A-A648-2C9C-93DD90D3E66A}"/>
          </ac:spMkLst>
        </pc:spChg>
        <pc:spChg chg="add del mod">
          <ac:chgData name="Gabriel Parriaux" userId="b2be609c-dad0-4b4b-b3c8-54b1589e6040" providerId="ADAL" clId="{3755C83F-BD1C-E643-ADE5-CE9BDFB829A8}" dt="2022-08-22T00:50:32.768" v="2472"/>
          <ac:spMkLst>
            <pc:docMk/>
            <pc:sldMk cId="1181024492" sldId="300"/>
            <ac:spMk id="8" creationId="{D2799289-EE73-E5B7-CB67-6EF346EA1672}"/>
          </ac:spMkLst>
        </pc:spChg>
        <pc:picChg chg="add mod">
          <ac:chgData name="Gabriel Parriaux" userId="b2be609c-dad0-4b4b-b3c8-54b1589e6040" providerId="ADAL" clId="{3755C83F-BD1C-E643-ADE5-CE9BDFB829A8}" dt="2022-08-22T01:17:27.470" v="2598" actId="1076"/>
          <ac:picMkLst>
            <pc:docMk/>
            <pc:sldMk cId="1181024492" sldId="300"/>
            <ac:picMk id="10" creationId="{9FF620BE-5D72-2BB2-A77B-A9F57AE9A15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E10A9-C632-4F26-933B-E01747966349}" type="datetimeFigureOut">
              <a:rPr lang="fr-FR" smtClean="0"/>
              <a:t>25/08/2022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C7B55-4A4A-4153-BA7C-E4C63FE1F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266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Hello</a:t>
            </a:r>
            <a:r>
              <a:rPr lang="en-GB" baseline="0" noProof="0" dirty="0"/>
              <a:t> everybody, I’m Christophe Reffay and I come from University Bourgogne Franche-Comté in France. I have the pleasure and honour to present the work built in collaboration with 2 partners : Gabriel </a:t>
            </a:r>
            <a:r>
              <a:rPr lang="en-GB" baseline="0" noProof="0" dirty="0" err="1"/>
              <a:t>Parriaux</a:t>
            </a:r>
            <a:r>
              <a:rPr lang="en-GB" baseline="0" noProof="0" dirty="0"/>
              <a:t> from University of Teacher Education in Lausanne, Switzerland, and </a:t>
            </a:r>
            <a:r>
              <a:rPr lang="en-GB" baseline="0" noProof="0" dirty="0" err="1"/>
              <a:t>Béatrice</a:t>
            </a:r>
            <a:r>
              <a:rPr lang="en-GB" baseline="0" noProof="0" dirty="0"/>
              <a:t> </a:t>
            </a:r>
            <a:r>
              <a:rPr lang="en-GB" baseline="0" noProof="0" dirty="0" err="1"/>
              <a:t>Drot-Delange</a:t>
            </a:r>
            <a:r>
              <a:rPr lang="en-GB" baseline="0" noProof="0" dirty="0"/>
              <a:t> from Clermont Auvergne University in France. : Robotics in primary education: a lexical analysis on teachers’ resources across robots. This work is supported by the French National Research project IE-CARE.</a:t>
            </a:r>
          </a:p>
          <a:p>
            <a:r>
              <a:rPr lang="en-GB" baseline="0" noProof="0" dirty="0"/>
              <a:t>Before starting the presentation, because some of you may escape during it…  I want to thank :</a:t>
            </a:r>
          </a:p>
          <a:p>
            <a:r>
              <a:rPr lang="en-GB" baseline="0" noProof="0" dirty="0"/>
              <a:t>organisers of this important international event and particularly </a:t>
            </a:r>
            <a:r>
              <a:rPr lang="en-GB" baseline="0" noProof="0" dirty="0" err="1"/>
              <a:t>Toshinori</a:t>
            </a:r>
            <a:r>
              <a:rPr lang="en-GB" baseline="0" noProof="0" dirty="0"/>
              <a:t> Saito who I met in Zanzibar for proposing Hiroshima to host WCCE22 and the Local Organisation Chair </a:t>
            </a:r>
            <a:r>
              <a:rPr lang="en-GB" baseline="0" noProof="0" dirty="0" err="1"/>
              <a:t>Prof.</a:t>
            </a:r>
            <a:r>
              <a:rPr lang="en-GB" baseline="0" noProof="0" dirty="0"/>
              <a:t> </a:t>
            </a:r>
            <a:r>
              <a:rPr lang="en-GB" baseline="0" noProof="0" dirty="0" err="1"/>
              <a:t>Dr.</a:t>
            </a:r>
            <a:r>
              <a:rPr lang="en-GB" baseline="0" noProof="0" dirty="0"/>
              <a:t> Masami </a:t>
            </a:r>
            <a:r>
              <a:rPr lang="en-GB" baseline="0" noProof="0" dirty="0" err="1"/>
              <a:t>Hagiya</a:t>
            </a:r>
            <a:r>
              <a:rPr lang="en-GB" baseline="0" noProof="0" dirty="0"/>
              <a:t> and their fabulous team, and the IPC co-chairs Rosa </a:t>
            </a:r>
            <a:r>
              <a:rPr lang="en-GB" baseline="0" noProof="0" dirty="0" err="1"/>
              <a:t>Bottino</a:t>
            </a:r>
            <a:r>
              <a:rPr lang="en-GB" baseline="0" noProof="0" dirty="0"/>
              <a:t> and </a:t>
            </a:r>
            <a:r>
              <a:rPr lang="en-GB" baseline="0" noProof="0" dirty="0" err="1"/>
              <a:t>Torsten</a:t>
            </a:r>
            <a:r>
              <a:rPr lang="en-GB" baseline="0" noProof="0" dirty="0"/>
              <a:t> </a:t>
            </a:r>
            <a:r>
              <a:rPr lang="en-GB" baseline="0" noProof="0" dirty="0" err="1"/>
              <a:t>Brinda</a:t>
            </a:r>
            <a:r>
              <a:rPr lang="en-GB" baseline="0" noProof="0" dirty="0"/>
              <a:t>, but also the support of TC3 Chair Don </a:t>
            </a:r>
            <a:r>
              <a:rPr lang="en-GB" baseline="0" noProof="0" dirty="0" err="1"/>
              <a:t>Passey</a:t>
            </a:r>
            <a:r>
              <a:rPr lang="en-GB" baseline="0" noProof="0" dirty="0"/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C7B55-4A4A-4153-BA7C-E4C63FE1F65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166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examples</a:t>
            </a:r>
            <a:r>
              <a:rPr lang="fr-FR" dirty="0"/>
              <a:t> of </a:t>
            </a:r>
            <a:r>
              <a:rPr lang="fr-FR" dirty="0" err="1"/>
              <a:t>vocabulary</a:t>
            </a:r>
            <a:r>
              <a:rPr lang="fr-FR" dirty="0"/>
              <a:t> (</a:t>
            </a:r>
            <a:r>
              <a:rPr lang="fr-FR" dirty="0" err="1"/>
              <a:t>orally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 err="1"/>
              <a:t>Thymio</a:t>
            </a:r>
            <a:r>
              <a:rPr lang="fr-FR" dirty="0"/>
              <a:t> and </a:t>
            </a:r>
            <a:r>
              <a:rPr lang="fr-FR" dirty="0" err="1"/>
              <a:t>Ozobot</a:t>
            </a:r>
            <a:r>
              <a:rPr lang="fr-FR" dirty="0"/>
              <a:t>: </a:t>
            </a:r>
            <a:r>
              <a:rPr lang="fr-FR" dirty="0" err="1"/>
              <a:t>wheels</a:t>
            </a:r>
            <a:r>
              <a:rPr lang="fr-FR" dirty="0"/>
              <a:t>, </a:t>
            </a:r>
            <a:r>
              <a:rPr lang="fr-FR" dirty="0" err="1"/>
              <a:t>sensors</a:t>
            </a:r>
            <a:r>
              <a:rPr lang="fr-FR" dirty="0"/>
              <a:t>, line, </a:t>
            </a:r>
            <a:r>
              <a:rPr lang="fr-FR" dirty="0" err="1"/>
              <a:t>color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Bluebot</a:t>
            </a:r>
            <a:r>
              <a:rPr lang="fr-FR" dirty="0"/>
              <a:t> and </a:t>
            </a:r>
            <a:r>
              <a:rPr lang="fr-FR" dirty="0" err="1"/>
              <a:t>Beebot</a:t>
            </a:r>
            <a:r>
              <a:rPr lang="fr-FR" dirty="0"/>
              <a:t>: instruction, </a:t>
            </a:r>
            <a:r>
              <a:rPr lang="fr-FR" dirty="0" err="1"/>
              <a:t>sequence</a:t>
            </a:r>
            <a:r>
              <a:rPr lang="fr-FR" dirty="0"/>
              <a:t>, </a:t>
            </a:r>
          </a:p>
          <a:p>
            <a:endParaRPr lang="fr-FR" dirty="0"/>
          </a:p>
          <a:p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such</a:t>
            </a:r>
            <a:r>
              <a:rPr lang="fr-FR" dirty="0"/>
              <a:t> a distinction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Bluebot</a:t>
            </a:r>
            <a:r>
              <a:rPr lang="fr-FR" dirty="0"/>
              <a:t> and </a:t>
            </a:r>
            <a:r>
              <a:rPr lang="fr-FR" dirty="0" err="1"/>
              <a:t>Beebot</a:t>
            </a:r>
            <a:r>
              <a:rPr lang="fr-FR" dirty="0"/>
              <a:t> (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thought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nearly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robots…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have </a:t>
            </a:r>
            <a:r>
              <a:rPr lang="fr-FR" dirty="0" err="1"/>
              <a:t>something</a:t>
            </a:r>
            <a:r>
              <a:rPr lang="fr-FR" dirty="0"/>
              <a:t> to do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age</a:t>
            </a:r>
            <a:r>
              <a:rPr lang="fr-FR" dirty="0"/>
              <a:t> of </a:t>
            </a:r>
            <a:r>
              <a:rPr lang="fr-FR" dirty="0" err="1"/>
              <a:t>pupils</a:t>
            </a:r>
            <a:r>
              <a:rPr lang="fr-FR" dirty="0"/>
              <a:t>? 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Multiple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correspondence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C7B55-4A4A-4153-BA7C-E4C63FE1F65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Classification of CS </a:t>
            </a:r>
            <a:r>
              <a:rPr lang="fr-FR" dirty="0" err="1"/>
              <a:t>lexicon</a:t>
            </a:r>
            <a:r>
              <a:rPr lang="fr-FR" dirty="0"/>
              <a:t> </a:t>
            </a:r>
            <a:r>
              <a:rPr lang="fr-FR" dirty="0" err="1"/>
              <a:t>across</a:t>
            </a:r>
            <a:r>
              <a:rPr lang="fr-FR" dirty="0"/>
              <a:t> robots and </a:t>
            </a:r>
            <a:r>
              <a:rPr lang="fr-FR" dirty="0" err="1"/>
              <a:t>school</a:t>
            </a:r>
            <a:r>
              <a:rPr lang="fr-FR" dirty="0"/>
              <a:t> </a:t>
            </a:r>
            <a:r>
              <a:rPr lang="fr-FR" dirty="0" err="1"/>
              <a:t>levels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C7B55-4A4A-4153-BA7C-E4C63FE1F65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21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C7B55-4A4A-4153-BA7C-E4C63FE1F65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66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dirty="0" err="1"/>
              <a:t>Based</a:t>
            </a:r>
            <a:r>
              <a:rPr lang="fr-CH" sz="1200" dirty="0"/>
              <a:t> on the </a:t>
            </a:r>
            <a:r>
              <a:rPr lang="fr-CH" sz="1200" dirty="0" err="1"/>
              <a:t>works</a:t>
            </a:r>
            <a:r>
              <a:rPr lang="fr-CH" sz="1200" dirty="0"/>
              <a:t> of the French tradition of </a:t>
            </a:r>
            <a:r>
              <a:rPr lang="fr-CH" sz="1200" dirty="0" err="1"/>
              <a:t>statistical</a:t>
            </a:r>
            <a:r>
              <a:rPr lang="fr-CH" sz="1200" dirty="0"/>
              <a:t> </a:t>
            </a:r>
            <a:r>
              <a:rPr lang="fr-CH" sz="1200" dirty="0" err="1"/>
              <a:t>analysis</a:t>
            </a:r>
            <a:r>
              <a:rPr lang="fr-CH" sz="1200" dirty="0"/>
              <a:t> (</a:t>
            </a:r>
            <a:r>
              <a:rPr lang="fr-CH" sz="1200" dirty="0" err="1"/>
              <a:t>Benzécri</a:t>
            </a:r>
            <a:r>
              <a:rPr lang="fr-CH" sz="1200" dirty="0"/>
              <a:t>…)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C7B55-4A4A-4153-BA7C-E4C63FE1F65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094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C7B55-4A4A-4153-BA7C-E4C63FE1F65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3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ja-JP" dirty="0"/>
              <a:t>(Go s</a:t>
            </a:r>
            <a:r>
              <a:rPr lang="fr-FR" altLang="ja-JP" b="1" dirty="0"/>
              <a:t>ei</a:t>
            </a:r>
            <a:r>
              <a:rPr lang="fr-FR" altLang="ja-JP" dirty="0"/>
              <a:t>chō </a:t>
            </a:r>
            <a:r>
              <a:rPr lang="fr-FR" altLang="ja-JP" dirty="0" err="1"/>
              <a:t>arigatō</a:t>
            </a:r>
            <a:r>
              <a:rPr lang="fr-FR" altLang="ja-JP" dirty="0"/>
              <a:t> </a:t>
            </a:r>
            <a:r>
              <a:rPr lang="fr-FR" altLang="ja-JP" dirty="0" err="1"/>
              <a:t>goz</a:t>
            </a:r>
            <a:r>
              <a:rPr lang="fr-FR" altLang="ja-JP" b="1" dirty="0" err="1"/>
              <a:t>ai</a:t>
            </a:r>
            <a:r>
              <a:rPr lang="fr-FR" altLang="ja-JP" dirty="0"/>
              <a:t> </a:t>
            </a:r>
            <a:r>
              <a:rPr lang="fr-FR" altLang="ja-JP" dirty="0" err="1"/>
              <a:t>m</a:t>
            </a:r>
            <a:r>
              <a:rPr lang="fr-FR" altLang="ja-JP" b="1" dirty="0" err="1"/>
              <a:t>a</a:t>
            </a:r>
            <a:r>
              <a:rPr lang="fr-FR" altLang="ja-JP" dirty="0" err="1"/>
              <a:t>shita</a:t>
            </a:r>
            <a:r>
              <a:rPr lang="fr-FR" altLang="ja-JP" dirty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C7B55-4A4A-4153-BA7C-E4C63FE1F65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83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CFFD-3ADF-4AD5-80AC-C71E3CB04132}" type="datetime1">
              <a:rPr lang="en-GB" smtClean="0"/>
              <a:t>25/08/2022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Reffay, Parriaux, Drot-Delange, Khaneboubi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8E5D7B-3348-4C85-84E7-14C7437AA4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81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58328" y="6487504"/>
            <a:ext cx="1146283" cy="370396"/>
          </a:xfrm>
        </p:spPr>
        <p:txBody>
          <a:bodyPr/>
          <a:lstStyle/>
          <a:p>
            <a:fld id="{DD6D185B-E855-4B6C-AFBF-8D4776C5F3BE}" type="datetime1">
              <a:rPr lang="en-GB" smtClean="0"/>
              <a:t>25/08/2022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5928" y="6492875"/>
            <a:ext cx="7619999" cy="365125"/>
          </a:xfrm>
        </p:spPr>
        <p:txBody>
          <a:bodyPr/>
          <a:lstStyle/>
          <a:p>
            <a:r>
              <a:rPr lang="fr-FR" dirty="0"/>
              <a:t>Reffay, Parriaux, Drot-Delange, Khaneboubi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8E5D7B-3348-4C85-84E7-14C7437AA4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92664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58328" y="6487504"/>
            <a:ext cx="1146283" cy="370396"/>
          </a:xfrm>
        </p:spPr>
        <p:txBody>
          <a:bodyPr/>
          <a:lstStyle/>
          <a:p>
            <a:fld id="{DD6D185B-E855-4B6C-AFBF-8D4776C5F3BE}" type="datetime1">
              <a:rPr lang="en-GB" smtClean="0"/>
              <a:t>25/08/2022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5928" y="6492875"/>
            <a:ext cx="7619999" cy="365125"/>
          </a:xfrm>
        </p:spPr>
        <p:txBody>
          <a:bodyPr/>
          <a:lstStyle/>
          <a:p>
            <a:r>
              <a:rPr lang="fr-FR" dirty="0"/>
              <a:t>Reffay, Parriaux, Drot-Delange, Khaneboubi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8E5D7B-3348-4C85-84E7-14C7437AA423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039060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3" y="6466100"/>
            <a:ext cx="1146283" cy="370396"/>
          </a:xfrm>
        </p:spPr>
        <p:txBody>
          <a:bodyPr/>
          <a:lstStyle/>
          <a:p>
            <a:fld id="{DD6D185B-E855-4B6C-AFBF-8D4776C5F3BE}" type="datetime1">
              <a:rPr lang="en-GB" smtClean="0"/>
              <a:t>25/08/2022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3" y="6471471"/>
            <a:ext cx="7619999" cy="365125"/>
          </a:xfrm>
        </p:spPr>
        <p:txBody>
          <a:bodyPr/>
          <a:lstStyle/>
          <a:p>
            <a:r>
              <a:rPr lang="fr-FR" dirty="0"/>
              <a:t>Reffay, Parriaux, Drot-Delange, Khaneboubi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8E5D7B-3348-4C85-84E7-14C7437AA4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23504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427885"/>
            <a:ext cx="1146283" cy="370396"/>
          </a:xfrm>
        </p:spPr>
        <p:txBody>
          <a:bodyPr/>
          <a:lstStyle/>
          <a:p>
            <a:fld id="{DD6D185B-E855-4B6C-AFBF-8D4776C5F3BE}" type="datetime1">
              <a:rPr lang="en-GB" smtClean="0"/>
              <a:t>25/08/2022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433256"/>
            <a:ext cx="7619999" cy="365125"/>
          </a:xfrm>
        </p:spPr>
        <p:txBody>
          <a:bodyPr/>
          <a:lstStyle/>
          <a:p>
            <a:r>
              <a:rPr lang="fr-FR" dirty="0"/>
              <a:t>Reffay, Parriaux, Drot-Delange, Khaneboubi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8E5D7B-3348-4C85-84E7-14C7437AA423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1240761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58328" y="6487504"/>
            <a:ext cx="1146283" cy="370396"/>
          </a:xfrm>
        </p:spPr>
        <p:txBody>
          <a:bodyPr/>
          <a:lstStyle/>
          <a:p>
            <a:fld id="{DD6D185B-E855-4B6C-AFBF-8D4776C5F3BE}" type="datetime1">
              <a:rPr lang="en-GB" smtClean="0"/>
              <a:t>25/08/2022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5928" y="6492875"/>
            <a:ext cx="7619999" cy="365125"/>
          </a:xfrm>
        </p:spPr>
        <p:txBody>
          <a:bodyPr/>
          <a:lstStyle/>
          <a:p>
            <a:r>
              <a:rPr lang="fr-FR" dirty="0"/>
              <a:t>Reffay, Parriaux, Drot-Delange, Khaneboubi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8E5D7B-3348-4C85-84E7-14C7437AA4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56101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487504"/>
            <a:ext cx="1146283" cy="370396"/>
          </a:xfrm>
        </p:spPr>
        <p:txBody>
          <a:bodyPr/>
          <a:lstStyle/>
          <a:p>
            <a:fld id="{4BAD9273-D3CE-4259-AF02-028F9A2658BB}" type="datetime1">
              <a:rPr lang="en-GB" noProof="0" smtClean="0"/>
              <a:t>25/08/2022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492875"/>
            <a:ext cx="7619999" cy="365125"/>
          </a:xfrm>
        </p:spPr>
        <p:txBody>
          <a:bodyPr/>
          <a:lstStyle/>
          <a:p>
            <a:r>
              <a:rPr lang="en-GB" noProof="0"/>
              <a:t>Reffay, Parriaux, Drot-Delange, Khaneboubi</a:t>
            </a:r>
            <a:endParaRPr lang="en-GB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5D7B-3348-4C85-84E7-14C7437AA423}" type="slidenum">
              <a:rPr lang="en-GB" noProof="0" smtClean="0"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67264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487504"/>
            <a:ext cx="1146283" cy="370396"/>
          </a:xfrm>
        </p:spPr>
        <p:txBody>
          <a:bodyPr/>
          <a:lstStyle/>
          <a:p>
            <a:fld id="{43159CC1-0745-4319-84AE-4862060B276E}" type="datetime1">
              <a:rPr lang="en-GB" noProof="0" smtClean="0"/>
              <a:t>25/08/2022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492875"/>
            <a:ext cx="7619999" cy="365125"/>
          </a:xfrm>
        </p:spPr>
        <p:txBody>
          <a:bodyPr/>
          <a:lstStyle/>
          <a:p>
            <a:r>
              <a:rPr lang="en-GB" noProof="0"/>
              <a:t>Reffay, Parriaux, Drot-Delange, Khaneboubi</a:t>
            </a:r>
            <a:endParaRPr lang="en-GB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5D7B-3348-4C85-84E7-14C7437AA423}" type="slidenum">
              <a:rPr lang="en-GB" noProof="0" smtClean="0"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97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487504"/>
            <a:ext cx="1146283" cy="370396"/>
          </a:xfrm>
        </p:spPr>
        <p:txBody>
          <a:bodyPr/>
          <a:lstStyle/>
          <a:p>
            <a:fld id="{05500165-25E2-49C6-AFA4-1CFE676862E1}" type="datetime1">
              <a:rPr lang="en-GB" noProof="0" smtClean="0"/>
              <a:t>25/08/2022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492875"/>
            <a:ext cx="7619999" cy="365125"/>
          </a:xfrm>
        </p:spPr>
        <p:txBody>
          <a:bodyPr/>
          <a:lstStyle/>
          <a:p>
            <a:r>
              <a:rPr lang="en-GB" noProof="0"/>
              <a:t>Reffay, Parriaux, Drot-Delange, Khaneboubi</a:t>
            </a:r>
            <a:endParaRPr lang="en-GB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5D7B-3348-4C85-84E7-14C7437AA423}" type="slidenum">
              <a:rPr lang="en-GB" noProof="0" smtClean="0"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2918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487504"/>
            <a:ext cx="1146283" cy="370396"/>
          </a:xfrm>
        </p:spPr>
        <p:txBody>
          <a:bodyPr/>
          <a:lstStyle/>
          <a:p>
            <a:fld id="{15BAF39A-0DA0-4D2B-9F83-D6B6B5E07999}" type="datetime1">
              <a:rPr lang="en-GB" noProof="0" smtClean="0"/>
              <a:t>25/08/2022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492875"/>
            <a:ext cx="7619999" cy="365125"/>
          </a:xfrm>
        </p:spPr>
        <p:txBody>
          <a:bodyPr/>
          <a:lstStyle/>
          <a:p>
            <a:r>
              <a:rPr lang="en-GB" noProof="0"/>
              <a:t>Reffay, Parriaux, Drot-Delange, Khaneboubi</a:t>
            </a:r>
            <a:endParaRPr lang="en-GB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8E5D7B-3348-4C85-84E7-14C7437AA423}" type="slidenum">
              <a:rPr lang="en-GB" noProof="0" smtClean="0"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2092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58328" y="6492875"/>
            <a:ext cx="1146283" cy="370396"/>
          </a:xfrm>
        </p:spPr>
        <p:txBody>
          <a:bodyPr/>
          <a:lstStyle/>
          <a:p>
            <a:fld id="{2F650E58-BA8C-4AF7-A4F5-5E22CBC2EA9F}" type="datetime1">
              <a:rPr lang="en-GB" noProof="0" smtClean="0"/>
              <a:t>25/08/2022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492875"/>
            <a:ext cx="7619999" cy="365125"/>
          </a:xfrm>
        </p:spPr>
        <p:txBody>
          <a:bodyPr/>
          <a:lstStyle/>
          <a:p>
            <a:r>
              <a:rPr lang="en-GB" noProof="0"/>
              <a:t>Reffay, Parriaux, Drot-Delange, Khaneboubi</a:t>
            </a:r>
            <a:endParaRPr lang="en-GB" noProof="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8E5D7B-3348-4C85-84E7-14C7437AA423}" type="slidenum">
              <a:rPr lang="en-GB" noProof="0" smtClean="0"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026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361612" y="6487504"/>
            <a:ext cx="1146283" cy="370396"/>
          </a:xfrm>
        </p:spPr>
        <p:txBody>
          <a:bodyPr/>
          <a:lstStyle/>
          <a:p>
            <a:fld id="{FDA4525B-4A32-4E4B-988A-DEA6485A2EC1}" type="datetime1">
              <a:rPr lang="en-GB" noProof="0" smtClean="0"/>
              <a:t>25/08/2022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89212" y="6492875"/>
            <a:ext cx="7619999" cy="365125"/>
          </a:xfrm>
        </p:spPr>
        <p:txBody>
          <a:bodyPr/>
          <a:lstStyle/>
          <a:p>
            <a:r>
              <a:rPr lang="en-GB" noProof="0"/>
              <a:t>Reffay, Parriaux, Drot-Delange, Khaneboubi</a:t>
            </a:r>
            <a:endParaRPr lang="en-GB" noProof="0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8E5D7B-3348-4C85-84E7-14C7437AA423}" type="slidenum">
              <a:rPr lang="en-GB" noProof="0" smtClean="0"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924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58328" y="6487504"/>
            <a:ext cx="1146283" cy="370396"/>
          </a:xfrm>
        </p:spPr>
        <p:txBody>
          <a:bodyPr/>
          <a:lstStyle/>
          <a:p>
            <a:fld id="{062D9D56-2A1C-4C52-BD44-A8AD58755A3E}" type="datetime1">
              <a:rPr lang="en-GB" noProof="0" smtClean="0"/>
              <a:t>25/08/2022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5928" y="6492875"/>
            <a:ext cx="7619999" cy="365125"/>
          </a:xfrm>
        </p:spPr>
        <p:txBody>
          <a:bodyPr/>
          <a:lstStyle/>
          <a:p>
            <a:r>
              <a:rPr lang="en-GB" noProof="0"/>
              <a:t>Reffay, Parriaux, Drot-Delange, Khaneboubi</a:t>
            </a:r>
            <a:endParaRPr lang="en-GB" noProof="0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5D7B-3348-4C85-84E7-14C7437AA423}" type="slidenum">
              <a:rPr lang="en-GB" noProof="0" smtClean="0"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4792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73187" y="6487504"/>
            <a:ext cx="1146283" cy="370396"/>
          </a:xfrm>
        </p:spPr>
        <p:txBody>
          <a:bodyPr/>
          <a:lstStyle/>
          <a:p>
            <a:fld id="{06796B68-F139-4AD6-81AA-EF93C248FCE1}" type="datetime1">
              <a:rPr lang="en-GB" noProof="0" smtClean="0"/>
              <a:t>25/08/2022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00787" y="6492875"/>
            <a:ext cx="7619999" cy="365125"/>
          </a:xfrm>
        </p:spPr>
        <p:txBody>
          <a:bodyPr/>
          <a:lstStyle/>
          <a:p>
            <a:r>
              <a:rPr lang="en-GB" noProof="0"/>
              <a:t>Reffay, Parriaux, Drot-Delange, Khaneboubi</a:t>
            </a:r>
            <a:endParaRPr lang="en-GB" noProof="0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5D7B-3348-4C85-84E7-14C7437AA423}" type="slidenum">
              <a:rPr lang="en-GB" noProof="0" smtClean="0"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0076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6FA9-0F99-4F34-867E-742F4EBFE933}" type="datetime1">
              <a:rPr lang="en-GB" noProof="0" smtClean="0"/>
              <a:t>25/08/2022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Reffay, Parriaux, Drot-Delange, Khaneboubi</a:t>
            </a:r>
            <a:endParaRPr lang="en-GB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5D7B-3348-4C85-84E7-14C7437AA423}" type="slidenum">
              <a:rPr lang="en-GB" noProof="0" smtClean="0"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9808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422417"/>
            <a:ext cx="1146283" cy="370396"/>
          </a:xfrm>
        </p:spPr>
        <p:txBody>
          <a:bodyPr/>
          <a:lstStyle/>
          <a:p>
            <a:fld id="{F9DF921A-4605-4A05-BC9F-483AECDE5878}" type="datetime1">
              <a:rPr lang="en-GB" noProof="0" smtClean="0"/>
              <a:t>25/08/2022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427788"/>
            <a:ext cx="7619999" cy="365125"/>
          </a:xfrm>
        </p:spPr>
        <p:txBody>
          <a:bodyPr/>
          <a:lstStyle/>
          <a:p>
            <a:r>
              <a:rPr lang="en-GB" noProof="0"/>
              <a:t>Reffay, Parriaux, Drot-Delange, Khaneboubi</a:t>
            </a:r>
            <a:endParaRPr lang="en-GB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8E5D7B-3348-4C85-84E7-14C7437AA423}" type="slidenum">
              <a:rPr lang="en-GB" noProof="0" smtClean="0"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1927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D185B-E855-4B6C-AFBF-8D4776C5F3BE}" type="datetime1">
              <a:rPr lang="en-GB" smtClean="0"/>
              <a:t>25/08/2022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Reffay, Parriaux, Drot-Delange, Khaneboubi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8E5D7B-3348-4C85-84E7-14C7437AA4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69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cce2022.org/index.html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8315" y="692593"/>
            <a:ext cx="8785403" cy="1468078"/>
          </a:xfrm>
        </p:spPr>
        <p:txBody>
          <a:bodyPr>
            <a:noAutofit/>
          </a:bodyPr>
          <a:lstStyle/>
          <a:p>
            <a:r>
              <a:rPr lang="en-US" sz="4400" dirty="0"/>
              <a:t>Educational Robotics: a lexical analysis of teachers’ resources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22884" y="2662317"/>
            <a:ext cx="9847609" cy="956486"/>
          </a:xfrm>
        </p:spPr>
        <p:txBody>
          <a:bodyPr>
            <a:normAutofit/>
          </a:bodyPr>
          <a:lstStyle/>
          <a:p>
            <a:r>
              <a:rPr lang="fr-FR" b="1" dirty="0"/>
              <a:t>Christophe Reffay </a:t>
            </a:r>
            <a:r>
              <a:rPr lang="fr-FR" dirty="0"/>
              <a:t>(UBFC), </a:t>
            </a:r>
            <a:r>
              <a:rPr lang="fr-FR" b="1" dirty="0"/>
              <a:t>Gabriel Parriaux </a:t>
            </a:r>
            <a:r>
              <a:rPr lang="fr-FR" dirty="0"/>
              <a:t>(HEP Vaud), </a:t>
            </a:r>
            <a:r>
              <a:rPr lang="fr-FR" b="1" dirty="0"/>
              <a:t>Béatrice Drot-Delange </a:t>
            </a:r>
            <a:r>
              <a:rPr lang="fr-FR" dirty="0"/>
              <a:t>(UCA)</a:t>
            </a:r>
          </a:p>
        </p:txBody>
      </p:sp>
      <p:pic>
        <p:nvPicPr>
          <p:cNvPr id="4" name="Picture 4" descr="UCA &amp;#8211; Université Clermont Auverg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2" t="-6610" r="-9254" b="-9119"/>
          <a:stretch/>
        </p:blipFill>
        <p:spPr bwMode="auto">
          <a:xfrm>
            <a:off x="10004434" y="3400449"/>
            <a:ext cx="1941429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6" descr=" 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147" y="3400449"/>
            <a:ext cx="2734960" cy="1440000"/>
          </a:xfrm>
          <a:prstGeom prst="rect">
            <a:avLst/>
          </a:prstGeom>
        </p:spPr>
      </p:pic>
      <p:pic>
        <p:nvPicPr>
          <p:cNvPr id="6" name="Picture 8" descr="Haute école pédagogique du canton de Vaud including Hospital forms  publishing agreement with Frontiers – Science &amp; research news | Fronti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23" y="3400449"/>
            <a:ext cx="2917895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5793" y="750970"/>
            <a:ext cx="2857500" cy="1409700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704577" y="3245203"/>
            <a:ext cx="1545329" cy="1750493"/>
            <a:chOff x="331598" y="2712914"/>
            <a:chExt cx="1545329" cy="175049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1598" y="2712914"/>
              <a:ext cx="1545328" cy="103665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1599" y="3801124"/>
              <a:ext cx="1545328" cy="662283"/>
            </a:xfrm>
            <a:prstGeom prst="rect">
              <a:avLst/>
            </a:prstGeom>
          </p:spPr>
        </p:pic>
      </p:grpSp>
      <p:sp>
        <p:nvSpPr>
          <p:cNvPr id="7" name="ZoneTexte 6">
            <a:hlinkClick r:id="rId6"/>
          </p:cNvPr>
          <p:cNvSpPr txBox="1"/>
          <p:nvPr/>
        </p:nvSpPr>
        <p:spPr>
          <a:xfrm>
            <a:off x="9695517" y="381638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6"/>
              </a:rPr>
              <a:t>wcce2022.org</a:t>
            </a:r>
            <a:endParaRPr lang="fr-FR" dirty="0"/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2910147" y="5396497"/>
            <a:ext cx="8375473" cy="1365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Symposium: </a:t>
            </a:r>
            <a:r>
              <a:rPr lang="en-US" b="1" dirty="0"/>
              <a:t>Informatics in Primary Education: … Lessons Learnt</a:t>
            </a:r>
            <a:br>
              <a:rPr lang="en-US" b="1" dirty="0"/>
            </a:br>
            <a:r>
              <a:rPr lang="en-US" b="1" dirty="0"/>
              <a:t>Ivan </a:t>
            </a:r>
            <a:r>
              <a:rPr lang="en-US" b="1" dirty="0" err="1"/>
              <a:t>Kalas</a:t>
            </a:r>
            <a:r>
              <a:rPr lang="en-US" b="1" dirty="0"/>
              <a:t> (chair), </a:t>
            </a:r>
            <a:r>
              <a:rPr lang="en-US" b="1" dirty="0" err="1"/>
              <a:t>Torsten</a:t>
            </a:r>
            <a:r>
              <a:rPr lang="en-US" b="1" dirty="0"/>
              <a:t> </a:t>
            </a:r>
            <a:r>
              <a:rPr lang="en-US" b="1" dirty="0" err="1"/>
              <a:t>Brinda</a:t>
            </a:r>
            <a:r>
              <a:rPr lang="en-US" b="1" dirty="0"/>
              <a:t> (co-chair), Peter </a:t>
            </a:r>
            <a:r>
              <a:rPr lang="en-US" b="1" dirty="0" err="1"/>
              <a:t>Micheuz</a:t>
            </a:r>
            <a:r>
              <a:rPr lang="en-US" b="1" dirty="0"/>
              <a:t> (co-chair)</a:t>
            </a:r>
            <a:endParaRPr lang="en-GB" b="1" dirty="0"/>
          </a:p>
          <a:p>
            <a:r>
              <a:rPr lang="en-GB" b="1" dirty="0"/>
              <a:t>World Conference on Computer Education</a:t>
            </a:r>
            <a:r>
              <a:rPr lang="fr-FR" dirty="0"/>
              <a:t>, </a:t>
            </a:r>
            <a:br>
              <a:rPr lang="fr-FR" dirty="0"/>
            </a:br>
            <a:r>
              <a:rPr lang="en-GB" dirty="0"/>
              <a:t>WCCE’22 Hiroshima, Japan, 20-24 August 2022</a:t>
            </a:r>
          </a:p>
        </p:txBody>
      </p:sp>
    </p:spTree>
    <p:extLst>
      <p:ext uri="{BB962C8B-B14F-4D97-AF65-F5344CB8AC3E}">
        <p14:creationId xmlns:p14="http://schemas.microsoft.com/office/powerpoint/2010/main" val="38277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71003" y="370496"/>
            <a:ext cx="10082821" cy="1280890"/>
          </a:xfrm>
        </p:spPr>
        <p:txBody>
          <a:bodyPr>
            <a:noAutofit/>
          </a:bodyPr>
          <a:lstStyle/>
          <a:p>
            <a:r>
              <a:rPr lang="fr-FR" sz="2600" dirty="0"/>
              <a:t>"</a:t>
            </a:r>
            <a:r>
              <a:rPr lang="en-US" sz="2600" dirty="0"/>
              <a:t>Robotics in Primary Education: </a:t>
            </a:r>
            <a:br>
              <a:rPr lang="en-US" sz="2600" dirty="0"/>
            </a:br>
            <a:r>
              <a:rPr lang="en-US" sz="2600" dirty="0"/>
              <a:t>a Lexical Analysis of Teachers' Resources Across Robots”</a:t>
            </a:r>
            <a:br>
              <a:rPr lang="en-US" sz="2600" dirty="0"/>
            </a:br>
            <a:r>
              <a:rPr lang="en-US" sz="2600" dirty="0"/>
              <a:t>Brief summary</a:t>
            </a:r>
            <a:endParaRPr lang="fr-FR" sz="2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4905" y="1889808"/>
            <a:ext cx="10518919" cy="4597696"/>
          </a:xfrm>
        </p:spPr>
        <p:txBody>
          <a:bodyPr>
            <a:noAutofit/>
          </a:bodyPr>
          <a:lstStyle/>
          <a:p>
            <a:r>
              <a:rPr lang="en-GB" sz="2000" dirty="0"/>
              <a:t>Lexical analysis of teacher’s resources about robotic activities</a:t>
            </a:r>
          </a:p>
          <a:p>
            <a:r>
              <a:rPr lang="en-GB" sz="2000" dirty="0"/>
              <a:t>Chi-square test and correspondence analysis: the words that teachers use in their productions are not the same according to the robot they use and to the level of teachers’ expertise</a:t>
            </a:r>
          </a:p>
          <a:p>
            <a:r>
              <a:rPr lang="en-GB" sz="2000" dirty="0"/>
              <a:t>Experienced teachers use a richer CS vocabulary</a:t>
            </a:r>
          </a:p>
          <a:p>
            <a:r>
              <a:rPr lang="en-GB" sz="2000" dirty="0"/>
              <a:t>Resources about </a:t>
            </a:r>
          </a:p>
          <a:p>
            <a:pPr lvl="1"/>
            <a:r>
              <a:rPr lang="en-GB" sz="2000" dirty="0" err="1"/>
              <a:t>Thymio</a:t>
            </a:r>
            <a:r>
              <a:rPr lang="en-GB" sz="2000" dirty="0"/>
              <a:t> and </a:t>
            </a:r>
            <a:r>
              <a:rPr lang="en-GB" sz="2000" dirty="0" err="1"/>
              <a:t>Ozobot</a:t>
            </a:r>
            <a:r>
              <a:rPr lang="en-GB" sz="2000" dirty="0"/>
              <a:t> </a:t>
            </a:r>
            <a:r>
              <a:rPr lang="fr-CH" sz="2000" dirty="0"/>
              <a:t>→</a:t>
            </a:r>
            <a:r>
              <a:rPr lang="en-GB" sz="2000" dirty="0"/>
              <a:t> more words related to machine and behaviour, </a:t>
            </a:r>
          </a:p>
          <a:p>
            <a:pPr lvl="1"/>
            <a:r>
              <a:rPr lang="en-GB" sz="2000" dirty="0" err="1"/>
              <a:t>Beebot</a:t>
            </a:r>
            <a:r>
              <a:rPr lang="en-GB" sz="2000" dirty="0"/>
              <a:t> and </a:t>
            </a:r>
            <a:r>
              <a:rPr lang="en-GB" sz="2000" dirty="0" err="1"/>
              <a:t>Bluebot</a:t>
            </a:r>
            <a:r>
              <a:rPr lang="en-GB" sz="2000" dirty="0"/>
              <a:t> </a:t>
            </a:r>
            <a:r>
              <a:rPr lang="fr-CH" sz="2000" dirty="0"/>
              <a:t>→ </a:t>
            </a:r>
            <a:r>
              <a:rPr lang="en-GB" sz="2000" dirty="0"/>
              <a:t>more words related to sequential programming</a:t>
            </a:r>
          </a:p>
          <a:p>
            <a:r>
              <a:rPr lang="en-GB" sz="2000" dirty="0"/>
              <a:t>Looking only at novices</a:t>
            </a:r>
          </a:p>
          <a:p>
            <a:pPr lvl="1"/>
            <a:r>
              <a:rPr lang="en-GB" sz="2000" dirty="0" err="1"/>
              <a:t>Beebot</a:t>
            </a:r>
            <a:r>
              <a:rPr lang="en-GB" sz="2000" dirty="0"/>
              <a:t> </a:t>
            </a:r>
            <a:r>
              <a:rPr lang="fr-CH" sz="2000" dirty="0"/>
              <a:t>→ more </a:t>
            </a:r>
            <a:r>
              <a:rPr lang="fr-CH" sz="2000" dirty="0" err="1"/>
              <a:t>words</a:t>
            </a:r>
            <a:r>
              <a:rPr lang="fr-CH" sz="2000" dirty="0"/>
              <a:t> </a:t>
            </a:r>
            <a:r>
              <a:rPr lang="fr-CH" sz="2000" dirty="0" err="1"/>
              <a:t>related</a:t>
            </a:r>
            <a:r>
              <a:rPr lang="fr-CH" sz="2000" dirty="0"/>
              <a:t> to basic robot manipulation</a:t>
            </a:r>
          </a:p>
          <a:p>
            <a:pPr lvl="1"/>
            <a:r>
              <a:rPr lang="fr-CH" sz="2000" dirty="0" err="1"/>
              <a:t>Bluebot</a:t>
            </a:r>
            <a:r>
              <a:rPr lang="fr-CH" sz="2000" dirty="0"/>
              <a:t> → more </a:t>
            </a:r>
            <a:r>
              <a:rPr lang="fr-CH" sz="2000" dirty="0" err="1"/>
              <a:t>words</a:t>
            </a:r>
            <a:r>
              <a:rPr lang="fr-CH" sz="2000" dirty="0"/>
              <a:t> </a:t>
            </a:r>
            <a:r>
              <a:rPr lang="fr-CH" sz="2000" dirty="0" err="1"/>
              <a:t>related</a:t>
            </a:r>
            <a:r>
              <a:rPr lang="fr-CH" sz="2000" dirty="0"/>
              <a:t> to </a:t>
            </a:r>
            <a:r>
              <a:rPr lang="fr-CH" sz="2000" dirty="0" err="1"/>
              <a:t>sequential</a:t>
            </a:r>
            <a:r>
              <a:rPr lang="fr-CH" sz="2000" dirty="0"/>
              <a:t> </a:t>
            </a:r>
            <a:r>
              <a:rPr lang="fr-CH" sz="2000" dirty="0" err="1"/>
              <a:t>programming</a:t>
            </a:r>
            <a:endParaRPr lang="en-GB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0165-25E2-49C6-AFA4-1CFE676862E1}" type="datetime1">
              <a:rPr lang="en-GB" noProof="0" smtClean="0"/>
              <a:t>25/08/2022</a:t>
            </a:fld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Reffay, </a:t>
            </a:r>
            <a:r>
              <a:rPr lang="en-GB" noProof="0" dirty="0" err="1"/>
              <a:t>Parriaux</a:t>
            </a:r>
            <a:r>
              <a:rPr lang="en-GB" noProof="0" dirty="0"/>
              <a:t>, </a:t>
            </a:r>
            <a:r>
              <a:rPr lang="en-GB" noProof="0" dirty="0" err="1"/>
              <a:t>Drot-Delange</a:t>
            </a:r>
            <a:r>
              <a:rPr lang="en-GB" noProof="0" dirty="0"/>
              <a:t>, </a:t>
            </a:r>
            <a:r>
              <a:rPr lang="en-GB" noProof="0" dirty="0" err="1"/>
              <a:t>Khaneboubi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5D7B-3348-4C85-84E7-14C7437AA423}" type="slidenum">
              <a:rPr lang="en-GB" noProof="0" smtClean="0"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4677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48545" y="0"/>
            <a:ext cx="8911687" cy="1280890"/>
          </a:xfrm>
        </p:spPr>
        <p:txBody>
          <a:bodyPr/>
          <a:lstStyle/>
          <a:p>
            <a:r>
              <a:rPr lang="en-GB" dirty="0"/>
              <a:t>Multiple correspondence analysis</a:t>
            </a:r>
            <a:br>
              <a:rPr lang="en-GB" dirty="0"/>
            </a:br>
            <a:r>
              <a:rPr lang="en-GB" dirty="0"/>
              <a:t>CS lexicon across Pupil ages - Robots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9D56-2A1C-4C52-BD44-A8AD58755A3E}" type="datetime1">
              <a:rPr lang="en-GB" noProof="0" smtClean="0"/>
              <a:t>25/08/2022</a:t>
            </a:fld>
            <a:endParaRPr lang="en-GB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Reffay, Parriaux, Drot-Delange, Khaneboubi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5D7B-3348-4C85-84E7-14C7437AA423}" type="slidenum">
              <a:rPr lang="en-GB" noProof="0" smtClean="0"/>
              <a:t>3</a:t>
            </a:fld>
            <a:endParaRPr lang="en-GB" noProof="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95" y="1225912"/>
            <a:ext cx="11049958" cy="5674192"/>
          </a:xfrm>
          <a:prstGeom prst="rect">
            <a:avLst/>
          </a:prstGeom>
        </p:spPr>
      </p:pic>
      <p:sp>
        <p:nvSpPr>
          <p:cNvPr id="7" name="Hexagone 6"/>
          <p:cNvSpPr/>
          <p:nvPr/>
        </p:nvSpPr>
        <p:spPr>
          <a:xfrm>
            <a:off x="5630778" y="1280890"/>
            <a:ext cx="5984573" cy="2833910"/>
          </a:xfrm>
          <a:prstGeom prst="hexagon">
            <a:avLst/>
          </a:prstGeom>
          <a:solidFill>
            <a:srgbClr val="2E05B1">
              <a:alpha val="25098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Hexagone 7"/>
          <p:cNvSpPr/>
          <p:nvPr/>
        </p:nvSpPr>
        <p:spPr>
          <a:xfrm>
            <a:off x="7802479" y="4522572"/>
            <a:ext cx="4343400" cy="1681711"/>
          </a:xfrm>
          <a:prstGeom prst="hexagon">
            <a:avLst/>
          </a:prstGeom>
          <a:solidFill>
            <a:srgbClr val="2E05B1">
              <a:alpha val="25098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Hexagone 8"/>
          <p:cNvSpPr/>
          <p:nvPr/>
        </p:nvSpPr>
        <p:spPr>
          <a:xfrm>
            <a:off x="2052527" y="3616861"/>
            <a:ext cx="4343400" cy="2833910"/>
          </a:xfrm>
          <a:prstGeom prst="hexagon">
            <a:avLst/>
          </a:prstGeom>
          <a:solidFill>
            <a:srgbClr val="00B050">
              <a:alpha val="23922"/>
            </a:srgbClr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89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learnt for teacher education…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660358"/>
            <a:ext cx="9436884" cy="4516605"/>
          </a:xfrm>
        </p:spPr>
        <p:txBody>
          <a:bodyPr>
            <a:noAutofit/>
          </a:bodyPr>
          <a:lstStyle/>
          <a:p>
            <a:r>
              <a:rPr lang="en-US" sz="2800" dirty="0"/>
              <a:t>Robots have different affordances that let teachers work on different kind of notions according to the type of robot</a:t>
            </a:r>
          </a:p>
          <a:p>
            <a:r>
              <a:rPr lang="en-GB" sz="2800" dirty="0"/>
              <a:t>Be more conscious and make more explicit those differences during teacher education to better show which robot is suitable in order to teach what notions</a:t>
            </a:r>
          </a:p>
          <a:p>
            <a:pPr lvl="1"/>
            <a:endParaRPr lang="en-US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6D47-B9C1-4E10-809C-46D2A9660EB1}" type="datetime1">
              <a:rPr lang="en-GB" noProof="0" smtClean="0"/>
              <a:t>25/08/2022</a:t>
            </a:fld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Reffay</a:t>
            </a:r>
            <a:r>
              <a:rPr lang="en-GB" noProof="0" dirty="0"/>
              <a:t>, </a:t>
            </a:r>
            <a:r>
              <a:rPr lang="en-GB" noProof="0" dirty="0" err="1"/>
              <a:t>Parriaux</a:t>
            </a:r>
            <a:r>
              <a:rPr lang="en-GB" noProof="0" dirty="0"/>
              <a:t>, </a:t>
            </a:r>
            <a:r>
              <a:rPr lang="en-GB" noProof="0" dirty="0" err="1"/>
              <a:t>Drot-Delange</a:t>
            </a:r>
            <a:r>
              <a:rPr lang="en-GB" noProof="0" dirty="0"/>
              <a:t>, </a:t>
            </a:r>
            <a:r>
              <a:rPr lang="en-GB" noProof="0" dirty="0" err="1"/>
              <a:t>Khaneboubi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5D7B-3348-4C85-84E7-14C7437AA423}" type="slidenum">
              <a:rPr lang="en-GB" noProof="0" smtClean="0"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0858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learnt for research…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660358"/>
            <a:ext cx="9436884" cy="4516605"/>
          </a:xfrm>
        </p:spPr>
        <p:txBody>
          <a:bodyPr>
            <a:noAutofit/>
          </a:bodyPr>
          <a:lstStyle/>
          <a:p>
            <a:r>
              <a:rPr lang="fr-CH" sz="2400" dirty="0"/>
              <a:t>Lexical </a:t>
            </a:r>
            <a:r>
              <a:rPr lang="fr-CH" sz="2400" dirty="0" err="1"/>
              <a:t>analysis</a:t>
            </a:r>
            <a:r>
              <a:rPr lang="fr-CH" sz="2400" dirty="0"/>
              <a:t> </a:t>
            </a:r>
            <a:r>
              <a:rPr lang="fr-CH" sz="2400" dirty="0" err="1"/>
              <a:t>is</a:t>
            </a:r>
            <a:r>
              <a:rPr lang="fr-CH" sz="2400" dirty="0"/>
              <a:t> an </a:t>
            </a:r>
            <a:r>
              <a:rPr lang="fr-CH" sz="2400" dirty="0" err="1"/>
              <a:t>interesting</a:t>
            </a:r>
            <a:r>
              <a:rPr lang="fr-CH" sz="2400" dirty="0"/>
              <a:t> </a:t>
            </a:r>
            <a:r>
              <a:rPr lang="fr-CH" sz="2400" dirty="0" err="1"/>
              <a:t>approach</a:t>
            </a:r>
            <a:r>
              <a:rPr lang="fr-CH" sz="2400" dirty="0"/>
              <a:t> to explore content of </a:t>
            </a:r>
            <a:r>
              <a:rPr lang="fr-CH" sz="2400" dirty="0" err="1"/>
              <a:t>textual</a:t>
            </a:r>
            <a:r>
              <a:rPr lang="fr-CH" sz="2400" dirty="0"/>
              <a:t> </a:t>
            </a:r>
            <a:r>
              <a:rPr lang="fr-CH" sz="2400" dirty="0" err="1"/>
              <a:t>resources</a:t>
            </a:r>
            <a:r>
              <a:rPr lang="fr-CH" sz="2400" dirty="0"/>
              <a:t> in the </a:t>
            </a:r>
            <a:r>
              <a:rPr lang="fr-CH" sz="2400" dirty="0" err="1"/>
              <a:t>context</a:t>
            </a:r>
            <a:r>
              <a:rPr lang="fr-CH" sz="2400" dirty="0"/>
              <a:t> of CS </a:t>
            </a:r>
            <a:r>
              <a:rPr lang="fr-CH" sz="2400" dirty="0" err="1"/>
              <a:t>education</a:t>
            </a:r>
            <a:endParaRPr lang="fr-CH" sz="2400" dirty="0"/>
          </a:p>
          <a:p>
            <a:r>
              <a:rPr lang="fr-CH" sz="2400" dirty="0" err="1"/>
              <a:t>Combining</a:t>
            </a:r>
            <a:r>
              <a:rPr lang="fr-CH" sz="2400" dirty="0"/>
              <a:t> quantitative and qualitative </a:t>
            </a:r>
            <a:r>
              <a:rPr lang="fr-CH" sz="2400" dirty="0" err="1"/>
              <a:t>methods</a:t>
            </a:r>
            <a:endParaRPr lang="fr-CH" sz="2400" dirty="0"/>
          </a:p>
          <a:p>
            <a:r>
              <a:rPr lang="fr-CH" sz="2400" dirty="0"/>
              <a:t>Our </a:t>
            </a:r>
            <a:r>
              <a:rPr lang="fr-CH" sz="2400" dirty="0" err="1"/>
              <a:t>work</a:t>
            </a:r>
            <a:r>
              <a:rPr lang="fr-CH" sz="2400" dirty="0"/>
              <a:t> </a:t>
            </a:r>
            <a:r>
              <a:rPr lang="fr-CH" sz="2400" dirty="0" err="1"/>
              <a:t>is</a:t>
            </a:r>
            <a:r>
              <a:rPr lang="fr-CH" sz="2400" dirty="0"/>
              <a:t> </a:t>
            </a:r>
            <a:r>
              <a:rPr lang="fr-CH" sz="2400" dirty="0" err="1"/>
              <a:t>exploratory</a:t>
            </a:r>
            <a:r>
              <a:rPr lang="fr-CH" sz="2400" dirty="0"/>
              <a:t> </a:t>
            </a:r>
            <a:r>
              <a:rPr lang="fr-CH" sz="2400" dirty="0" err="1"/>
              <a:t>with</a:t>
            </a:r>
            <a:r>
              <a:rPr lang="fr-CH" sz="2400" dirty="0"/>
              <a:t> </a:t>
            </a:r>
            <a:r>
              <a:rPr lang="fr-CH" sz="2400" dirty="0" err="1"/>
              <a:t>some</a:t>
            </a:r>
            <a:r>
              <a:rPr lang="fr-CH" sz="2400" dirty="0"/>
              <a:t> </a:t>
            </a:r>
            <a:r>
              <a:rPr lang="fr-CH" sz="2400" dirty="0" err="1"/>
              <a:t>limits</a:t>
            </a:r>
            <a:r>
              <a:rPr lang="fr-CH" sz="2400" dirty="0"/>
              <a:t>:</a:t>
            </a:r>
          </a:p>
          <a:p>
            <a:pPr lvl="1"/>
            <a:r>
              <a:rPr lang="fr-CH" sz="2400" dirty="0" err="1"/>
              <a:t>heterogeneous</a:t>
            </a:r>
            <a:r>
              <a:rPr lang="fr-CH" sz="2400" dirty="0"/>
              <a:t> corpus</a:t>
            </a:r>
            <a:endParaRPr lang="en-GB" sz="2400" dirty="0"/>
          </a:p>
          <a:p>
            <a:pPr lvl="1"/>
            <a:r>
              <a:rPr lang="en-US" sz="2400" dirty="0"/>
              <a:t>“manual” selection of the CS vocabulary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6D47-B9C1-4E10-809C-46D2A9660EB1}" type="datetime1">
              <a:rPr lang="en-GB" noProof="0" smtClean="0"/>
              <a:t>25/08/2022</a:t>
            </a:fld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Reffay</a:t>
            </a:r>
            <a:r>
              <a:rPr lang="en-GB" noProof="0" dirty="0"/>
              <a:t>, </a:t>
            </a:r>
            <a:r>
              <a:rPr lang="en-GB" noProof="0" dirty="0" err="1"/>
              <a:t>Parriaux</a:t>
            </a:r>
            <a:r>
              <a:rPr lang="en-GB" noProof="0" dirty="0"/>
              <a:t>, </a:t>
            </a:r>
            <a:r>
              <a:rPr lang="en-GB" noProof="0" dirty="0" err="1"/>
              <a:t>Drot-Delange</a:t>
            </a:r>
            <a:r>
              <a:rPr lang="en-GB" noProof="0" dirty="0"/>
              <a:t>, </a:t>
            </a:r>
            <a:r>
              <a:rPr lang="en-GB" noProof="0" dirty="0" err="1"/>
              <a:t>Khaneboubi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5D7B-3348-4C85-84E7-14C7437AA423}" type="slidenum">
              <a:rPr lang="en-GB" noProof="0" smtClean="0"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87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investigations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660358"/>
            <a:ext cx="9436884" cy="4516605"/>
          </a:xfrm>
        </p:spPr>
        <p:txBody>
          <a:bodyPr>
            <a:noAutofit/>
          </a:bodyPr>
          <a:lstStyle/>
          <a:p>
            <a:r>
              <a:rPr lang="en-US" sz="2400" dirty="0"/>
              <a:t>Use lexical analysis to explore interviews with teachers, classroom recordings</a:t>
            </a:r>
            <a:endParaRPr lang="fr-CH" sz="2400" dirty="0"/>
          </a:p>
          <a:p>
            <a:r>
              <a:rPr lang="fr-CH" sz="2400" dirty="0"/>
              <a:t>Apply </a:t>
            </a:r>
            <a:r>
              <a:rPr lang="fr-CH" sz="2400" dirty="0" err="1"/>
              <a:t>text</a:t>
            </a:r>
            <a:r>
              <a:rPr lang="fr-CH" sz="2400" dirty="0"/>
              <a:t> clustering </a:t>
            </a:r>
            <a:r>
              <a:rPr lang="fr-CH" sz="2400" dirty="0" err="1"/>
              <a:t>method</a:t>
            </a:r>
            <a:r>
              <a:rPr lang="fr-CH" sz="2400" dirty="0"/>
              <a:t> (</a:t>
            </a:r>
            <a:r>
              <a:rPr lang="fr-CH" sz="2400" dirty="0" err="1"/>
              <a:t>Reinert’s</a:t>
            </a:r>
            <a:r>
              <a:rPr lang="fr-CH" sz="2400" dirty="0"/>
              <a:t> </a:t>
            </a:r>
            <a:r>
              <a:rPr lang="en-GB" sz="2400" dirty="0"/>
              <a:t>hierarchical divisive clustering)</a:t>
            </a:r>
            <a:endParaRPr lang="fr-CH" sz="2400" dirty="0"/>
          </a:p>
          <a:p>
            <a:r>
              <a:rPr lang="fr-CH" sz="2400" dirty="0"/>
              <a:t>Inductive </a:t>
            </a:r>
            <a:r>
              <a:rPr lang="fr-CH" sz="2400" dirty="0" err="1"/>
              <a:t>way</a:t>
            </a:r>
            <a:r>
              <a:rPr lang="fr-CH" sz="2400" dirty="0"/>
              <a:t> of </a:t>
            </a:r>
            <a:r>
              <a:rPr lang="fr-CH" sz="2400" dirty="0" err="1"/>
              <a:t>extracting</a:t>
            </a:r>
            <a:r>
              <a:rPr lang="fr-CH" sz="2400" dirty="0"/>
              <a:t> topics of </a:t>
            </a:r>
            <a:r>
              <a:rPr lang="fr-CH" sz="2400" dirty="0" err="1"/>
              <a:t>interest</a:t>
            </a:r>
            <a:r>
              <a:rPr lang="fr-CH" sz="2400" dirty="0"/>
              <a:t> in a </a:t>
            </a:r>
            <a:r>
              <a:rPr lang="fr-CH" sz="2400" dirty="0" err="1"/>
              <a:t>discourse</a:t>
            </a:r>
            <a:r>
              <a:rPr lang="fr-CH" sz="2400" dirty="0"/>
              <a:t> </a:t>
            </a:r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6D47-B9C1-4E10-809C-46D2A9660EB1}" type="datetime1">
              <a:rPr lang="en-GB" noProof="0" smtClean="0"/>
              <a:t>25/08/2022</a:t>
            </a:fld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Reffay</a:t>
            </a:r>
            <a:r>
              <a:rPr lang="en-GB" noProof="0" dirty="0"/>
              <a:t>, </a:t>
            </a:r>
            <a:r>
              <a:rPr lang="en-GB" noProof="0" dirty="0" err="1"/>
              <a:t>Parriaux</a:t>
            </a:r>
            <a:r>
              <a:rPr lang="en-GB" noProof="0" dirty="0"/>
              <a:t>, </a:t>
            </a:r>
            <a:r>
              <a:rPr lang="en-GB" noProof="0" dirty="0" err="1"/>
              <a:t>Drot-Delange</a:t>
            </a:r>
            <a:r>
              <a:rPr lang="en-GB" noProof="0" dirty="0"/>
              <a:t>, </a:t>
            </a:r>
            <a:r>
              <a:rPr lang="en-GB" noProof="0" dirty="0" err="1"/>
              <a:t>Khaneboubi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5D7B-3348-4C85-84E7-14C7437AA423}" type="slidenum">
              <a:rPr lang="en-GB" noProof="0" smtClean="0"/>
              <a:t>6</a:t>
            </a:fld>
            <a:endParaRPr lang="en-GB" noProof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ACFA2E8-BAE6-B3AD-DF28-9F1ACF0B4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07" y="3942933"/>
            <a:ext cx="8172186" cy="51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2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5456 -0.3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494058"/>
          </a:xfrm>
        </p:spPr>
        <p:txBody>
          <a:bodyPr>
            <a:normAutofit/>
          </a:bodyPr>
          <a:lstStyle/>
          <a:p>
            <a:r>
              <a:rPr lang="ja-JP" altLang="fr-FR" sz="4400" dirty="0"/>
              <a:t>ご清聴ありがとうございました</a:t>
            </a:r>
            <a:br>
              <a:rPr lang="fr-FR" altLang="ja-JP" sz="4400" dirty="0"/>
            </a:br>
            <a:r>
              <a:rPr lang="fr-FR" altLang="ja-JP" sz="4400" dirty="0"/>
              <a:t>(</a:t>
            </a:r>
            <a:r>
              <a:rPr lang="en-GB" sz="4400" dirty="0"/>
              <a:t>Thank you for your attention)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0165-25E2-49C6-AFA4-1CFE676862E1}" type="datetime1">
              <a:rPr lang="en-GB" noProof="0" smtClean="0"/>
              <a:t>25/08/2022</a:t>
            </a:fld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Reffay, Parriaux, Drot-Delange, Khaneboubi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5D7B-3348-4C85-84E7-14C7437AA423}" type="slidenum">
              <a:rPr lang="en-GB" noProof="0" smtClean="0"/>
              <a:t>7</a:t>
            </a:fld>
            <a:endParaRPr lang="en-GB" noProof="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9722" y="3741552"/>
            <a:ext cx="2143125" cy="21431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65461" y="4961347"/>
            <a:ext cx="42540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Questions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71" y="2490002"/>
            <a:ext cx="2911642" cy="218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9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2968</TotalTime>
  <Words>653</Words>
  <Application>Microsoft Macintosh PowerPoint</Application>
  <PresentationFormat>Grand écran</PresentationFormat>
  <Paragraphs>71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Brin</vt:lpstr>
      <vt:lpstr>Educational Robotics: a lexical analysis of teachers’ resources</vt:lpstr>
      <vt:lpstr>"Robotics in Primary Education:  a Lexical Analysis of Teachers' Resources Across Robots” Brief summary</vt:lpstr>
      <vt:lpstr>Multiple correspondence analysis CS lexicon across Pupil ages - Robots</vt:lpstr>
      <vt:lpstr>Lessons learnt for teacher education…</vt:lpstr>
      <vt:lpstr>Lessons learnt for research…</vt:lpstr>
      <vt:lpstr>Further investigations</vt:lpstr>
      <vt:lpstr>ご清聴ありがとうございました (Thank you for your attention)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Reffay</dc:creator>
  <cp:lastModifiedBy>Gabriel Parriaux</cp:lastModifiedBy>
  <cp:revision>141</cp:revision>
  <dcterms:created xsi:type="dcterms:W3CDTF">2022-05-24T13:09:44Z</dcterms:created>
  <dcterms:modified xsi:type="dcterms:W3CDTF">2022-08-24T17:04:48Z</dcterms:modified>
</cp:coreProperties>
</file>