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67" r:id="rId4"/>
    <p:sldId id="259" r:id="rId5"/>
    <p:sldId id="276" r:id="rId6"/>
    <p:sldId id="277" r:id="rId7"/>
    <p:sldId id="296" r:id="rId8"/>
    <p:sldId id="270" r:id="rId9"/>
    <p:sldId id="271" r:id="rId10"/>
    <p:sldId id="292" r:id="rId11"/>
    <p:sldId id="295" r:id="rId12"/>
    <p:sldId id="258" r:id="rId13"/>
    <p:sldId id="278" r:id="rId14"/>
    <p:sldId id="293" r:id="rId15"/>
    <p:sldId id="294" r:id="rId16"/>
    <p:sldId id="264" r:id="rId17"/>
    <p:sldId id="285" r:id="rId18"/>
    <p:sldId id="266" r:id="rId19"/>
    <p:sldId id="290"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řední styl 4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064" autoAdjust="0"/>
    <p:restoredTop sz="95455" autoAdjust="0"/>
  </p:normalViewPr>
  <p:slideViewPr>
    <p:cSldViewPr snapToGrid="0">
      <p:cViewPr varScale="1">
        <p:scale>
          <a:sx n="61" d="100"/>
          <a:sy n="61" d="100"/>
        </p:scale>
        <p:origin x="102"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8D3655-2BED-42CA-8D73-FA01317015A1}" type="datetimeFigureOut">
              <a:rPr lang="cs-CZ" smtClean="0"/>
              <a:t>21.08.2022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FED3AF-F9C1-4CEE-B714-5F89DE040EC9}" type="slidenum">
              <a:rPr lang="cs-CZ" smtClean="0"/>
              <a:t>‹#›</a:t>
            </a:fld>
            <a:endParaRPr lang="cs-CZ"/>
          </a:p>
        </p:txBody>
      </p:sp>
    </p:spTree>
    <p:extLst>
      <p:ext uri="{BB962C8B-B14F-4D97-AF65-F5344CB8AC3E}">
        <p14:creationId xmlns:p14="http://schemas.microsoft.com/office/powerpoint/2010/main" val="59065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Introduction</a:t>
            </a:r>
            <a:r>
              <a:rPr lang="cs-CZ" dirty="0"/>
              <a:t> </a:t>
            </a:r>
            <a:r>
              <a:rPr lang="en-US" dirty="0"/>
              <a:t>- a radical change in the school curriculum in the Czech Rep</a:t>
            </a:r>
            <a:r>
              <a:rPr lang="cs-CZ" dirty="0" err="1"/>
              <a:t>ublic</a:t>
            </a:r>
            <a:r>
              <a:rPr lang="en-US" dirty="0"/>
              <a:t>, preparation of 14 textbooks, the aim of doing this research (2 activities from the </a:t>
            </a:r>
            <a:r>
              <a:rPr lang="en-US" dirty="0" err="1"/>
              <a:t>texbook</a:t>
            </a:r>
            <a:r>
              <a:rPr lang="en-US" dirty="0"/>
              <a:t>).</a:t>
            </a:r>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kern="1200" dirty="0">
                <a:solidFill>
                  <a:schemeClr val="tx1"/>
                </a:solidFill>
                <a:effectLst/>
                <a:latin typeface="+mn-lt"/>
                <a:ea typeface="+mn-ea"/>
                <a:cs typeface="+mn-cs"/>
              </a:rPr>
              <a:t>Digitální gramotnost</a:t>
            </a:r>
          </a:p>
          <a:p>
            <a:r>
              <a:rPr lang="cs-CZ" sz="1200" kern="1200" dirty="0">
                <a:solidFill>
                  <a:schemeClr val="tx1"/>
                </a:solidFill>
                <a:effectLst/>
                <a:latin typeface="+mn-lt"/>
                <a:ea typeface="+mn-ea"/>
                <a:cs typeface="+mn-cs"/>
              </a:rPr>
              <a:t>Digitální gramotností rozumíme soubor digitálních kompetencí (vědomostí, dovedností, postojů, hodnot), které jedinec potřebuje k bezpečnému, sebejistému, </a:t>
            </a:r>
            <a:r>
              <a:rPr lang="cs-CZ" sz="1200" kern="1200" dirty="0" err="1">
                <a:solidFill>
                  <a:schemeClr val="tx1"/>
                </a:solidFill>
                <a:effectLst/>
                <a:latin typeface="+mn-lt"/>
                <a:ea typeface="+mn-ea"/>
                <a:cs typeface="+mn-cs"/>
              </a:rPr>
              <a:t>kri</a:t>
            </a:r>
            <a:endParaRPr lang="cs-CZ" sz="1200" kern="1200" dirty="0">
              <a:solidFill>
                <a:schemeClr val="tx1"/>
              </a:solidFill>
              <a:effectLst/>
              <a:latin typeface="+mn-lt"/>
              <a:ea typeface="+mn-ea"/>
              <a:cs typeface="+mn-cs"/>
            </a:endParaRPr>
          </a:p>
          <a:p>
            <a:pPr lvl="1"/>
            <a:r>
              <a:rPr lang="cs-CZ" sz="1200" b="1" kern="1200" dirty="0">
                <a:solidFill>
                  <a:schemeClr val="tx1"/>
                </a:solidFill>
                <a:effectLst/>
                <a:latin typeface="+mn-lt"/>
                <a:ea typeface="+mn-ea"/>
                <a:cs typeface="+mn-cs"/>
              </a:rPr>
              <a:t>1 Člověk, společnost a digitální technologie.</a:t>
            </a:r>
            <a:endParaRPr lang="cs-CZ" sz="1200" kern="1200" dirty="0">
              <a:solidFill>
                <a:schemeClr val="tx1"/>
              </a:solidFill>
              <a:effectLst/>
              <a:latin typeface="+mn-lt"/>
              <a:ea typeface="+mn-ea"/>
              <a:cs typeface="+mn-cs"/>
            </a:endParaRPr>
          </a:p>
          <a:p>
            <a:pPr lvl="1"/>
            <a:r>
              <a:rPr lang="cs-CZ" sz="1200" kern="1200" dirty="0">
                <a:solidFill>
                  <a:schemeClr val="tx1"/>
                </a:solidFill>
                <a:effectLst/>
                <a:latin typeface="+mn-lt"/>
                <a:ea typeface="+mn-ea"/>
                <a:cs typeface="+mn-cs"/>
              </a:rPr>
              <a:t>Jedinec (žák) se zapojuje do společnosti prostřednictvím online aktivit, vyhledává příležitosti k osobnímu rozvoji a zvyšování kvalifikace prostřednictvím digitálních technologií a současně průběžně rozvíjí svou schopnost využívat nové digitální technologie a aktuální digitální prostředí. Vnímá a hodnotí potenciál i rizika zapojení digitálních technologií do různých procesů a v různých situacích a podle toho zodpovědně jedná. Jedinec (žák) identifikuje problémy a možnosti jejich řešení pomocí digitálních prostředků. Zvažuje a kriticky hodnotí různá řešení problémů, v případě potřeby přizpůsobuje digitální nástroje pro konkrétní postupy.</a:t>
            </a:r>
          </a:p>
          <a:p>
            <a:pPr lvl="1"/>
            <a:r>
              <a:rPr lang="cs-CZ" sz="1200" b="1" kern="1200" dirty="0">
                <a:solidFill>
                  <a:schemeClr val="tx1"/>
                </a:solidFill>
                <a:effectLst/>
                <a:latin typeface="+mn-lt"/>
                <a:ea typeface="+mn-ea"/>
                <a:cs typeface="+mn-cs"/>
              </a:rPr>
              <a:t>2 Tvorba digitálního obsahu.</a:t>
            </a:r>
            <a:endParaRPr lang="cs-CZ" sz="1200" kern="1200" dirty="0">
              <a:solidFill>
                <a:schemeClr val="tx1"/>
              </a:solidFill>
              <a:effectLst/>
              <a:latin typeface="+mn-lt"/>
              <a:ea typeface="+mn-ea"/>
              <a:cs typeface="+mn-cs"/>
            </a:endParaRPr>
          </a:p>
          <a:p>
            <a:pPr lvl="1"/>
            <a:r>
              <a:rPr lang="cs-CZ" sz="1200" kern="1200" dirty="0">
                <a:solidFill>
                  <a:schemeClr val="tx1"/>
                </a:solidFill>
                <a:effectLst/>
                <a:latin typeface="+mn-lt"/>
                <a:ea typeface="+mn-ea"/>
                <a:cs typeface="+mn-cs"/>
              </a:rPr>
              <a:t>Jedinec (žák) vytváří obsah v různých formátech, s využitím různých digitálních médií. Upravuje a vylepšuje obsah, který sám vytvořil a/nebo který vytvořili jiní, vyjadřuje se prostřednictvím digitálních médií a technologií. Obohacuje a přepracovává stávající zdroje k vytvoření nového, originálního a relevantního obsahu a znalostí.</a:t>
            </a:r>
          </a:p>
          <a:p>
            <a:pPr lvl="1"/>
            <a:r>
              <a:rPr lang="cs-CZ" sz="1200" b="1" kern="1200" dirty="0">
                <a:solidFill>
                  <a:schemeClr val="tx1"/>
                </a:solidFill>
                <a:effectLst/>
                <a:latin typeface="+mn-lt"/>
                <a:ea typeface="+mn-ea"/>
                <a:cs typeface="+mn-cs"/>
              </a:rPr>
              <a:t>3 Informace, sdílení a komunikace v digitálním světě.</a:t>
            </a:r>
            <a:endParaRPr lang="cs-CZ" sz="1200" kern="1200" dirty="0">
              <a:solidFill>
                <a:schemeClr val="tx1"/>
              </a:solidFill>
              <a:effectLst/>
              <a:latin typeface="+mn-lt"/>
              <a:ea typeface="+mn-ea"/>
              <a:cs typeface="+mn-cs"/>
            </a:endParaRPr>
          </a:p>
          <a:p>
            <a:pPr lvl="1"/>
            <a:r>
              <a:rPr lang="cs-CZ" sz="1200" b="0" kern="1200" dirty="0">
                <a:solidFill>
                  <a:schemeClr val="tx1"/>
                </a:solidFill>
                <a:effectLst/>
                <a:latin typeface="+mn-lt"/>
                <a:ea typeface="+mn-ea"/>
                <a:cs typeface="+mn-cs"/>
              </a:rPr>
              <a:t>Jedinec (žák) vyhledává, posuzuje, získává, spravuje, sdílí a sděluje informace. K tomu volí postupy, strategie a způsoby (formáty), které odpovídají konkrétní situaci a účelu.</a:t>
            </a:r>
          </a:p>
          <a:p>
            <a:pPr lvl="0"/>
            <a:r>
              <a:rPr lang="cs-CZ" b="1" kern="1200" dirty="0">
                <a:solidFill>
                  <a:schemeClr val="tx1"/>
                </a:solidFill>
                <a:effectLst/>
                <a:latin typeface="+mn-lt"/>
                <a:ea typeface="+mn-ea"/>
                <a:cs typeface="+mn-cs"/>
              </a:rPr>
              <a:t>Informatické</a:t>
            </a:r>
            <a:r>
              <a:rPr lang="cs-CZ" b="1" kern="1200" baseline="0" dirty="0">
                <a:solidFill>
                  <a:schemeClr val="tx1"/>
                </a:solidFill>
                <a:effectLst/>
                <a:latin typeface="+mn-lt"/>
                <a:ea typeface="+mn-ea"/>
                <a:cs typeface="+mn-cs"/>
              </a:rPr>
              <a:t> myšlení</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Informatické myšlení pojímáme jako způsob uvažování, které jedinci umožňuje rozpoznávat informatické aspekty světa a využívat informatických prostředků k porozumění a uvažování o přirozených i umělých systémech a procesech.</a:t>
            </a:r>
          </a:p>
          <a:p>
            <a:pPr marL="457200" marR="0" lvl="1" indent="0" algn="l" defTabSz="914400" rtl="0" eaLnBrk="1" fontAlgn="auto" latinLnBrk="0" hangingPunct="1">
              <a:lnSpc>
                <a:spcPct val="100000"/>
              </a:lnSpc>
              <a:spcBef>
                <a:spcPts val="0"/>
              </a:spcBef>
              <a:spcAft>
                <a:spcPts val="0"/>
              </a:spcAft>
              <a:buClrTx/>
              <a:buSzTx/>
              <a:buFontTx/>
              <a:buNone/>
              <a:tabLst/>
              <a:defRPr/>
            </a:pPr>
            <a:r>
              <a:rPr lang="cs-CZ" sz="1200" b="1" kern="1200" dirty="0">
                <a:solidFill>
                  <a:schemeClr val="tx1"/>
                </a:solidFill>
                <a:effectLst/>
                <a:latin typeface="+mn-lt"/>
                <a:ea typeface="+mn-ea"/>
                <a:cs typeface="+mn-cs"/>
              </a:rPr>
              <a:t>1 Rozpoznávat a formulovat problémy s ohledem na jejich řešitelnost</a:t>
            </a:r>
            <a:endParaRPr lang="cs-CZ"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Jedinec (žák) si průběžně všímá, co v jeho okolí lze zlepšit. Nebere současný stav za daný a konečný. Na druhé straně si klade otázku, zda daný problém či úkol za řešení stojí (např. vzhledem k vynaloženému úsilí či prostředkům). Zamýšlí se, jestli řeší skutečnou potřebu, nebo jen nějaký její projev. Už při formulaci problému (resp. plánovaného cíle) dbá např. na dostatečně přesný popis, aby bylo možné řešení vyhodnotit, na technologické limity současné i principiální, na dostupnost informací potřebných pro řešení.</a:t>
            </a:r>
          </a:p>
          <a:p>
            <a:pPr marL="457200" marR="0" lvl="1" indent="0" algn="l" defTabSz="914400" rtl="0" eaLnBrk="1" fontAlgn="auto" latinLnBrk="0" hangingPunct="1">
              <a:lnSpc>
                <a:spcPct val="100000"/>
              </a:lnSpc>
              <a:spcBef>
                <a:spcPts val="0"/>
              </a:spcBef>
              <a:spcAft>
                <a:spcPts val="0"/>
              </a:spcAft>
              <a:buClrTx/>
              <a:buSzTx/>
              <a:buFontTx/>
              <a:buNone/>
              <a:tabLst/>
              <a:defRPr/>
            </a:pPr>
            <a:r>
              <a:rPr lang="cs-CZ" sz="1200" b="1" kern="1200" dirty="0">
                <a:solidFill>
                  <a:schemeClr val="tx1"/>
                </a:solidFill>
                <a:effectLst/>
                <a:latin typeface="+mn-lt"/>
                <a:ea typeface="+mn-ea"/>
                <a:cs typeface="+mn-cs"/>
              </a:rPr>
              <a:t>2 Získávat, zaznamenávat, uspořádávat, strukturovat, předávat data a informace</a:t>
            </a:r>
            <a:endParaRPr lang="cs-CZ"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Číselné hodnoty, texty, multimédia a libovolné další informace lze zaznamenat jako posloupnosti znaků, ať už jsou to písmena přirozeného jazyka nebo bity v elektronických zařízeních. Různé přístupy ke kódování informací se ale vzájemně liší a každý se hodí pro jinou situaci. Různá kódování ale zachovávají různé množství informace, jsou různě úsporná, různě pracná, různě odolná proti chybám při přenosu informace atd. Podobně se mezi sebou liší různé způsoby organizace informací. Jedinec (žák) tyto principy chápe a využívá ve svůj prospěch, ať už pracuje s informacemi v elektronické podobě nebo jinak.</a:t>
            </a:r>
          </a:p>
          <a:p>
            <a:pPr lvl="1"/>
            <a:r>
              <a:rPr lang="cs-CZ" sz="1200" b="1" kern="1200" dirty="0">
                <a:solidFill>
                  <a:schemeClr val="tx1"/>
                </a:solidFill>
                <a:effectLst/>
                <a:latin typeface="+mn-lt"/>
                <a:ea typeface="+mn-ea"/>
                <a:cs typeface="+mn-cs"/>
              </a:rPr>
              <a:t>3 Rozkládat systémy a procesy na části, odhalovat jejich vztahy a strukturu, modelovat situace</a:t>
            </a:r>
            <a:endParaRPr lang="cs-CZ" sz="1200" kern="1200" dirty="0">
              <a:solidFill>
                <a:schemeClr val="tx1"/>
              </a:solidFill>
              <a:effectLst/>
              <a:latin typeface="+mn-lt"/>
              <a:ea typeface="+mn-ea"/>
              <a:cs typeface="+mn-cs"/>
            </a:endParaRPr>
          </a:p>
          <a:p>
            <a:pPr lvl="1"/>
            <a:r>
              <a:rPr lang="cs-CZ" sz="1200" kern="1200" dirty="0">
                <a:solidFill>
                  <a:schemeClr val="tx1"/>
                </a:solidFill>
                <a:effectLst/>
                <a:latin typeface="+mn-lt"/>
                <a:ea typeface="+mn-ea"/>
                <a:cs typeface="+mn-cs"/>
              </a:rPr>
              <a:t>Modelování je nutné pro jakékoliv uvažování o světě. Chceme-li o čemkoliv hovořit, určíme nejprve základní pojmy. Tím zároveň rozhodujeme, co je pro naše úvahy důležité, a co nikoliv. Pojmy, jejich vztahy a struktura pak tvoří model, s nímž pracujeme namísto reality podobně, jako když nejprve hledáme cestu v mapě, místo abychom hned skutečně cestovali. </a:t>
            </a:r>
          </a:p>
          <a:p>
            <a:pPr lvl="1"/>
            <a:r>
              <a:rPr lang="cs-CZ" sz="1200" kern="1200" dirty="0">
                <a:solidFill>
                  <a:schemeClr val="tx1"/>
                </a:solidFill>
                <a:effectLst/>
                <a:latin typeface="+mn-lt"/>
                <a:ea typeface="+mn-ea"/>
                <a:cs typeface="+mn-cs"/>
              </a:rPr>
              <a:t>Jedinec (žák) zná paletu běžně používaných typů modelů pro různé příležitosti (např. přímá úměrnost, graf, vývojový diagram, stavový prostor, relační databáze a mnohé další) a vhodně je využívá. Uvědomuje si, že model realitu plně nevystihuje, a při jeho vytváření pečlivě volí mezi přesností a jednoduchostí s ohledem na jeho účel.</a:t>
            </a:r>
          </a:p>
          <a:p>
            <a:pPr lvl="1"/>
            <a:r>
              <a:rPr lang="cs-CZ" sz="1200" b="1" kern="1200" dirty="0">
                <a:solidFill>
                  <a:schemeClr val="tx1"/>
                </a:solidFill>
                <a:effectLst/>
                <a:latin typeface="+mn-lt"/>
                <a:ea typeface="+mn-ea"/>
                <a:cs typeface="+mn-cs"/>
              </a:rPr>
              <a:t>4 Vytvářet a formulovat postupy a řešení, která lze přenechat k vykonání jinému člověku nebo stroji</a:t>
            </a:r>
            <a:endParaRPr lang="cs-CZ" sz="1200" kern="1200" dirty="0">
              <a:solidFill>
                <a:schemeClr val="tx1"/>
              </a:solidFill>
              <a:effectLst/>
              <a:latin typeface="+mn-lt"/>
              <a:ea typeface="+mn-ea"/>
              <a:cs typeface="+mn-cs"/>
            </a:endParaRPr>
          </a:p>
          <a:p>
            <a:pPr lvl="1"/>
            <a:r>
              <a:rPr lang="cs-CZ" sz="1200" kern="1200" dirty="0">
                <a:solidFill>
                  <a:schemeClr val="tx1"/>
                </a:solidFill>
                <a:effectLst/>
                <a:latin typeface="+mn-lt"/>
                <a:ea typeface="+mn-ea"/>
                <a:cs typeface="+mn-cs"/>
              </a:rPr>
              <a:t>Možnost předat práci je samozřejmě užitečná, pokud chceme daný čas využít jiným způsobem. Je ale nutná také když např. potřebujeme, aby různí lidé dosahovali stejného výsledku, nebo dokonce aby stejná práce mohla probíhat na libovolně mnoha místech zároveň. Takovou práci je potřeba popsat jako jednoznačný postup zcela jednoduchých kroků, který spolehlivě dovede ke stejnému výsledku. Popsaný postup lze potom přenechat i strojům, a tím např. dále snížit chybovost nebo zvýšit efektivitu. Takové postupy jsou hlavním předmětem studia informatiky a nazýváme je algoritmy.</a:t>
            </a:r>
          </a:p>
          <a:p>
            <a:pPr lvl="1"/>
            <a:r>
              <a:rPr lang="cs-CZ" sz="1200" kern="1200" dirty="0">
                <a:solidFill>
                  <a:schemeClr val="tx1"/>
                </a:solidFill>
                <a:effectLst/>
                <a:latin typeface="+mn-lt"/>
                <a:ea typeface="+mn-ea"/>
                <a:cs typeface="+mn-cs"/>
              </a:rPr>
              <a:t>Jedinec (žák) zná vlastnosti algoritmů a rozumí jejich výhodám a nevýhodám, na základě toho se rozhoduje, které problémy bude algoritmicky řešit. Je schopen nejen postupovat podle algoritmů, ale také algoritmy opravovat, upravovat pro jiný účel, popř. vytvářet úplně nové.</a:t>
            </a:r>
          </a:p>
          <a:p>
            <a:pPr lvl="1"/>
            <a:r>
              <a:rPr lang="cs-CZ" sz="1200" kern="1200" dirty="0">
                <a:solidFill>
                  <a:schemeClr val="tx1"/>
                </a:solidFill>
                <a:effectLst/>
                <a:latin typeface="+mn-lt"/>
                <a:ea typeface="+mn-ea"/>
                <a:cs typeface="+mn-cs"/>
              </a:rPr>
              <a:t>Jedinec (žák) na základě popisu výchozí a cílové situace rozloží problém na části a určí jednotlivé kroky postupu. Využije přitom koncepty z programování jako podprogramy, proměnné, rozhodování a opakování. Zároveň musí umět rozeznat, jestli je výsledný postup algoritmický, neboli jestli splňuje výše uvedené požadavky. Kromě popisu algoritmu svými slovy umí využít i další možnosti, např. vývojové diagramy či různé programovací jazyky (viz následující odrážku).</a:t>
            </a:r>
          </a:p>
          <a:p>
            <a:pPr lvl="1"/>
            <a:r>
              <a:rPr lang="cs-CZ" sz="1200" b="1" kern="1200" dirty="0">
                <a:solidFill>
                  <a:schemeClr val="tx1"/>
                </a:solidFill>
                <a:effectLst/>
                <a:latin typeface="+mn-lt"/>
                <a:ea typeface="+mn-ea"/>
                <a:cs typeface="+mn-cs"/>
              </a:rPr>
              <a:t>5 Vytvářet formální popisy skutečných situací a pracovních postupů</a:t>
            </a:r>
            <a:endParaRPr lang="cs-CZ" sz="1200" kern="1200" dirty="0">
              <a:solidFill>
                <a:schemeClr val="tx1"/>
              </a:solidFill>
              <a:effectLst/>
              <a:latin typeface="+mn-lt"/>
              <a:ea typeface="+mn-ea"/>
              <a:cs typeface="+mn-cs"/>
            </a:endParaRPr>
          </a:p>
          <a:p>
            <a:pPr lvl="1"/>
            <a:r>
              <a:rPr lang="cs-CZ" sz="1200" kern="1200" dirty="0">
                <a:solidFill>
                  <a:schemeClr val="tx1"/>
                </a:solidFill>
                <a:effectLst/>
                <a:latin typeface="+mn-lt"/>
                <a:ea typeface="+mn-ea"/>
                <a:cs typeface="+mn-cs"/>
              </a:rPr>
              <a:t>Na rozdíl od přirozené řeči, formální zápisy podléhají přesným pravidlům. To přispívá stručnosti vyjádření, pomáhá předejít víceznačnosti a umožňuje automatické zpracování. Proto je užitečné umět s formálními jazyky pracovat, nehledě na to, co je jimi vlastně popisováno - webové stránky, počítačové programy či hudba. Informaticky myslící jedinec (žák) čte význam formálních zápisů, kontroluje jejich správnost (zápisu i významu), zápisy upravuje i sám tvoří.</a:t>
            </a:r>
          </a:p>
          <a:p>
            <a:pPr lvl="1"/>
            <a:r>
              <a:rPr lang="cs-CZ" sz="1200" b="1" kern="1200" dirty="0">
                <a:solidFill>
                  <a:schemeClr val="tx1"/>
                </a:solidFill>
                <a:effectLst/>
                <a:latin typeface="+mn-lt"/>
                <a:ea typeface="+mn-ea"/>
                <a:cs typeface="+mn-cs"/>
              </a:rPr>
              <a:t>6 Testovat, analyzovat, vyhodnocovat, porovnávat a vylepšovat uvažovaná řešení</a:t>
            </a:r>
            <a:endParaRPr lang="cs-CZ" sz="1200" kern="1200" dirty="0">
              <a:solidFill>
                <a:schemeClr val="tx1"/>
              </a:solidFill>
              <a:effectLst/>
              <a:latin typeface="+mn-lt"/>
              <a:ea typeface="+mn-ea"/>
              <a:cs typeface="+mn-cs"/>
            </a:endParaRPr>
          </a:p>
          <a:p>
            <a:pPr lvl="1"/>
            <a:r>
              <a:rPr lang="cs-CZ" sz="1200" kern="1200" dirty="0">
                <a:solidFill>
                  <a:schemeClr val="tx1"/>
                </a:solidFill>
                <a:effectLst/>
                <a:latin typeface="+mn-lt"/>
                <a:ea typeface="+mn-ea"/>
                <a:cs typeface="+mn-cs"/>
              </a:rPr>
              <a:t>Informaticky myslící jedinec (žák) nehledá jen nějaké libovolné řešení. Hledá řešení nejlepší vzhledem ke kritériím, která jsou v dané situaci na místě: někdy je potřeba řešení nejrychlejší, někdy nejméně pracné, někdy třeba takové, které umožňuje reagovat na měnící se situaci. Informaticky myslící jedinec (žák) je proto zvyklý systematicky vyhodnocovat dostupné možnosti jak logickým odvozováním, tak přímým zkoušením a ověřováním nanečisto. Díky takto získaným poznatkům pak může řešení jednak vylepšovat a jednak různá řešení porovnat a rozhodnout výsledný postup.</a:t>
            </a:r>
          </a:p>
          <a:p>
            <a:pPr lvl="1"/>
            <a:endParaRPr lang="cs-CZ"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lvl="1"/>
            <a:endParaRPr lang="cs-CZ" b="0" dirty="0"/>
          </a:p>
        </p:txBody>
      </p:sp>
      <p:sp>
        <p:nvSpPr>
          <p:cNvPr id="4" name="Zástupný symbol pro číslo snímku 3"/>
          <p:cNvSpPr>
            <a:spLocks noGrp="1"/>
          </p:cNvSpPr>
          <p:nvPr>
            <p:ph type="sldNum" sz="quarter" idx="10"/>
          </p:nvPr>
        </p:nvSpPr>
        <p:spPr/>
        <p:txBody>
          <a:bodyPr/>
          <a:lstStyle/>
          <a:p>
            <a:fld id="{76D78A68-C201-4AB2-A8B2-44F0AC047E67}" type="slidenum">
              <a:rPr lang="cs-CZ" smtClean="0"/>
              <a:t>3</a:t>
            </a:fld>
            <a:endParaRPr lang="cs-CZ"/>
          </a:p>
        </p:txBody>
      </p:sp>
    </p:spTree>
    <p:extLst>
      <p:ext uri="{BB962C8B-B14F-4D97-AF65-F5344CB8AC3E}">
        <p14:creationId xmlns:p14="http://schemas.microsoft.com/office/powerpoint/2010/main" val="727457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Digitální kompetence (RVP ZV, 2021):</a:t>
            </a:r>
          </a:p>
          <a:p>
            <a:pPr marL="0" indent="0">
              <a:buFont typeface="Arial" panose="020B0604020202020204" pitchFamily="34" charset="0"/>
              <a:buNone/>
            </a:pPr>
            <a:r>
              <a:rPr lang="cs-CZ" sz="1200" kern="1200" dirty="0" smtClean="0">
                <a:solidFill>
                  <a:schemeClr val="tx1"/>
                </a:solidFill>
                <a:effectLst/>
                <a:latin typeface="+mn-lt"/>
                <a:ea typeface="+mn-ea"/>
                <a:cs typeface="+mn-cs"/>
              </a:rPr>
              <a:t>Na konci základního vzdělávání žák:</a:t>
            </a:r>
          </a:p>
          <a:p>
            <a:pPr marL="171450" indent="-171450">
              <a:buFont typeface="Arial" panose="020B0604020202020204" pitchFamily="34" charset="0"/>
              <a:buChar char="•"/>
            </a:pPr>
            <a:r>
              <a:rPr lang="cs-CZ" sz="1200" kern="1200" dirty="0" smtClean="0">
                <a:solidFill>
                  <a:schemeClr val="tx1"/>
                </a:solidFill>
                <a:effectLst/>
                <a:latin typeface="+mn-lt"/>
                <a:ea typeface="+mn-ea"/>
                <a:cs typeface="+mn-cs"/>
              </a:rPr>
              <a:t>ovládá běžně používaná digitální zařízení, aplikace a služby; využívá je při učení i při zapojení do</a:t>
            </a:r>
            <a:r>
              <a:rPr lang="cs-CZ" dirty="0" smtClean="0"/>
              <a:t/>
            </a:r>
            <a:br>
              <a:rPr lang="cs-CZ" dirty="0" smtClean="0"/>
            </a:br>
            <a:r>
              <a:rPr lang="cs-CZ" sz="1200" kern="1200" dirty="0" smtClean="0">
                <a:solidFill>
                  <a:schemeClr val="tx1"/>
                </a:solidFill>
                <a:effectLst/>
                <a:latin typeface="+mn-lt"/>
                <a:ea typeface="+mn-ea"/>
                <a:cs typeface="+mn-cs"/>
              </a:rPr>
              <a:t>života školy a do společnosti; samostatně rozhoduje, které technologie pro jakou činnost či řešený</a:t>
            </a:r>
            <a:r>
              <a:rPr lang="cs-CZ" dirty="0" smtClean="0"/>
              <a:t/>
            </a:r>
            <a:br>
              <a:rPr lang="cs-CZ" dirty="0" smtClean="0"/>
            </a:br>
            <a:r>
              <a:rPr lang="cs-CZ" sz="1200" kern="1200" dirty="0" smtClean="0">
                <a:solidFill>
                  <a:schemeClr val="tx1"/>
                </a:solidFill>
                <a:effectLst/>
                <a:latin typeface="+mn-lt"/>
                <a:ea typeface="+mn-ea"/>
                <a:cs typeface="+mn-cs"/>
              </a:rPr>
              <a:t>problém použít</a:t>
            </a:r>
          </a:p>
          <a:p>
            <a:pPr marL="171450" indent="-171450">
              <a:buFont typeface="Arial" panose="020B0604020202020204" pitchFamily="34" charset="0"/>
              <a:buChar char="•"/>
            </a:pPr>
            <a:r>
              <a:rPr lang="cs-CZ" sz="1200" kern="1200" dirty="0" smtClean="0">
                <a:solidFill>
                  <a:schemeClr val="tx1"/>
                </a:solidFill>
                <a:effectLst/>
                <a:latin typeface="+mn-lt"/>
                <a:ea typeface="+mn-ea"/>
                <a:cs typeface="+mn-cs"/>
              </a:rPr>
              <a:t>získává, vyhledává, kriticky posuzuje, spravuje a sdílí data, informace a digitální obsah, k tomu volí</a:t>
            </a:r>
            <a:r>
              <a:rPr lang="cs-CZ" dirty="0" smtClean="0"/>
              <a:t/>
            </a:r>
            <a:br>
              <a:rPr lang="cs-CZ" dirty="0" smtClean="0"/>
            </a:br>
            <a:r>
              <a:rPr lang="cs-CZ" sz="1200" kern="1200" dirty="0" smtClean="0">
                <a:solidFill>
                  <a:schemeClr val="tx1"/>
                </a:solidFill>
                <a:effectLst/>
                <a:latin typeface="+mn-lt"/>
                <a:ea typeface="+mn-ea"/>
                <a:cs typeface="+mn-cs"/>
              </a:rPr>
              <a:t>postupy, způsoby a prostředky, které odpovídají konkrétní situaci a účelu</a:t>
            </a:r>
          </a:p>
          <a:p>
            <a:pPr marL="171450" indent="-171450">
              <a:buFont typeface="Arial" panose="020B0604020202020204" pitchFamily="34" charset="0"/>
              <a:buChar char="•"/>
            </a:pPr>
            <a:r>
              <a:rPr lang="cs-CZ" sz="1200" kern="1200" dirty="0" smtClean="0">
                <a:solidFill>
                  <a:schemeClr val="tx1"/>
                </a:solidFill>
                <a:effectLst/>
                <a:latin typeface="+mn-lt"/>
                <a:ea typeface="+mn-ea"/>
                <a:cs typeface="+mn-cs"/>
              </a:rPr>
              <a:t>vytváří a upravuje digitální obsah, kombinuje různé formáty, vyjadřuje se za pomoci digitálních</a:t>
            </a:r>
            <a:r>
              <a:rPr lang="cs-CZ" dirty="0" smtClean="0"/>
              <a:t/>
            </a:r>
            <a:br>
              <a:rPr lang="cs-CZ" dirty="0" smtClean="0"/>
            </a:br>
            <a:r>
              <a:rPr lang="cs-CZ" sz="1200" kern="1200" dirty="0" smtClean="0">
                <a:solidFill>
                  <a:schemeClr val="tx1"/>
                </a:solidFill>
                <a:effectLst/>
                <a:latin typeface="+mn-lt"/>
                <a:ea typeface="+mn-ea"/>
                <a:cs typeface="+mn-cs"/>
              </a:rPr>
              <a:t>prostředků</a:t>
            </a:r>
          </a:p>
          <a:p>
            <a:pPr marL="171450" indent="-171450">
              <a:buFont typeface="Arial" panose="020B0604020202020204" pitchFamily="34" charset="0"/>
              <a:buChar char="•"/>
            </a:pPr>
            <a:r>
              <a:rPr lang="cs-CZ" sz="1200" kern="1200" dirty="0" smtClean="0">
                <a:solidFill>
                  <a:schemeClr val="tx1"/>
                </a:solidFill>
                <a:effectLst/>
                <a:latin typeface="+mn-lt"/>
                <a:ea typeface="+mn-ea"/>
                <a:cs typeface="+mn-cs"/>
              </a:rPr>
              <a:t>využívá digitální technologie, aby si usnadnil práci, zautomatizoval rutinní činnosti, zefektivnil či</a:t>
            </a:r>
            <a:r>
              <a:rPr lang="cs-CZ" dirty="0" smtClean="0"/>
              <a:t/>
            </a:r>
            <a:br>
              <a:rPr lang="cs-CZ" dirty="0" smtClean="0"/>
            </a:br>
            <a:r>
              <a:rPr lang="cs-CZ" sz="1200" kern="1200" dirty="0" smtClean="0">
                <a:solidFill>
                  <a:schemeClr val="tx1"/>
                </a:solidFill>
                <a:effectLst/>
                <a:latin typeface="+mn-lt"/>
                <a:ea typeface="+mn-ea"/>
                <a:cs typeface="+mn-cs"/>
              </a:rPr>
              <a:t>zjednodušil své pracovní postupy a zkvalitnil výsledky své práce</a:t>
            </a:r>
          </a:p>
          <a:p>
            <a:pPr marL="171450" indent="-171450">
              <a:buFont typeface="Arial" panose="020B0604020202020204" pitchFamily="34" charset="0"/>
              <a:buChar char="•"/>
            </a:pPr>
            <a:r>
              <a:rPr lang="cs-CZ" sz="1200" kern="1200" dirty="0" smtClean="0">
                <a:solidFill>
                  <a:schemeClr val="tx1"/>
                </a:solidFill>
                <a:effectLst/>
                <a:latin typeface="+mn-lt"/>
                <a:ea typeface="+mn-ea"/>
                <a:cs typeface="+mn-cs"/>
              </a:rPr>
              <a:t>chápe význam digitálních technologií pro lidskou společnost, seznamuje se s novými technologiemi,</a:t>
            </a:r>
            <a:r>
              <a:rPr lang="cs-CZ" dirty="0" smtClean="0"/>
              <a:t/>
            </a:r>
            <a:br>
              <a:rPr lang="cs-CZ" dirty="0" smtClean="0"/>
            </a:br>
            <a:r>
              <a:rPr lang="cs-CZ" sz="1200" kern="1200" dirty="0" smtClean="0">
                <a:solidFill>
                  <a:schemeClr val="tx1"/>
                </a:solidFill>
                <a:effectLst/>
                <a:latin typeface="+mn-lt"/>
                <a:ea typeface="+mn-ea"/>
                <a:cs typeface="+mn-cs"/>
              </a:rPr>
              <a:t>kriticky hodnotí jejich přínosy a reflektuje rizika jejich využívání</a:t>
            </a:r>
          </a:p>
          <a:p>
            <a:pPr marL="171450" indent="-171450">
              <a:buFont typeface="Arial" panose="020B0604020202020204" pitchFamily="34" charset="0"/>
              <a:buChar char="•"/>
            </a:pPr>
            <a:r>
              <a:rPr lang="cs-CZ" sz="1200" kern="1200" dirty="0" smtClean="0">
                <a:solidFill>
                  <a:schemeClr val="tx1"/>
                </a:solidFill>
                <a:effectLst/>
                <a:latin typeface="+mn-lt"/>
                <a:ea typeface="+mn-ea"/>
                <a:cs typeface="+mn-cs"/>
              </a:rPr>
              <a:t>předchází situacím ohrožujícím bezpečnost zařízení i dat, situacím s negativním dopadem na jeho</a:t>
            </a:r>
            <a:r>
              <a:rPr lang="cs-CZ" dirty="0" smtClean="0"/>
              <a:t/>
            </a:r>
            <a:br>
              <a:rPr lang="cs-CZ" dirty="0" smtClean="0"/>
            </a:br>
            <a:r>
              <a:rPr lang="cs-CZ" sz="1200" kern="1200" dirty="0" smtClean="0">
                <a:solidFill>
                  <a:schemeClr val="tx1"/>
                </a:solidFill>
                <a:effectLst/>
                <a:latin typeface="+mn-lt"/>
                <a:ea typeface="+mn-ea"/>
                <a:cs typeface="+mn-cs"/>
              </a:rPr>
              <a:t>tělesné a duševní zdraví i zdraví ostatních; při spolupráci, komunikaci a sdílení informací</a:t>
            </a:r>
            <a:r>
              <a:rPr lang="cs-CZ" dirty="0" smtClean="0"/>
              <a:t/>
            </a:r>
            <a:br>
              <a:rPr lang="cs-CZ" dirty="0" smtClean="0"/>
            </a:br>
            <a:r>
              <a:rPr lang="cs-CZ" sz="1200" kern="1200" dirty="0" smtClean="0">
                <a:solidFill>
                  <a:schemeClr val="tx1"/>
                </a:solidFill>
                <a:effectLst/>
                <a:latin typeface="+mn-lt"/>
                <a:ea typeface="+mn-ea"/>
                <a:cs typeface="+mn-cs"/>
              </a:rPr>
              <a:t>v digitálním prostředí jedná eticky</a:t>
            </a:r>
            <a:endParaRPr lang="cs-CZ" dirty="0"/>
          </a:p>
        </p:txBody>
      </p:sp>
      <p:sp>
        <p:nvSpPr>
          <p:cNvPr id="4" name="Zástupný symbol pro číslo snímku 3"/>
          <p:cNvSpPr>
            <a:spLocks noGrp="1"/>
          </p:cNvSpPr>
          <p:nvPr>
            <p:ph type="sldNum" sz="quarter" idx="10"/>
          </p:nvPr>
        </p:nvSpPr>
        <p:spPr/>
        <p:txBody>
          <a:bodyPr/>
          <a:lstStyle/>
          <a:p>
            <a:fld id="{47FED3AF-F9C1-4CEE-B714-5F89DE040EC9}" type="slidenum">
              <a:rPr lang="cs-CZ" smtClean="0"/>
              <a:t>4</a:t>
            </a:fld>
            <a:endParaRPr lang="cs-CZ"/>
          </a:p>
        </p:txBody>
      </p:sp>
    </p:spTree>
    <p:extLst>
      <p:ext uri="{BB962C8B-B14F-4D97-AF65-F5344CB8AC3E}">
        <p14:creationId xmlns:p14="http://schemas.microsoft.com/office/powerpoint/2010/main" val="3312620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Data, </a:t>
            </a:r>
            <a:r>
              <a:rPr lang="cs-CZ" dirty="0" err="1" smtClean="0"/>
              <a:t>Information</a:t>
            </a:r>
            <a:r>
              <a:rPr lang="cs-CZ" dirty="0" smtClean="0"/>
              <a:t> and Modeling)</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data, informace:</a:t>
            </a:r>
            <a:r>
              <a:rPr lang="cs-CZ" sz="1200" b="0" kern="1200" dirty="0" smtClean="0">
                <a:solidFill>
                  <a:schemeClr val="dk1"/>
                </a:solidFill>
                <a:effectLst/>
                <a:latin typeface="+mn-lt"/>
                <a:ea typeface="+mn-ea"/>
                <a:cs typeface="+mn-cs"/>
              </a:rPr>
              <a:t> sběr (pozorování, jednoduchý dotazník, průzkum) a záznam dat s využitím textu, čísla, barvy, tvaru, obrazu a zvuku; hodnocení získaných dat, vyvozování závěrů</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kódování a přenos dat:</a:t>
            </a:r>
            <a:r>
              <a:rPr lang="cs-CZ" sz="1200" b="0" kern="1200" dirty="0" smtClean="0">
                <a:solidFill>
                  <a:schemeClr val="dk1"/>
                </a:solidFill>
                <a:effectLst/>
                <a:latin typeface="+mn-lt"/>
                <a:ea typeface="+mn-ea"/>
                <a:cs typeface="+mn-cs"/>
              </a:rPr>
              <a:t> využití značek, piktogramů, symbolů a kódů pro záznam, sdílení, přenos a ochranu informace</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modelování:</a:t>
            </a:r>
            <a:r>
              <a:rPr lang="cs-CZ" sz="1200" b="0" kern="1200" dirty="0" smtClean="0">
                <a:solidFill>
                  <a:schemeClr val="dk1"/>
                </a:solidFill>
                <a:effectLst/>
                <a:latin typeface="+mn-lt"/>
                <a:ea typeface="+mn-ea"/>
                <a:cs typeface="+mn-cs"/>
              </a:rPr>
              <a:t> model jako zjednodušené znázornění skutečnosti; využití obrazových modelů (myšlenkové a pojmové mapy, schémata, tabulky, diagramy) ke zkoumání, porovnávání a vysvětlování jevů kolem žáka</a:t>
            </a:r>
          </a:p>
          <a:p>
            <a:pPr marL="285750" indent="-285750">
              <a:buFont typeface="Arial" panose="020B0604020202020204" pitchFamily="34" charset="0"/>
              <a:buChar char="•"/>
            </a:pPr>
            <a:endParaRPr lang="cs-CZ" sz="1200" b="0" kern="1200" dirty="0" smtClean="0">
              <a:solidFill>
                <a:schemeClr val="dk1"/>
              </a:solidFill>
              <a:effectLst/>
              <a:latin typeface="+mn-lt"/>
              <a:ea typeface="+mn-ea"/>
              <a:cs typeface="+mn-cs"/>
            </a:endParaRPr>
          </a:p>
          <a:p>
            <a:pPr marL="0" indent="0">
              <a:buFont typeface="Arial" panose="020B0604020202020204" pitchFamily="34" charset="0"/>
              <a:buNone/>
            </a:pPr>
            <a:r>
              <a:rPr lang="cs-CZ" sz="1200" b="0" kern="1200" dirty="0" err="1" smtClean="0">
                <a:solidFill>
                  <a:schemeClr val="dk1"/>
                </a:solidFill>
                <a:effectLst/>
                <a:latin typeface="+mn-lt"/>
                <a:ea typeface="+mn-ea"/>
                <a:cs typeface="+mn-cs"/>
              </a:rPr>
              <a:t>Algorithmisation</a:t>
            </a:r>
            <a:r>
              <a:rPr lang="cs-CZ" sz="1200" b="0" kern="1200" dirty="0" smtClean="0">
                <a:solidFill>
                  <a:schemeClr val="dk1"/>
                </a:solidFill>
                <a:effectLst/>
                <a:latin typeface="+mn-lt"/>
                <a:ea typeface="+mn-ea"/>
                <a:cs typeface="+mn-cs"/>
              </a:rPr>
              <a:t> and </a:t>
            </a:r>
            <a:r>
              <a:rPr lang="cs-CZ" sz="1200" b="0" kern="1200" dirty="0" err="1" smtClean="0">
                <a:solidFill>
                  <a:schemeClr val="dk1"/>
                </a:solidFill>
                <a:effectLst/>
                <a:latin typeface="+mn-lt"/>
                <a:ea typeface="+mn-ea"/>
                <a:cs typeface="+mn-cs"/>
              </a:rPr>
              <a:t>Programming</a:t>
            </a:r>
            <a:r>
              <a:rPr lang="cs-CZ" sz="1200" b="0" kern="1200" dirty="0" smtClean="0">
                <a:solidFill>
                  <a:schemeClr val="dk1"/>
                </a:solidFill>
                <a:effectLst/>
                <a:latin typeface="+mn-lt"/>
                <a:ea typeface="+mn-ea"/>
                <a:cs typeface="+mn-cs"/>
              </a:rPr>
              <a:t>:</a:t>
            </a:r>
            <a:endParaRPr lang="cs-CZ" sz="1400" b="0" dirty="0" smtClean="0"/>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řešení problému krokováním: </a:t>
            </a:r>
            <a:r>
              <a:rPr lang="cs-CZ" sz="1200" kern="1200" dirty="0" smtClean="0">
                <a:solidFill>
                  <a:schemeClr val="dk1"/>
                </a:solidFill>
                <a:effectLst/>
                <a:latin typeface="+mn-lt"/>
                <a:ea typeface="+mn-ea"/>
                <a:cs typeface="+mn-cs"/>
              </a:rPr>
              <a:t>postup, jeho jednotlivé kroky, vstupy, výstupy a různé formy zápisu pomocí obrázků, značek, symbolů či textu; příklady situací využívajících opakovaně použitelné postupy; přečtení, porozumění a úprava kroků v postupu, algoritmu; sestavení funkčního postupu řešícího konkrétní jednoduchou situaci</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programování:</a:t>
            </a:r>
            <a:r>
              <a:rPr lang="cs-CZ" sz="1200" kern="1200" dirty="0" smtClean="0">
                <a:solidFill>
                  <a:schemeClr val="dk1"/>
                </a:solidFill>
                <a:effectLst/>
                <a:latin typeface="+mn-lt"/>
                <a:ea typeface="+mn-ea"/>
                <a:cs typeface="+mn-cs"/>
              </a:rPr>
              <a:t> experimentování a objevování v blokově orientovaném programovacím prostředí; události, sekvence, opakování, podprogramy; sestavení programu</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kontrola řešení:</a:t>
            </a:r>
            <a:r>
              <a:rPr lang="cs-CZ" sz="1200" kern="1200" dirty="0" smtClean="0">
                <a:solidFill>
                  <a:schemeClr val="dk1"/>
                </a:solidFill>
                <a:effectLst/>
                <a:latin typeface="+mn-lt"/>
                <a:ea typeface="+mn-ea"/>
                <a:cs typeface="+mn-cs"/>
              </a:rPr>
              <a:t> porovnání postupu s jiným a diskuse o nich; ověřování funkčnosti programu a jeho částí opakovaným spuštěním; nalezení chyby a oprava kódu; nahrazení opakujícího se vzoru cyklem</a:t>
            </a:r>
            <a:endParaRPr lang="cs-CZ" sz="1400" b="1" dirty="0" smtClean="0"/>
          </a:p>
          <a:p>
            <a:endParaRPr lang="cs-CZ" dirty="0"/>
          </a:p>
        </p:txBody>
      </p:sp>
      <p:sp>
        <p:nvSpPr>
          <p:cNvPr id="4" name="Zástupný symbol pro číslo snímku 3"/>
          <p:cNvSpPr>
            <a:spLocks noGrp="1"/>
          </p:cNvSpPr>
          <p:nvPr>
            <p:ph type="sldNum" sz="quarter" idx="10"/>
          </p:nvPr>
        </p:nvSpPr>
        <p:spPr/>
        <p:txBody>
          <a:bodyPr/>
          <a:lstStyle/>
          <a:p>
            <a:fld id="{47FED3AF-F9C1-4CEE-B714-5F89DE040EC9}" type="slidenum">
              <a:rPr lang="cs-CZ" smtClean="0"/>
              <a:t>5</a:t>
            </a:fld>
            <a:endParaRPr lang="cs-CZ"/>
          </a:p>
        </p:txBody>
      </p:sp>
    </p:spTree>
    <p:extLst>
      <p:ext uri="{BB962C8B-B14F-4D97-AF65-F5344CB8AC3E}">
        <p14:creationId xmlns:p14="http://schemas.microsoft.com/office/powerpoint/2010/main" val="1545917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Information</a:t>
            </a:r>
            <a:r>
              <a:rPr lang="cs-CZ" dirty="0" smtClean="0"/>
              <a:t> </a:t>
            </a:r>
            <a:r>
              <a:rPr lang="cs-CZ" dirty="0" err="1" smtClean="0"/>
              <a:t>systems</a:t>
            </a:r>
            <a:r>
              <a:rPr lang="cs-CZ" dirty="0" smtClean="0"/>
              <a:t>:</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systémy:</a:t>
            </a:r>
            <a:r>
              <a:rPr lang="cs-CZ" sz="1200" b="0" kern="1200" dirty="0" smtClean="0">
                <a:solidFill>
                  <a:schemeClr val="dk1"/>
                </a:solidFill>
                <a:effectLst/>
                <a:latin typeface="+mn-lt"/>
                <a:ea typeface="+mn-ea"/>
                <a:cs typeface="+mn-cs"/>
              </a:rPr>
              <a:t> skupiny objektů a vztahy mezi nimi, vzájemné působení; příklady systémů z přírody, školy a blízkého okolí žáka; části systému a vztahy mezi nimi</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práce se strukturovanými daty: </a:t>
            </a:r>
            <a:r>
              <a:rPr lang="cs-CZ" sz="1200" b="0" kern="1200" dirty="0" smtClean="0">
                <a:solidFill>
                  <a:schemeClr val="dk1"/>
                </a:solidFill>
                <a:effectLst/>
                <a:latin typeface="+mn-lt"/>
                <a:ea typeface="+mn-ea"/>
                <a:cs typeface="+mn-cs"/>
              </a:rPr>
              <a:t>shodné a odlišné vlastnosti objektů; řazení prvků do řad, číslovaný a nečíslovaný seznam, víceúrovňový seznam; tabulka a její struktura; záznam, doplnění a úprava záznamu</a:t>
            </a:r>
            <a:endParaRPr lang="cs-CZ" sz="1400" b="0" dirty="0" smtClean="0"/>
          </a:p>
          <a:p>
            <a:endParaRPr lang="cs-CZ" dirty="0" smtClean="0"/>
          </a:p>
          <a:p>
            <a:r>
              <a:rPr lang="cs-CZ" dirty="0" smtClean="0"/>
              <a:t>Digital technology:</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hardware a software: </a:t>
            </a:r>
            <a:r>
              <a:rPr lang="cs-CZ" sz="1200" kern="1200" dirty="0" smtClean="0">
                <a:solidFill>
                  <a:schemeClr val="dk1"/>
                </a:solidFill>
                <a:effectLst/>
                <a:latin typeface="+mn-lt"/>
                <a:ea typeface="+mn-ea"/>
                <a:cs typeface="+mn-cs"/>
              </a:rPr>
              <a:t>digitální zařízení a jejich účel; prvky v uživatelském rozhraní; spouštění, přepínání a ovládání aplikací; uložení dat, otevírání souborů</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počítačové sítě: </a:t>
            </a:r>
            <a:r>
              <a:rPr lang="cs-CZ" sz="1200" kern="1200" dirty="0" smtClean="0">
                <a:solidFill>
                  <a:schemeClr val="dk1"/>
                </a:solidFill>
                <a:effectLst/>
                <a:latin typeface="+mn-lt"/>
                <a:ea typeface="+mn-ea"/>
                <a:cs typeface="+mn-cs"/>
              </a:rPr>
              <a:t>propojení technologií, (bez)drátové připojení; internet, práce ve sdíleném prostředí, sdílení dat</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bezpečnost:</a:t>
            </a:r>
            <a:r>
              <a:rPr lang="cs-CZ" sz="1200" kern="1200" dirty="0" smtClean="0">
                <a:solidFill>
                  <a:schemeClr val="dk1"/>
                </a:solidFill>
                <a:effectLst/>
                <a:latin typeface="+mn-lt"/>
                <a:ea typeface="+mn-ea"/>
                <a:cs typeface="+mn-cs"/>
              </a:rPr>
              <a:t> pravidla bezpečné práce s digitálním zařízením; uživatelské účty, hesla</a:t>
            </a:r>
            <a:endParaRPr lang="cs-CZ" sz="1400" b="1" dirty="0" smtClean="0"/>
          </a:p>
          <a:p>
            <a:endParaRPr lang="cs-CZ" dirty="0"/>
          </a:p>
        </p:txBody>
      </p:sp>
      <p:sp>
        <p:nvSpPr>
          <p:cNvPr id="4" name="Zástupný symbol pro číslo snímku 3"/>
          <p:cNvSpPr>
            <a:spLocks noGrp="1"/>
          </p:cNvSpPr>
          <p:nvPr>
            <p:ph type="sldNum" sz="quarter" idx="10"/>
          </p:nvPr>
        </p:nvSpPr>
        <p:spPr/>
        <p:txBody>
          <a:bodyPr/>
          <a:lstStyle/>
          <a:p>
            <a:fld id="{47FED3AF-F9C1-4CEE-B714-5F89DE040EC9}" type="slidenum">
              <a:rPr lang="cs-CZ" smtClean="0"/>
              <a:t>6</a:t>
            </a:fld>
            <a:endParaRPr lang="cs-CZ"/>
          </a:p>
        </p:txBody>
      </p:sp>
    </p:spTree>
    <p:extLst>
      <p:ext uri="{BB962C8B-B14F-4D97-AF65-F5344CB8AC3E}">
        <p14:creationId xmlns:p14="http://schemas.microsoft.com/office/powerpoint/2010/main" val="3524897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Information</a:t>
            </a:r>
            <a:r>
              <a:rPr lang="cs-CZ" dirty="0" smtClean="0"/>
              <a:t> </a:t>
            </a:r>
            <a:r>
              <a:rPr lang="cs-CZ" dirty="0" err="1" smtClean="0"/>
              <a:t>systems</a:t>
            </a:r>
            <a:r>
              <a:rPr lang="cs-CZ" dirty="0" smtClean="0"/>
              <a:t>:</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systémy:</a:t>
            </a:r>
            <a:r>
              <a:rPr lang="cs-CZ" sz="1200" b="0" kern="1200" dirty="0" smtClean="0">
                <a:solidFill>
                  <a:schemeClr val="dk1"/>
                </a:solidFill>
                <a:effectLst/>
                <a:latin typeface="+mn-lt"/>
                <a:ea typeface="+mn-ea"/>
                <a:cs typeface="+mn-cs"/>
              </a:rPr>
              <a:t> skupiny objektů a vztahy mezi nimi, vzájemné působení; příklady systémů z přírody, školy a blízkého okolí žáka; části systému a vztahy mezi nimi</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práce se strukturovanými daty: </a:t>
            </a:r>
            <a:r>
              <a:rPr lang="cs-CZ" sz="1200" b="0" kern="1200" dirty="0" smtClean="0">
                <a:solidFill>
                  <a:schemeClr val="dk1"/>
                </a:solidFill>
                <a:effectLst/>
                <a:latin typeface="+mn-lt"/>
                <a:ea typeface="+mn-ea"/>
                <a:cs typeface="+mn-cs"/>
              </a:rPr>
              <a:t>shodné a odlišné vlastnosti objektů; řazení prvků do řad, číslovaný a nečíslovaný seznam, víceúrovňový seznam; tabulka a její struktura; záznam, doplnění a úprava záznamu</a:t>
            </a:r>
            <a:endParaRPr lang="cs-CZ" sz="1400" b="0" dirty="0" smtClean="0"/>
          </a:p>
          <a:p>
            <a:endParaRPr lang="cs-CZ" dirty="0" smtClean="0"/>
          </a:p>
          <a:p>
            <a:r>
              <a:rPr lang="cs-CZ" dirty="0" smtClean="0"/>
              <a:t>Digital technology:</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hardware a software: </a:t>
            </a:r>
            <a:r>
              <a:rPr lang="cs-CZ" sz="1200" kern="1200" dirty="0" smtClean="0">
                <a:solidFill>
                  <a:schemeClr val="dk1"/>
                </a:solidFill>
                <a:effectLst/>
                <a:latin typeface="+mn-lt"/>
                <a:ea typeface="+mn-ea"/>
                <a:cs typeface="+mn-cs"/>
              </a:rPr>
              <a:t>digitální zařízení a jejich účel; prvky v uživatelském rozhraní; spouštění, přepínání a ovládání aplikací; uložení dat, otevírání souborů</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počítačové sítě: </a:t>
            </a:r>
            <a:r>
              <a:rPr lang="cs-CZ" sz="1200" kern="1200" dirty="0" smtClean="0">
                <a:solidFill>
                  <a:schemeClr val="dk1"/>
                </a:solidFill>
                <a:effectLst/>
                <a:latin typeface="+mn-lt"/>
                <a:ea typeface="+mn-ea"/>
                <a:cs typeface="+mn-cs"/>
              </a:rPr>
              <a:t>propojení technologií, (bez)drátové připojení; internet, práce ve sdíleném prostředí, sdílení dat</a:t>
            </a:r>
          </a:p>
          <a:p>
            <a:pPr marL="285750" indent="-285750">
              <a:buFont typeface="Arial" panose="020B0604020202020204" pitchFamily="34" charset="0"/>
              <a:buChar char="•"/>
            </a:pPr>
            <a:r>
              <a:rPr lang="cs-CZ" sz="1200" b="1" kern="1200" dirty="0" smtClean="0">
                <a:solidFill>
                  <a:schemeClr val="dk1"/>
                </a:solidFill>
                <a:effectLst/>
                <a:latin typeface="+mn-lt"/>
                <a:ea typeface="+mn-ea"/>
                <a:cs typeface="+mn-cs"/>
              </a:rPr>
              <a:t>bezpečnost:</a:t>
            </a:r>
            <a:r>
              <a:rPr lang="cs-CZ" sz="1200" kern="1200" dirty="0" smtClean="0">
                <a:solidFill>
                  <a:schemeClr val="dk1"/>
                </a:solidFill>
                <a:effectLst/>
                <a:latin typeface="+mn-lt"/>
                <a:ea typeface="+mn-ea"/>
                <a:cs typeface="+mn-cs"/>
              </a:rPr>
              <a:t> pravidla bezpečné práce s digitálním zařízením; uživatelské účty, hesla</a:t>
            </a:r>
            <a:endParaRPr lang="cs-CZ" sz="1400" b="1" dirty="0" smtClean="0"/>
          </a:p>
          <a:p>
            <a:endParaRPr lang="cs-CZ" dirty="0"/>
          </a:p>
        </p:txBody>
      </p:sp>
      <p:sp>
        <p:nvSpPr>
          <p:cNvPr id="4" name="Zástupný symbol pro číslo snímku 3"/>
          <p:cNvSpPr>
            <a:spLocks noGrp="1"/>
          </p:cNvSpPr>
          <p:nvPr>
            <p:ph type="sldNum" sz="quarter" idx="10"/>
          </p:nvPr>
        </p:nvSpPr>
        <p:spPr/>
        <p:txBody>
          <a:bodyPr/>
          <a:lstStyle/>
          <a:p>
            <a:fld id="{47FED3AF-F9C1-4CEE-B714-5F89DE040EC9}" type="slidenum">
              <a:rPr lang="cs-CZ" smtClean="0"/>
              <a:t>7</a:t>
            </a:fld>
            <a:endParaRPr lang="cs-CZ"/>
          </a:p>
        </p:txBody>
      </p:sp>
    </p:spTree>
    <p:extLst>
      <p:ext uri="{BB962C8B-B14F-4D97-AF65-F5344CB8AC3E}">
        <p14:creationId xmlns:p14="http://schemas.microsoft.com/office/powerpoint/2010/main" val="2239663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8CAB825C-B3C2-4E12-A3A6-5DD4C74F863D}" type="datetimeFigureOut">
              <a:rPr lang="cs-CZ" smtClean="0"/>
              <a:t>21.08.2022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3175693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AB825C-B3C2-4E12-A3A6-5DD4C74F863D}" type="datetimeFigureOut">
              <a:rPr lang="cs-CZ" smtClean="0"/>
              <a:t>21.08.2022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100411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AB825C-B3C2-4E12-A3A6-5DD4C74F863D}" type="datetimeFigureOut">
              <a:rPr lang="cs-CZ" smtClean="0"/>
              <a:t>21.08.2022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177282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AB825C-B3C2-4E12-A3A6-5DD4C74F863D}" type="datetimeFigureOut">
              <a:rPr lang="cs-CZ" smtClean="0"/>
              <a:t>21.08.2022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15751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8CAB825C-B3C2-4E12-A3A6-5DD4C74F863D}" type="datetimeFigureOut">
              <a:rPr lang="cs-CZ" smtClean="0"/>
              <a:t>21.08.2022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325392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CAB825C-B3C2-4E12-A3A6-5DD4C74F863D}" type="datetimeFigureOut">
              <a:rPr lang="cs-CZ" smtClean="0"/>
              <a:t>21.08.2022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178557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CAB825C-B3C2-4E12-A3A6-5DD4C74F863D}" type="datetimeFigureOut">
              <a:rPr lang="cs-CZ" smtClean="0"/>
              <a:t>21.08.2022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65260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CAB825C-B3C2-4E12-A3A6-5DD4C74F863D}" type="datetimeFigureOut">
              <a:rPr lang="cs-CZ" smtClean="0"/>
              <a:t>21.08.2022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64818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CAB825C-B3C2-4E12-A3A6-5DD4C74F863D}" type="datetimeFigureOut">
              <a:rPr lang="cs-CZ" smtClean="0"/>
              <a:t>21.08.2022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256664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CAB825C-B3C2-4E12-A3A6-5DD4C74F863D}" type="datetimeFigureOut">
              <a:rPr lang="cs-CZ" smtClean="0"/>
              <a:t>21.08.2022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13051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CAB825C-B3C2-4E12-A3A6-5DD4C74F863D}" type="datetimeFigureOut">
              <a:rPr lang="cs-CZ" smtClean="0"/>
              <a:t>21.08.2022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8E4A1E-7829-4012-9171-7CBBE8140EB9}" type="slidenum">
              <a:rPr lang="cs-CZ" smtClean="0"/>
              <a:t>‹#›</a:t>
            </a:fld>
            <a:endParaRPr lang="cs-CZ"/>
          </a:p>
        </p:txBody>
      </p:sp>
    </p:spTree>
    <p:extLst>
      <p:ext uri="{BB962C8B-B14F-4D97-AF65-F5344CB8AC3E}">
        <p14:creationId xmlns:p14="http://schemas.microsoft.com/office/powerpoint/2010/main" val="293687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B825C-B3C2-4E12-A3A6-5DD4C74F863D}" type="datetimeFigureOut">
              <a:rPr lang="cs-CZ" smtClean="0"/>
              <a:t>21.08.2022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4A1E-7829-4012-9171-7CBBE8140EB9}" type="slidenum">
              <a:rPr lang="cs-CZ" smtClean="0"/>
              <a:t>‹#›</a:t>
            </a:fld>
            <a:endParaRPr lang="cs-CZ"/>
          </a:p>
        </p:txBody>
      </p:sp>
    </p:spTree>
    <p:extLst>
      <p:ext uri="{BB962C8B-B14F-4D97-AF65-F5344CB8AC3E}">
        <p14:creationId xmlns:p14="http://schemas.microsoft.com/office/powerpoint/2010/main" val="505860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bobr.cz/english-uk" TargetMode="External"/><Relationship Id="rId7" Type="http://schemas.openxmlformats.org/officeDocument/2006/relationships/image" Target="../media/image11.jpg"/><Relationship Id="rId2" Type="http://schemas.openxmlformats.org/officeDocument/2006/relationships/hyperlink" Target="https://decko.ceskatelevize.cz/datova-lhota" TargetMode="External"/><Relationship Id="rId1" Type="http://schemas.openxmlformats.org/officeDocument/2006/relationships/slideLayout" Target="../slideLayouts/slideLayout4.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hyperlink" Target="https://www.projektsypo.c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occe2021.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smt.cz/uploads/DigiStrategi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igigram.cz/" TargetMode="External"/><Relationship Id="rId5" Type="http://schemas.openxmlformats.org/officeDocument/2006/relationships/hyperlink" Target="https://imysleni.cz/" TargetMode="External"/><Relationship Id="rId4" Type="http://schemas.openxmlformats.org/officeDocument/2006/relationships/hyperlink" Target="https://www.msmt.cz/vzdelavani/skolstvi-v-cr/strategie-20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elke-revize-zv.rvp.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revize.edu.cz/nova-informatika-v-rvp-zv" TargetMode="External"/><Relationship Id="rId4" Type="http://schemas.openxmlformats.org/officeDocument/2006/relationships/hyperlink" Target="https://revize.edu.cz/digitalni-gramotnost-v-rvp-z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ysleni.cz/ucebni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hyperlink" Target="https://www.h-edu.cz/ucebnice/4c7ee2c5-8fe0-4d45-ab29-bbf97457de36" TargetMode="Externa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22400" y="1579563"/>
            <a:ext cx="9144000" cy="2387600"/>
          </a:xfrm>
        </p:spPr>
        <p:txBody>
          <a:bodyPr>
            <a:noAutofit/>
          </a:bodyPr>
          <a:lstStyle/>
          <a:p>
            <a:pPr algn="l"/>
            <a:r>
              <a:rPr lang="cs-CZ" b="1" dirty="0" smtClean="0">
                <a:solidFill>
                  <a:schemeClr val="accent5">
                    <a:lumMod val="50000"/>
                  </a:schemeClr>
                </a:solidFill>
              </a:rPr>
              <a:t>I</a:t>
            </a:r>
            <a:r>
              <a:rPr lang="en-US" b="1" dirty="0" err="1" smtClean="0">
                <a:solidFill>
                  <a:schemeClr val="accent5">
                    <a:lumMod val="50000"/>
                  </a:schemeClr>
                </a:solidFill>
              </a:rPr>
              <a:t>nformatics</a:t>
            </a:r>
            <a:r>
              <a:rPr lang="cs-CZ" b="1" dirty="0" smtClean="0">
                <a:solidFill>
                  <a:schemeClr val="accent5">
                    <a:lumMod val="50000"/>
                  </a:schemeClr>
                </a:solidFill>
              </a:rPr>
              <a:t/>
            </a:r>
            <a:br>
              <a:rPr lang="cs-CZ" b="1" dirty="0" smtClean="0">
                <a:solidFill>
                  <a:schemeClr val="accent5">
                    <a:lumMod val="50000"/>
                  </a:schemeClr>
                </a:solidFill>
              </a:rPr>
            </a:br>
            <a:r>
              <a:rPr lang="en-US" b="1" dirty="0" smtClean="0">
                <a:solidFill>
                  <a:schemeClr val="accent5">
                    <a:lumMod val="50000"/>
                  </a:schemeClr>
                </a:solidFill>
              </a:rPr>
              <a:t>in Teacher Education</a:t>
            </a:r>
            <a:r>
              <a:rPr lang="cs-CZ" b="1" dirty="0" smtClean="0">
                <a:solidFill>
                  <a:schemeClr val="accent5">
                    <a:lumMod val="50000"/>
                  </a:schemeClr>
                </a:solidFill>
              </a:rPr>
              <a:t/>
            </a:r>
            <a:br>
              <a:rPr lang="cs-CZ" b="1" dirty="0" smtClean="0">
                <a:solidFill>
                  <a:schemeClr val="accent5">
                    <a:lumMod val="50000"/>
                  </a:schemeClr>
                </a:solidFill>
              </a:rPr>
            </a:br>
            <a:r>
              <a:rPr lang="en-US" b="1" dirty="0" smtClean="0">
                <a:solidFill>
                  <a:schemeClr val="accent5">
                    <a:lumMod val="50000"/>
                  </a:schemeClr>
                </a:solidFill>
              </a:rPr>
              <a:t>for Primary School</a:t>
            </a:r>
            <a:r>
              <a:rPr lang="cs-CZ" b="1" dirty="0" smtClean="0">
                <a:solidFill>
                  <a:schemeClr val="accent5">
                    <a:lumMod val="50000"/>
                  </a:schemeClr>
                </a:solidFill>
              </a:rPr>
              <a:t> </a:t>
            </a:r>
            <a:r>
              <a:rPr lang="en-US" b="1" dirty="0" smtClean="0">
                <a:solidFill>
                  <a:schemeClr val="accent5">
                    <a:lumMod val="50000"/>
                  </a:schemeClr>
                </a:solidFill>
              </a:rPr>
              <a:t>Education</a:t>
            </a:r>
            <a:endParaRPr lang="cs-CZ" b="1" dirty="0">
              <a:solidFill>
                <a:schemeClr val="accent5">
                  <a:lumMod val="50000"/>
                </a:schemeClr>
              </a:solidFill>
            </a:endParaRPr>
          </a:p>
        </p:txBody>
      </p:sp>
      <p:sp>
        <p:nvSpPr>
          <p:cNvPr id="3" name="Podnadpis 2"/>
          <p:cNvSpPr>
            <a:spLocks noGrp="1"/>
          </p:cNvSpPr>
          <p:nvPr>
            <p:ph type="subTitle" idx="1"/>
          </p:nvPr>
        </p:nvSpPr>
        <p:spPr>
          <a:xfrm>
            <a:off x="1625600" y="4211638"/>
            <a:ext cx="9144000" cy="1655762"/>
          </a:xfrm>
        </p:spPr>
        <p:txBody>
          <a:bodyPr>
            <a:normAutofit fontScale="77500" lnSpcReduction="20000"/>
          </a:bodyPr>
          <a:lstStyle/>
          <a:p>
            <a:endParaRPr lang="cs-CZ" dirty="0" smtClean="0"/>
          </a:p>
          <a:p>
            <a:pPr algn="r"/>
            <a:endParaRPr lang="cs-CZ" dirty="0" smtClean="0"/>
          </a:p>
          <a:p>
            <a:pPr algn="r"/>
            <a:r>
              <a:rPr lang="en-US" dirty="0" smtClean="0"/>
              <a:t>Miroslava Černochová</a:t>
            </a:r>
            <a:r>
              <a:rPr lang="cs-CZ" dirty="0" smtClean="0"/>
              <a:t>, Eva </a:t>
            </a:r>
            <a:r>
              <a:rPr lang="cs-CZ" dirty="0" err="1" smtClean="0"/>
              <a:t>Battistová</a:t>
            </a:r>
            <a:endParaRPr lang="en-US" dirty="0" smtClean="0"/>
          </a:p>
          <a:p>
            <a:pPr algn="r"/>
            <a:r>
              <a:rPr lang="en-US" dirty="0" smtClean="0"/>
              <a:t>Charles University, Faculty of Education</a:t>
            </a:r>
            <a:endParaRPr lang="cs-CZ" dirty="0" smtClean="0"/>
          </a:p>
          <a:p>
            <a:pPr algn="r"/>
            <a:r>
              <a:rPr lang="en-US" dirty="0" smtClean="0"/>
              <a:t>Czech Republic</a:t>
            </a:r>
            <a:endParaRPr lang="cs-CZ" dirty="0"/>
          </a:p>
        </p:txBody>
      </p:sp>
      <p:sp>
        <p:nvSpPr>
          <p:cNvPr id="4" name="Zástupný symbol pro zápatí 3"/>
          <p:cNvSpPr>
            <a:spLocks noGrp="1"/>
          </p:cNvSpPr>
          <p:nvPr>
            <p:ph type="ftr" sz="quarter" idx="11"/>
          </p:nvPr>
        </p:nvSpPr>
        <p:spPr/>
        <p:txBody>
          <a:bodyPr/>
          <a:lstStyle/>
          <a:p>
            <a:r>
              <a:rPr lang="en-US" smtClean="0"/>
              <a:t>IFIP WCCE 2022: World Conference on Computers in Education, 20-24, August, 2022 in Hiroshima</a:t>
            </a:r>
            <a:endParaRPr lang="cs-CZ"/>
          </a:p>
        </p:txBody>
      </p:sp>
    </p:spTree>
    <p:extLst>
      <p:ext uri="{BB962C8B-B14F-4D97-AF65-F5344CB8AC3E}">
        <p14:creationId xmlns:p14="http://schemas.microsoft.com/office/powerpoint/2010/main" val="585316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3 TEXTBOOKS, GUIDELINES AND RESOURCES</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b="1" dirty="0">
              <a:solidFill>
                <a:schemeClr val="accent5">
                  <a:lumMod val="50000"/>
                </a:schemeClr>
              </a:solidFill>
            </a:endParaRPr>
          </a:p>
        </p:txBody>
      </p:sp>
      <p:sp>
        <p:nvSpPr>
          <p:cNvPr id="3" name="Zástupný symbol pro obsah 2"/>
          <p:cNvSpPr>
            <a:spLocks noGrp="1"/>
          </p:cNvSpPr>
          <p:nvPr>
            <p:ph sz="half" idx="1"/>
          </p:nvPr>
        </p:nvSpPr>
        <p:spPr>
          <a:xfrm>
            <a:off x="838200" y="1690688"/>
            <a:ext cx="5181600" cy="4351338"/>
          </a:xfrm>
        </p:spPr>
        <p:txBody>
          <a:bodyPr>
            <a:normAutofit/>
          </a:bodyPr>
          <a:lstStyle/>
          <a:p>
            <a:pPr marL="0" indent="0">
              <a:buNone/>
            </a:pPr>
            <a:r>
              <a:rPr lang="cs-CZ" dirty="0" err="1" smtClean="0"/>
              <a:t>Teaching</a:t>
            </a:r>
            <a:r>
              <a:rPr lang="cs-CZ" dirty="0" smtClean="0"/>
              <a:t> </a:t>
            </a:r>
            <a:r>
              <a:rPr lang="cs-CZ" dirty="0" err="1" smtClean="0"/>
              <a:t>materials</a:t>
            </a:r>
            <a:r>
              <a:rPr lang="cs-CZ" dirty="0" smtClean="0"/>
              <a:t> on </a:t>
            </a:r>
            <a:r>
              <a:rPr lang="cs-CZ" dirty="0" err="1" smtClean="0"/>
              <a:t>the</a:t>
            </a:r>
            <a:r>
              <a:rPr lang="cs-CZ" dirty="0" smtClean="0"/>
              <a:t> TV:</a:t>
            </a:r>
          </a:p>
          <a:p>
            <a:pPr marL="0" indent="0">
              <a:buNone/>
            </a:pPr>
            <a:r>
              <a:rPr lang="cs-CZ" dirty="0">
                <a:hlinkClick r:id="rId2"/>
              </a:rPr>
              <a:t>Datová Lhota</a:t>
            </a:r>
            <a:endParaRPr lang="cs-CZ" dirty="0"/>
          </a:p>
          <a:p>
            <a:pPr lvl="2"/>
            <a:r>
              <a:rPr lang="en-US" sz="2400" dirty="0" smtClean="0"/>
              <a:t>animated </a:t>
            </a:r>
            <a:r>
              <a:rPr lang="en-US" sz="2400" dirty="0"/>
              <a:t>TV series for </a:t>
            </a:r>
            <a:r>
              <a:rPr lang="en-US" sz="2400" dirty="0" smtClean="0"/>
              <a:t>children</a:t>
            </a:r>
            <a:r>
              <a:rPr lang="cs-CZ" sz="2400" dirty="0" smtClean="0"/>
              <a:t> </a:t>
            </a:r>
            <a:r>
              <a:rPr lang="cs-CZ" sz="2400" dirty="0" err="1" smtClean="0"/>
              <a:t>abou</a:t>
            </a:r>
            <a:r>
              <a:rPr lang="cs-CZ" sz="2400" dirty="0" smtClean="0"/>
              <a:t> </a:t>
            </a:r>
            <a:r>
              <a:rPr lang="en-US" sz="2400" dirty="0" smtClean="0"/>
              <a:t>how </a:t>
            </a:r>
            <a:r>
              <a:rPr lang="en-US" sz="2400" dirty="0"/>
              <a:t>the computer </a:t>
            </a:r>
            <a:r>
              <a:rPr lang="en-US" sz="2400" dirty="0" smtClean="0"/>
              <a:t>works</a:t>
            </a:r>
            <a:r>
              <a:rPr lang="cs-CZ" sz="2400" dirty="0" smtClean="0"/>
              <a:t> </a:t>
            </a:r>
            <a:r>
              <a:rPr lang="cs-CZ" sz="2400" dirty="0" err="1" smtClean="0"/>
              <a:t>or</a:t>
            </a:r>
            <a:r>
              <a:rPr lang="en-US" sz="2400" dirty="0" smtClean="0"/>
              <a:t> </a:t>
            </a:r>
            <a:r>
              <a:rPr lang="cs-CZ" sz="2400" dirty="0" err="1" smtClean="0"/>
              <a:t>how</a:t>
            </a:r>
            <a:r>
              <a:rPr lang="cs-CZ" sz="2400" dirty="0" smtClean="0"/>
              <a:t> to use internet</a:t>
            </a:r>
          </a:p>
          <a:p>
            <a:pPr lvl="2"/>
            <a:r>
              <a:rPr lang="cs-CZ" sz="2400" dirty="0" err="1" smtClean="0"/>
              <a:t>authors</a:t>
            </a:r>
            <a:r>
              <a:rPr lang="cs-CZ" sz="2400" dirty="0" smtClean="0"/>
              <a:t>: a team </a:t>
            </a:r>
            <a:r>
              <a:rPr lang="cs-CZ" sz="2400" dirty="0" err="1" smtClean="0"/>
              <a:t>from</a:t>
            </a:r>
            <a:r>
              <a:rPr lang="cs-CZ" sz="2400" dirty="0" smtClean="0"/>
              <a:t> </a:t>
            </a:r>
            <a:r>
              <a:rPr lang="cs-CZ" sz="2400" dirty="0" err="1" smtClean="0"/>
              <a:t>the</a:t>
            </a:r>
            <a:r>
              <a:rPr lang="cs-CZ" sz="2400" dirty="0" smtClean="0"/>
              <a:t> </a:t>
            </a:r>
            <a:r>
              <a:rPr lang="cs-CZ" sz="2400" dirty="0" err="1" smtClean="0"/>
              <a:t>Faculty</a:t>
            </a:r>
            <a:r>
              <a:rPr lang="cs-CZ" sz="2400" dirty="0" smtClean="0"/>
              <a:t> </a:t>
            </a:r>
            <a:r>
              <a:rPr lang="cs-CZ" sz="2400" dirty="0" err="1"/>
              <a:t>o</a:t>
            </a:r>
            <a:r>
              <a:rPr lang="cs-CZ" sz="2400" dirty="0" err="1" smtClean="0"/>
              <a:t>f</a:t>
            </a:r>
            <a:r>
              <a:rPr lang="cs-CZ" sz="2400" dirty="0" smtClean="0"/>
              <a:t> </a:t>
            </a:r>
            <a:r>
              <a:rPr lang="cs-CZ" sz="2400" dirty="0" err="1" smtClean="0"/>
              <a:t>Mathematics</a:t>
            </a:r>
            <a:r>
              <a:rPr lang="cs-CZ" sz="2400" dirty="0" smtClean="0"/>
              <a:t> and </a:t>
            </a:r>
            <a:r>
              <a:rPr lang="cs-CZ" sz="2400" dirty="0" err="1" smtClean="0"/>
              <a:t>Physics</a:t>
            </a:r>
            <a:r>
              <a:rPr lang="cs-CZ" sz="2400" dirty="0" smtClean="0"/>
              <a:t>, CUNI</a:t>
            </a:r>
          </a:p>
          <a:p>
            <a:pPr lvl="2"/>
            <a:r>
              <a:rPr lang="cs-CZ" sz="2400" dirty="0" err="1" smtClean="0"/>
              <a:t>teaching</a:t>
            </a:r>
            <a:r>
              <a:rPr lang="cs-CZ" sz="2400" dirty="0" smtClean="0"/>
              <a:t> </a:t>
            </a:r>
            <a:r>
              <a:rPr lang="cs-CZ" sz="2400" dirty="0" err="1" smtClean="0"/>
              <a:t>materials</a:t>
            </a:r>
            <a:r>
              <a:rPr lang="cs-CZ" sz="2400" dirty="0" smtClean="0"/>
              <a:t> </a:t>
            </a:r>
            <a:r>
              <a:rPr lang="cs-CZ" sz="2400" dirty="0" err="1" smtClean="0"/>
              <a:t>were</a:t>
            </a:r>
            <a:r>
              <a:rPr lang="cs-CZ" sz="2400" dirty="0" smtClean="0"/>
              <a:t> </a:t>
            </a:r>
            <a:r>
              <a:rPr lang="cs-CZ" sz="2400" dirty="0" err="1" smtClean="0"/>
              <a:t>verified</a:t>
            </a:r>
            <a:r>
              <a:rPr lang="cs-CZ" sz="2400" dirty="0" smtClean="0"/>
              <a:t> in </a:t>
            </a:r>
            <a:r>
              <a:rPr lang="cs-CZ" sz="2400" dirty="0" err="1" smtClean="0"/>
              <a:t>primary</a:t>
            </a:r>
            <a:r>
              <a:rPr lang="cs-CZ" sz="2400" dirty="0" smtClean="0"/>
              <a:t> </a:t>
            </a:r>
            <a:r>
              <a:rPr lang="cs-CZ" sz="2400" dirty="0" err="1" smtClean="0"/>
              <a:t>schools</a:t>
            </a:r>
            <a:endParaRPr lang="cs-CZ" sz="2400" dirty="0"/>
          </a:p>
        </p:txBody>
      </p:sp>
      <p:sp>
        <p:nvSpPr>
          <p:cNvPr id="5" name="Zástupný symbol pro obsah 4"/>
          <p:cNvSpPr>
            <a:spLocks noGrp="1"/>
          </p:cNvSpPr>
          <p:nvPr>
            <p:ph sz="half" idx="2"/>
          </p:nvPr>
        </p:nvSpPr>
        <p:spPr>
          <a:xfrm>
            <a:off x="6172200" y="1690688"/>
            <a:ext cx="5181600" cy="4351338"/>
          </a:xfrm>
        </p:spPr>
        <p:txBody>
          <a:bodyPr>
            <a:normAutofit/>
          </a:bodyPr>
          <a:lstStyle/>
          <a:p>
            <a:pPr marL="0" indent="0">
              <a:buNone/>
            </a:pPr>
            <a:r>
              <a:rPr lang="cs-CZ" dirty="0" err="1" smtClean="0">
                <a:hlinkClick r:id="rId3"/>
              </a:rPr>
              <a:t>Beaver</a:t>
            </a:r>
            <a:r>
              <a:rPr lang="cs-CZ" dirty="0" smtClean="0">
                <a:hlinkClick r:id="rId3"/>
              </a:rPr>
              <a:t> </a:t>
            </a:r>
            <a:r>
              <a:rPr lang="cs-CZ" dirty="0" err="1">
                <a:hlinkClick r:id="rId3"/>
              </a:rPr>
              <a:t>contest</a:t>
            </a:r>
            <a:r>
              <a:rPr lang="cs-CZ" dirty="0">
                <a:hlinkClick r:id="rId3"/>
              </a:rPr>
              <a:t> in </a:t>
            </a:r>
            <a:r>
              <a:rPr lang="cs-CZ" dirty="0" err="1">
                <a:hlinkClick r:id="rId3"/>
              </a:rPr>
              <a:t>the</a:t>
            </a:r>
            <a:r>
              <a:rPr lang="cs-CZ" dirty="0">
                <a:hlinkClick r:id="rId3"/>
              </a:rPr>
              <a:t> Czech Republic</a:t>
            </a:r>
            <a:endParaRPr lang="cs-CZ" dirty="0"/>
          </a:p>
          <a:p>
            <a:pPr marL="0" indent="0">
              <a:buNone/>
            </a:pPr>
            <a:endParaRPr lang="cs-CZ" dirty="0"/>
          </a:p>
        </p:txBody>
      </p:sp>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7861" y="5504799"/>
            <a:ext cx="4808720" cy="1066510"/>
          </a:xfrm>
          <a:prstGeom prst="rect">
            <a:avLst/>
          </a:prstGeom>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5007" y="1829909"/>
            <a:ext cx="1194412" cy="1186342"/>
          </a:xfrm>
          <a:prstGeom prst="rect">
            <a:avLst/>
          </a:prstGeom>
        </p:spPr>
      </p:pic>
      <p:pic>
        <p:nvPicPr>
          <p:cNvPr id="7" name="Obrázek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9116" y="3257553"/>
            <a:ext cx="4770303" cy="2543170"/>
          </a:xfrm>
          <a:prstGeom prst="rect">
            <a:avLst/>
          </a:prstGeom>
        </p:spPr>
      </p:pic>
      <p:pic>
        <p:nvPicPr>
          <p:cNvPr id="8" name="Obrázek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79116" y="6038054"/>
            <a:ext cx="4829175" cy="245274"/>
          </a:xfrm>
          <a:prstGeom prst="rect">
            <a:avLst/>
          </a:prstGeom>
        </p:spPr>
      </p:pic>
    </p:spTree>
    <p:extLst>
      <p:ext uri="{BB962C8B-B14F-4D97-AF65-F5344CB8AC3E}">
        <p14:creationId xmlns:p14="http://schemas.microsoft.com/office/powerpoint/2010/main" val="1355666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3 TEXTBOOKS, GUIDELINES AND RESOURCES</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b="1" dirty="0">
              <a:solidFill>
                <a:schemeClr val="accent5">
                  <a:lumMod val="50000"/>
                </a:schemeClr>
              </a:solidFill>
            </a:endParaRPr>
          </a:p>
        </p:txBody>
      </p:sp>
      <p:sp>
        <p:nvSpPr>
          <p:cNvPr id="9" name="Zástupný symbol pro obsah 8"/>
          <p:cNvSpPr>
            <a:spLocks noGrp="1"/>
          </p:cNvSpPr>
          <p:nvPr>
            <p:ph idx="1"/>
          </p:nvPr>
        </p:nvSpPr>
        <p:spPr>
          <a:xfrm>
            <a:off x="838200" y="1825625"/>
            <a:ext cx="10515600" cy="4795892"/>
          </a:xfrm>
        </p:spPr>
        <p:txBody>
          <a:bodyPr>
            <a:normAutofit fontScale="77500" lnSpcReduction="20000"/>
          </a:bodyPr>
          <a:lstStyle/>
          <a:p>
            <a:pPr marL="0" indent="0">
              <a:buNone/>
            </a:pPr>
            <a:r>
              <a:rPr lang="cs-CZ" dirty="0" err="1" smtClean="0">
                <a:solidFill>
                  <a:schemeClr val="accent1">
                    <a:lumMod val="75000"/>
                  </a:schemeClr>
                </a:solidFill>
              </a:rPr>
              <a:t>Informatics</a:t>
            </a:r>
            <a:r>
              <a:rPr lang="cs-CZ" dirty="0" smtClean="0">
                <a:solidFill>
                  <a:schemeClr val="accent1">
                    <a:lumMod val="75000"/>
                  </a:schemeClr>
                </a:solidFill>
              </a:rPr>
              <a:t> </a:t>
            </a:r>
            <a:r>
              <a:rPr lang="en-US" dirty="0" smtClean="0">
                <a:solidFill>
                  <a:schemeClr val="accent1">
                    <a:lumMod val="75000"/>
                  </a:schemeClr>
                </a:solidFill>
              </a:rPr>
              <a:t>at </a:t>
            </a:r>
            <a:r>
              <a:rPr lang="en-US" dirty="0">
                <a:solidFill>
                  <a:schemeClr val="accent1">
                    <a:lumMod val="75000"/>
                  </a:schemeClr>
                </a:solidFill>
              </a:rPr>
              <a:t>the primary level will be taught by </a:t>
            </a:r>
            <a:r>
              <a:rPr lang="cs-CZ" dirty="0" err="1" smtClean="0">
                <a:solidFill>
                  <a:schemeClr val="accent1">
                    <a:lumMod val="75000"/>
                  </a:schemeClr>
                </a:solidFill>
              </a:rPr>
              <a:t>primary</a:t>
            </a:r>
            <a:r>
              <a:rPr lang="cs-CZ" dirty="0" smtClean="0">
                <a:solidFill>
                  <a:schemeClr val="accent1">
                    <a:lumMod val="75000"/>
                  </a:schemeClr>
                </a:solidFill>
              </a:rPr>
              <a:t> </a:t>
            </a:r>
            <a:r>
              <a:rPr lang="cs-CZ" dirty="0" err="1" smtClean="0">
                <a:solidFill>
                  <a:schemeClr val="accent1">
                    <a:lumMod val="75000"/>
                  </a:schemeClr>
                </a:solidFill>
              </a:rPr>
              <a:t>school</a:t>
            </a:r>
            <a:r>
              <a:rPr lang="cs-CZ" dirty="0" smtClean="0">
                <a:solidFill>
                  <a:schemeClr val="accent1">
                    <a:lumMod val="75000"/>
                  </a:schemeClr>
                </a:solidFill>
              </a:rPr>
              <a:t> </a:t>
            </a:r>
            <a:r>
              <a:rPr lang="en-US" dirty="0" smtClean="0">
                <a:solidFill>
                  <a:schemeClr val="accent1">
                    <a:lumMod val="75000"/>
                  </a:schemeClr>
                </a:solidFill>
              </a:rPr>
              <a:t> </a:t>
            </a:r>
            <a:r>
              <a:rPr lang="en-US" dirty="0">
                <a:solidFill>
                  <a:schemeClr val="accent1">
                    <a:lumMod val="75000"/>
                  </a:schemeClr>
                </a:solidFill>
              </a:rPr>
              <a:t>teachers, not by </a:t>
            </a:r>
            <a:r>
              <a:rPr lang="cs-CZ" dirty="0" err="1" smtClean="0">
                <a:solidFill>
                  <a:schemeClr val="accent1">
                    <a:lumMod val="75000"/>
                  </a:schemeClr>
                </a:solidFill>
              </a:rPr>
              <a:t>Informatics</a:t>
            </a:r>
            <a:r>
              <a:rPr lang="cs-CZ" dirty="0" smtClean="0">
                <a:solidFill>
                  <a:schemeClr val="accent1">
                    <a:lumMod val="75000"/>
                  </a:schemeClr>
                </a:solidFill>
              </a:rPr>
              <a:t> </a:t>
            </a:r>
            <a:r>
              <a:rPr lang="cs-CZ" dirty="0" err="1" smtClean="0">
                <a:solidFill>
                  <a:schemeClr val="accent1">
                    <a:lumMod val="75000"/>
                  </a:schemeClr>
                </a:solidFill>
              </a:rPr>
              <a:t>or</a:t>
            </a:r>
            <a:r>
              <a:rPr lang="cs-CZ" dirty="0" smtClean="0">
                <a:solidFill>
                  <a:schemeClr val="accent1">
                    <a:lumMod val="75000"/>
                  </a:schemeClr>
                </a:solidFill>
              </a:rPr>
              <a:t> ICT </a:t>
            </a:r>
            <a:r>
              <a:rPr lang="en-US" dirty="0" smtClean="0">
                <a:solidFill>
                  <a:schemeClr val="accent1">
                    <a:lumMod val="75000"/>
                  </a:schemeClr>
                </a:solidFill>
              </a:rPr>
              <a:t>teachers </a:t>
            </a:r>
            <a:r>
              <a:rPr lang="en-US" dirty="0">
                <a:solidFill>
                  <a:schemeClr val="accent1">
                    <a:lumMod val="75000"/>
                  </a:schemeClr>
                </a:solidFill>
              </a:rPr>
              <a:t>for lower-secondary schools</a:t>
            </a:r>
            <a:r>
              <a:rPr lang="en-US" dirty="0" smtClean="0">
                <a:solidFill>
                  <a:schemeClr val="accent1">
                    <a:lumMod val="75000"/>
                  </a:schemeClr>
                </a:solidFill>
              </a:rPr>
              <a:t>.</a:t>
            </a:r>
            <a:endParaRPr lang="cs-CZ" dirty="0" smtClean="0">
              <a:solidFill>
                <a:schemeClr val="accent1">
                  <a:lumMod val="75000"/>
                </a:schemeClr>
              </a:solidFill>
            </a:endParaRPr>
          </a:p>
          <a:p>
            <a:pPr marL="0" indent="0">
              <a:buNone/>
            </a:pPr>
            <a:endParaRPr lang="cs-CZ" dirty="0"/>
          </a:p>
          <a:p>
            <a:pPr marL="0" indent="0">
              <a:buNone/>
            </a:pPr>
            <a:r>
              <a:rPr lang="en-US" sz="3100" b="1" dirty="0" smtClean="0">
                <a:hlinkClick r:id="rId2"/>
              </a:rPr>
              <a:t>SYPO: </a:t>
            </a:r>
            <a:r>
              <a:rPr lang="en-US" sz="3100" b="1" dirty="0">
                <a:hlinkClick r:id="rId2"/>
              </a:rPr>
              <a:t>System support for </a:t>
            </a:r>
            <a:r>
              <a:rPr lang="en-US" sz="3100" b="1" dirty="0" smtClean="0">
                <a:hlinkClick r:id="rId2"/>
              </a:rPr>
              <a:t>teachers</a:t>
            </a:r>
            <a:r>
              <a:rPr lang="cs-CZ" sz="3100" b="1" dirty="0" smtClean="0">
                <a:hlinkClick r:id="rId2"/>
              </a:rPr>
              <a:t>, </a:t>
            </a:r>
            <a:r>
              <a:rPr lang="cs-CZ" sz="3100" b="1" dirty="0" err="1" smtClean="0">
                <a:hlinkClick r:id="rId2"/>
              </a:rPr>
              <a:t>head-masters</a:t>
            </a:r>
            <a:r>
              <a:rPr lang="cs-CZ" sz="3100" b="1" dirty="0" smtClean="0">
                <a:hlinkClick r:id="rId2"/>
              </a:rPr>
              <a:t> </a:t>
            </a:r>
            <a:r>
              <a:rPr lang="en-US" sz="3100" b="1" dirty="0" smtClean="0">
                <a:hlinkClick r:id="rId2"/>
              </a:rPr>
              <a:t>and schools</a:t>
            </a:r>
            <a:endParaRPr lang="cs-CZ" sz="3100" b="1" dirty="0" smtClean="0"/>
          </a:p>
          <a:p>
            <a:pPr marL="0" indent="0">
              <a:buNone/>
            </a:pPr>
            <a:r>
              <a:rPr lang="cs-CZ" dirty="0" err="1" smtClean="0"/>
              <a:t>Methodical</a:t>
            </a:r>
            <a:r>
              <a:rPr lang="cs-CZ" dirty="0" smtClean="0"/>
              <a:t> </a:t>
            </a:r>
            <a:r>
              <a:rPr lang="cs-CZ" dirty="0" err="1" smtClean="0"/>
              <a:t>cabinets</a:t>
            </a:r>
            <a:r>
              <a:rPr lang="cs-CZ" dirty="0" smtClean="0"/>
              <a:t>: FOR</a:t>
            </a:r>
          </a:p>
          <a:p>
            <a:r>
              <a:rPr lang="cs-CZ" b="1" dirty="0" err="1" smtClean="0"/>
              <a:t>Foreign</a:t>
            </a:r>
            <a:r>
              <a:rPr lang="cs-CZ" b="1" dirty="0" smtClean="0"/>
              <a:t> </a:t>
            </a:r>
            <a:r>
              <a:rPr lang="cs-CZ" b="1" dirty="0" err="1" smtClean="0"/>
              <a:t>Languages</a:t>
            </a:r>
            <a:endParaRPr lang="cs-CZ" dirty="0"/>
          </a:p>
          <a:p>
            <a:r>
              <a:rPr lang="cs-CZ" b="1" dirty="0" smtClean="0"/>
              <a:t>Czech </a:t>
            </a:r>
            <a:r>
              <a:rPr lang="cs-CZ" b="1" dirty="0" err="1"/>
              <a:t>L</a:t>
            </a:r>
            <a:r>
              <a:rPr lang="cs-CZ" b="1" dirty="0" err="1" smtClean="0"/>
              <a:t>anguage</a:t>
            </a:r>
            <a:r>
              <a:rPr lang="cs-CZ" b="1" dirty="0" smtClean="0"/>
              <a:t> and </a:t>
            </a:r>
            <a:r>
              <a:rPr lang="cs-CZ" b="1" dirty="0" err="1" smtClean="0"/>
              <a:t>Literature</a:t>
            </a:r>
            <a:endParaRPr lang="cs-CZ" dirty="0"/>
          </a:p>
          <a:p>
            <a:r>
              <a:rPr lang="cs-CZ" b="1" dirty="0" err="1" smtClean="0"/>
              <a:t>Informatics</a:t>
            </a:r>
            <a:r>
              <a:rPr lang="cs-CZ" b="1" dirty="0" smtClean="0"/>
              <a:t> and ICT</a:t>
            </a:r>
            <a:endParaRPr lang="cs-CZ" dirty="0"/>
          </a:p>
          <a:p>
            <a:r>
              <a:rPr lang="cs-CZ" b="1" dirty="0" err="1" smtClean="0"/>
              <a:t>Mathematics</a:t>
            </a:r>
            <a:r>
              <a:rPr lang="cs-CZ" b="1" dirty="0" smtClean="0"/>
              <a:t> and </a:t>
            </a:r>
            <a:r>
              <a:rPr lang="cs-CZ" b="1" dirty="0" err="1" smtClean="0"/>
              <a:t>Its</a:t>
            </a:r>
            <a:r>
              <a:rPr lang="cs-CZ" b="1" dirty="0" smtClean="0"/>
              <a:t> </a:t>
            </a:r>
            <a:r>
              <a:rPr lang="cs-CZ" b="1" dirty="0" err="1"/>
              <a:t>A</a:t>
            </a:r>
            <a:r>
              <a:rPr lang="cs-CZ" b="1" dirty="0" err="1" smtClean="0"/>
              <a:t>pplications</a:t>
            </a:r>
            <a:endParaRPr lang="cs-CZ" dirty="0"/>
          </a:p>
          <a:p>
            <a:r>
              <a:rPr lang="cs-CZ" b="1" dirty="0" err="1" smtClean="0"/>
              <a:t>Pre-Primary</a:t>
            </a:r>
            <a:r>
              <a:rPr lang="cs-CZ" b="1" dirty="0" smtClean="0"/>
              <a:t> and </a:t>
            </a:r>
            <a:r>
              <a:rPr lang="cs-CZ" b="1" dirty="0" err="1" smtClean="0"/>
              <a:t>Primary</a:t>
            </a:r>
            <a:r>
              <a:rPr lang="cs-CZ" b="1" dirty="0" smtClean="0"/>
              <a:t> </a:t>
            </a:r>
            <a:r>
              <a:rPr lang="cs-CZ" b="1" dirty="0" err="1" smtClean="0"/>
              <a:t>Education</a:t>
            </a:r>
            <a:endParaRPr lang="cs-CZ" dirty="0"/>
          </a:p>
          <a:p>
            <a:r>
              <a:rPr lang="cs-CZ" b="1" dirty="0" smtClean="0"/>
              <a:t>Science </a:t>
            </a:r>
            <a:r>
              <a:rPr lang="cs-CZ" b="1" dirty="0" err="1" smtClean="0"/>
              <a:t>Education</a:t>
            </a:r>
            <a:endParaRPr lang="cs-CZ" dirty="0"/>
          </a:p>
          <a:p>
            <a:r>
              <a:rPr lang="cs-CZ" b="1" dirty="0" err="1" smtClean="0"/>
              <a:t>Social</a:t>
            </a:r>
            <a:r>
              <a:rPr lang="cs-CZ" b="1" dirty="0" smtClean="0"/>
              <a:t> Science </a:t>
            </a:r>
            <a:r>
              <a:rPr lang="cs-CZ" b="1" dirty="0" err="1" smtClean="0"/>
              <a:t>Education</a:t>
            </a:r>
            <a:endParaRPr lang="cs-CZ" b="1" dirty="0" smtClean="0"/>
          </a:p>
          <a:p>
            <a:r>
              <a:rPr lang="cs-CZ" b="1" dirty="0" smtClean="0"/>
              <a:t>…</a:t>
            </a:r>
            <a:endParaRPr lang="cs-CZ" dirty="0"/>
          </a:p>
          <a:p>
            <a:pPr marL="0" indent="0">
              <a:buNone/>
            </a:pPr>
            <a:endParaRPr lang="cs-CZ" dirty="0"/>
          </a:p>
        </p:txBody>
      </p:sp>
      <p:sp>
        <p:nvSpPr>
          <p:cNvPr id="10" name="TextovéPole 9"/>
          <p:cNvSpPr txBox="1"/>
          <p:nvPr/>
        </p:nvSpPr>
        <p:spPr>
          <a:xfrm>
            <a:off x="6779173" y="3678128"/>
            <a:ext cx="3925434" cy="646331"/>
          </a:xfrm>
          <a:prstGeom prst="rect">
            <a:avLst/>
          </a:prstGeom>
          <a:noFill/>
        </p:spPr>
        <p:txBody>
          <a:bodyPr wrap="none" rtlCol="0">
            <a:spAutoFit/>
          </a:bodyPr>
          <a:lstStyle/>
          <a:p>
            <a:r>
              <a:rPr lang="cs-CZ" dirty="0" err="1" smtClean="0">
                <a:solidFill>
                  <a:srgbClr val="C00000"/>
                </a:solidFill>
              </a:rPr>
              <a:t>How</a:t>
            </a:r>
            <a:r>
              <a:rPr lang="cs-CZ" dirty="0" smtClean="0">
                <a:solidFill>
                  <a:srgbClr val="C00000"/>
                </a:solidFill>
              </a:rPr>
              <a:t> to </a:t>
            </a:r>
            <a:r>
              <a:rPr lang="cs-CZ" dirty="0" err="1" smtClean="0">
                <a:solidFill>
                  <a:srgbClr val="C00000"/>
                </a:solidFill>
              </a:rPr>
              <a:t>develop</a:t>
            </a:r>
            <a:r>
              <a:rPr lang="cs-CZ" dirty="0" smtClean="0">
                <a:solidFill>
                  <a:srgbClr val="C00000"/>
                </a:solidFill>
              </a:rPr>
              <a:t> </a:t>
            </a:r>
            <a:r>
              <a:rPr lang="cs-CZ" dirty="0" err="1" smtClean="0">
                <a:solidFill>
                  <a:srgbClr val="C00000"/>
                </a:solidFill>
              </a:rPr>
              <a:t>digital</a:t>
            </a:r>
            <a:r>
              <a:rPr lang="cs-CZ" dirty="0" smtClean="0">
                <a:solidFill>
                  <a:srgbClr val="C00000"/>
                </a:solidFill>
              </a:rPr>
              <a:t> </a:t>
            </a:r>
            <a:r>
              <a:rPr lang="cs-CZ" dirty="0" err="1" smtClean="0">
                <a:solidFill>
                  <a:srgbClr val="C00000"/>
                </a:solidFill>
              </a:rPr>
              <a:t>competency</a:t>
            </a:r>
            <a:endParaRPr lang="cs-CZ" dirty="0">
              <a:solidFill>
                <a:srgbClr val="C00000"/>
              </a:solidFill>
            </a:endParaRPr>
          </a:p>
          <a:p>
            <a:r>
              <a:rPr lang="cs-CZ" dirty="0" smtClean="0">
                <a:solidFill>
                  <a:srgbClr val="C00000"/>
                </a:solidFill>
              </a:rPr>
              <a:t>in </a:t>
            </a:r>
            <a:r>
              <a:rPr lang="cs-CZ" dirty="0" err="1" smtClean="0">
                <a:solidFill>
                  <a:srgbClr val="C00000"/>
                </a:solidFill>
              </a:rPr>
              <a:t>each</a:t>
            </a:r>
            <a:r>
              <a:rPr lang="cs-CZ" dirty="0" smtClean="0">
                <a:solidFill>
                  <a:srgbClr val="C00000"/>
                </a:solidFill>
              </a:rPr>
              <a:t> </a:t>
            </a:r>
            <a:r>
              <a:rPr lang="cs-CZ" dirty="0" err="1" smtClean="0">
                <a:solidFill>
                  <a:srgbClr val="C00000"/>
                </a:solidFill>
              </a:rPr>
              <a:t>school</a:t>
            </a:r>
            <a:r>
              <a:rPr lang="cs-CZ" dirty="0" smtClean="0">
                <a:solidFill>
                  <a:srgbClr val="C00000"/>
                </a:solidFill>
              </a:rPr>
              <a:t> </a:t>
            </a:r>
            <a:r>
              <a:rPr lang="cs-CZ" dirty="0" err="1" smtClean="0">
                <a:solidFill>
                  <a:srgbClr val="C00000"/>
                </a:solidFill>
              </a:rPr>
              <a:t>subject</a:t>
            </a:r>
            <a:r>
              <a:rPr lang="cs-CZ" dirty="0" smtClean="0">
                <a:solidFill>
                  <a:srgbClr val="C00000"/>
                </a:solidFill>
              </a:rPr>
              <a:t>, </a:t>
            </a:r>
            <a:r>
              <a:rPr lang="cs-CZ" dirty="0" err="1" smtClean="0">
                <a:solidFill>
                  <a:srgbClr val="C00000"/>
                </a:solidFill>
              </a:rPr>
              <a:t>educational</a:t>
            </a:r>
            <a:r>
              <a:rPr lang="cs-CZ" dirty="0" smtClean="0">
                <a:solidFill>
                  <a:srgbClr val="C00000"/>
                </a:solidFill>
              </a:rPr>
              <a:t> area</a:t>
            </a:r>
            <a:endParaRPr lang="cs-CZ" dirty="0">
              <a:solidFill>
                <a:srgbClr val="C00000"/>
              </a:solidFill>
            </a:endParaRPr>
          </a:p>
        </p:txBody>
      </p:sp>
      <p:sp>
        <p:nvSpPr>
          <p:cNvPr id="11" name="TextovéPole 10"/>
          <p:cNvSpPr txBox="1"/>
          <p:nvPr/>
        </p:nvSpPr>
        <p:spPr>
          <a:xfrm>
            <a:off x="6779173" y="4604379"/>
            <a:ext cx="4004045" cy="646331"/>
          </a:xfrm>
          <a:prstGeom prst="rect">
            <a:avLst/>
          </a:prstGeom>
          <a:noFill/>
        </p:spPr>
        <p:txBody>
          <a:bodyPr wrap="none" rtlCol="0">
            <a:spAutoFit/>
          </a:bodyPr>
          <a:lstStyle/>
          <a:p>
            <a:r>
              <a:rPr lang="cs-CZ" dirty="0" err="1" smtClean="0">
                <a:solidFill>
                  <a:srgbClr val="C00000"/>
                </a:solidFill>
              </a:rPr>
              <a:t>How</a:t>
            </a:r>
            <a:r>
              <a:rPr lang="cs-CZ" dirty="0" smtClean="0">
                <a:solidFill>
                  <a:srgbClr val="C00000"/>
                </a:solidFill>
              </a:rPr>
              <a:t> to </a:t>
            </a:r>
            <a:r>
              <a:rPr lang="cs-CZ" dirty="0" err="1" smtClean="0">
                <a:solidFill>
                  <a:srgbClr val="C00000"/>
                </a:solidFill>
              </a:rPr>
              <a:t>develop</a:t>
            </a:r>
            <a:r>
              <a:rPr lang="cs-CZ" dirty="0" smtClean="0">
                <a:solidFill>
                  <a:srgbClr val="C00000"/>
                </a:solidFill>
              </a:rPr>
              <a:t> </a:t>
            </a:r>
            <a:r>
              <a:rPr lang="cs-CZ" dirty="0" err="1" smtClean="0">
                <a:solidFill>
                  <a:srgbClr val="C00000"/>
                </a:solidFill>
              </a:rPr>
              <a:t>computational</a:t>
            </a:r>
            <a:r>
              <a:rPr lang="cs-CZ" dirty="0" smtClean="0">
                <a:solidFill>
                  <a:srgbClr val="C00000"/>
                </a:solidFill>
              </a:rPr>
              <a:t> </a:t>
            </a:r>
            <a:r>
              <a:rPr lang="cs-CZ" dirty="0" err="1" smtClean="0">
                <a:solidFill>
                  <a:srgbClr val="C00000"/>
                </a:solidFill>
              </a:rPr>
              <a:t>thinking</a:t>
            </a:r>
            <a:endParaRPr lang="cs-CZ" dirty="0">
              <a:solidFill>
                <a:srgbClr val="C00000"/>
              </a:solidFill>
            </a:endParaRPr>
          </a:p>
          <a:p>
            <a:r>
              <a:rPr lang="cs-CZ" dirty="0" smtClean="0">
                <a:solidFill>
                  <a:srgbClr val="C00000"/>
                </a:solidFill>
              </a:rPr>
              <a:t>in </a:t>
            </a:r>
            <a:r>
              <a:rPr lang="cs-CZ" dirty="0" err="1" smtClean="0">
                <a:solidFill>
                  <a:srgbClr val="C00000"/>
                </a:solidFill>
              </a:rPr>
              <a:t>each</a:t>
            </a:r>
            <a:r>
              <a:rPr lang="cs-CZ" dirty="0" smtClean="0">
                <a:solidFill>
                  <a:srgbClr val="C00000"/>
                </a:solidFill>
              </a:rPr>
              <a:t> </a:t>
            </a:r>
            <a:r>
              <a:rPr lang="cs-CZ" dirty="0" err="1" smtClean="0">
                <a:solidFill>
                  <a:srgbClr val="C00000"/>
                </a:solidFill>
              </a:rPr>
              <a:t>school</a:t>
            </a:r>
            <a:r>
              <a:rPr lang="cs-CZ" dirty="0" smtClean="0">
                <a:solidFill>
                  <a:srgbClr val="C00000"/>
                </a:solidFill>
              </a:rPr>
              <a:t> </a:t>
            </a:r>
            <a:r>
              <a:rPr lang="cs-CZ" dirty="0" err="1" smtClean="0">
                <a:solidFill>
                  <a:srgbClr val="C00000"/>
                </a:solidFill>
              </a:rPr>
              <a:t>subject</a:t>
            </a:r>
            <a:r>
              <a:rPr lang="cs-CZ" dirty="0" smtClean="0">
                <a:solidFill>
                  <a:srgbClr val="C00000"/>
                </a:solidFill>
              </a:rPr>
              <a:t>, </a:t>
            </a:r>
            <a:r>
              <a:rPr lang="cs-CZ" dirty="0" err="1" smtClean="0">
                <a:solidFill>
                  <a:srgbClr val="C00000"/>
                </a:solidFill>
              </a:rPr>
              <a:t>educational</a:t>
            </a:r>
            <a:r>
              <a:rPr lang="cs-CZ" dirty="0" smtClean="0">
                <a:solidFill>
                  <a:srgbClr val="C00000"/>
                </a:solidFill>
              </a:rPr>
              <a:t> area</a:t>
            </a:r>
            <a:endParaRPr lang="cs-CZ" dirty="0">
              <a:solidFill>
                <a:srgbClr val="C00000"/>
              </a:solidFill>
            </a:endParaRPr>
          </a:p>
        </p:txBody>
      </p:sp>
      <p:sp>
        <p:nvSpPr>
          <p:cNvPr id="12" name="TextovéPole 11"/>
          <p:cNvSpPr txBox="1"/>
          <p:nvPr/>
        </p:nvSpPr>
        <p:spPr>
          <a:xfrm>
            <a:off x="5454515" y="5200981"/>
            <a:ext cx="6737485" cy="369332"/>
          </a:xfrm>
          <a:prstGeom prst="rect">
            <a:avLst/>
          </a:prstGeom>
          <a:noFill/>
        </p:spPr>
        <p:txBody>
          <a:bodyPr wrap="none" rtlCol="0">
            <a:spAutoFit/>
          </a:bodyPr>
          <a:lstStyle/>
          <a:p>
            <a:r>
              <a:rPr lang="cs-CZ" i="1" dirty="0" err="1" smtClean="0"/>
              <a:t>Informatics</a:t>
            </a:r>
            <a:r>
              <a:rPr lang="cs-CZ" i="1" dirty="0" smtClean="0"/>
              <a:t> as </a:t>
            </a:r>
            <a:r>
              <a:rPr lang="cs-CZ" i="1" dirty="0" err="1" smtClean="0"/>
              <a:t>an</a:t>
            </a:r>
            <a:r>
              <a:rPr lang="cs-CZ" i="1" dirty="0" smtClean="0"/>
              <a:t> instrument </a:t>
            </a:r>
            <a:r>
              <a:rPr lang="cs-CZ" i="1" dirty="0" err="1" smtClean="0"/>
              <a:t>for</a:t>
            </a:r>
            <a:r>
              <a:rPr lang="cs-CZ" i="1" dirty="0" smtClean="0"/>
              <a:t> </a:t>
            </a:r>
            <a:r>
              <a:rPr lang="en-US" i="1" dirty="0"/>
              <a:t>acquiring knowledge in various fields</a:t>
            </a:r>
            <a:endParaRPr lang="cs-CZ" i="1" dirty="0"/>
          </a:p>
        </p:txBody>
      </p:sp>
    </p:spTree>
    <p:extLst>
      <p:ext uri="{BB962C8B-B14F-4D97-AF65-F5344CB8AC3E}">
        <p14:creationId xmlns:p14="http://schemas.microsoft.com/office/powerpoint/2010/main" val="3296576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4 </a:t>
            </a:r>
            <a:r>
              <a:rPr lang="en-US" sz="4000" b="1" dirty="0" smtClean="0">
                <a:solidFill>
                  <a:schemeClr val="accent5">
                    <a:lumMod val="50000"/>
                  </a:schemeClr>
                </a:solidFill>
              </a:rPr>
              <a:t>INFORMATICS</a:t>
            </a:r>
            <a:r>
              <a:rPr lang="cs-CZ" sz="4000" b="1" dirty="0" smtClean="0">
                <a:solidFill>
                  <a:schemeClr val="accent5">
                    <a:lumMod val="50000"/>
                  </a:schemeClr>
                </a:solidFill>
              </a:rPr>
              <a:t> </a:t>
            </a:r>
            <a:r>
              <a:rPr lang="en-US" sz="4000" b="1" dirty="0" smtClean="0">
                <a:solidFill>
                  <a:schemeClr val="accent5">
                    <a:lumMod val="50000"/>
                  </a:schemeClr>
                </a:solidFill>
              </a:rPr>
              <a:t>IN TEACHER EDUCATION</a:t>
            </a:r>
            <a:r>
              <a:rPr lang="cs-CZ" sz="4000" b="1" dirty="0" smtClean="0">
                <a:solidFill>
                  <a:schemeClr val="accent5">
                    <a:lumMod val="50000"/>
                  </a:schemeClr>
                </a:solidFill>
              </a:rPr>
              <a:t/>
            </a:r>
            <a:br>
              <a:rPr lang="cs-CZ" sz="4000" b="1" dirty="0" smtClean="0">
                <a:solidFill>
                  <a:schemeClr val="accent5">
                    <a:lumMod val="50000"/>
                  </a:schemeClr>
                </a:solidFill>
              </a:rPr>
            </a:br>
            <a:r>
              <a:rPr lang="cs-CZ" sz="4000" b="1" dirty="0" smtClean="0">
                <a:solidFill>
                  <a:schemeClr val="accent5">
                    <a:lumMod val="50000"/>
                  </a:schemeClr>
                </a:solidFill>
              </a:rPr>
              <a:t>FOR PRIMARY SCHOOL STUDENT TEACHERS</a:t>
            </a:r>
            <a:endParaRPr lang="cs-CZ" sz="4000" b="1" dirty="0">
              <a:solidFill>
                <a:schemeClr val="accent5">
                  <a:lumMod val="50000"/>
                </a:schemeClr>
              </a:solidFill>
            </a:endParaRPr>
          </a:p>
        </p:txBody>
      </p:sp>
      <p:sp>
        <p:nvSpPr>
          <p:cNvPr id="3" name="Zástupný symbol pro obsah 2"/>
          <p:cNvSpPr>
            <a:spLocks noGrp="1"/>
          </p:cNvSpPr>
          <p:nvPr>
            <p:ph idx="1"/>
          </p:nvPr>
        </p:nvSpPr>
        <p:spPr/>
        <p:txBody>
          <a:bodyPr>
            <a:normAutofit lnSpcReduction="10000"/>
          </a:bodyPr>
          <a:lstStyle/>
          <a:p>
            <a:pPr marL="0" indent="0">
              <a:buNone/>
            </a:pPr>
            <a:r>
              <a:rPr lang="en-US" dirty="0"/>
              <a:t>The Czech Republic has a long tradition of teacher education for primary </a:t>
            </a:r>
            <a:r>
              <a:rPr lang="en-US" dirty="0" smtClean="0"/>
              <a:t>school</a:t>
            </a:r>
            <a:r>
              <a:rPr lang="cs-CZ" dirty="0" smtClean="0"/>
              <a:t> </a:t>
            </a:r>
            <a:r>
              <a:rPr lang="en-US" dirty="0" smtClean="0"/>
              <a:t>education </a:t>
            </a:r>
            <a:r>
              <a:rPr lang="en-US" dirty="0"/>
              <a:t>provided at nine </a:t>
            </a:r>
            <a:r>
              <a:rPr lang="en-US" dirty="0" smtClean="0"/>
              <a:t>faculties </a:t>
            </a:r>
            <a:r>
              <a:rPr lang="cs-CZ" dirty="0" err="1" smtClean="0"/>
              <a:t>of</a:t>
            </a:r>
            <a:r>
              <a:rPr lang="cs-CZ" dirty="0" smtClean="0"/>
              <a:t> </a:t>
            </a:r>
            <a:r>
              <a:rPr lang="cs-CZ" dirty="0" err="1" smtClean="0"/>
              <a:t>education</a:t>
            </a:r>
            <a:r>
              <a:rPr lang="cs-CZ" dirty="0" smtClean="0"/>
              <a:t> </a:t>
            </a:r>
            <a:r>
              <a:rPr lang="en-US" dirty="0" smtClean="0"/>
              <a:t>in </a:t>
            </a:r>
            <a:r>
              <a:rPr lang="en-US" dirty="0"/>
              <a:t>the form of a </a:t>
            </a:r>
            <a:r>
              <a:rPr lang="en-US" b="1" dirty="0">
                <a:solidFill>
                  <a:srgbClr val="00B050"/>
                </a:solidFill>
              </a:rPr>
              <a:t>five-year MA </a:t>
            </a:r>
            <a:r>
              <a:rPr lang="en-US" b="1" dirty="0" smtClean="0">
                <a:solidFill>
                  <a:srgbClr val="00B050"/>
                </a:solidFill>
              </a:rPr>
              <a:t>study</a:t>
            </a:r>
            <a:r>
              <a:rPr lang="cs-CZ" b="1" dirty="0" smtClean="0">
                <a:solidFill>
                  <a:srgbClr val="00B050"/>
                </a:solidFill>
              </a:rPr>
              <a:t> </a:t>
            </a:r>
            <a:r>
              <a:rPr lang="en-US" b="1" dirty="0" err="1" smtClean="0">
                <a:solidFill>
                  <a:srgbClr val="00B050"/>
                </a:solidFill>
              </a:rPr>
              <a:t>programme</a:t>
            </a:r>
            <a:r>
              <a:rPr lang="en-US" dirty="0" smtClean="0"/>
              <a:t>.</a:t>
            </a:r>
            <a:endParaRPr lang="cs-CZ" dirty="0" smtClean="0"/>
          </a:p>
          <a:p>
            <a:pPr marL="0" indent="0">
              <a:buNone/>
            </a:pPr>
            <a:endParaRPr lang="cs-CZ" dirty="0" smtClean="0"/>
          </a:p>
          <a:p>
            <a:pPr marL="0" indent="0">
              <a:buNone/>
            </a:pPr>
            <a:r>
              <a:rPr lang="en-US" dirty="0"/>
              <a:t>Due to the national PRIM project, from 2021/22 </a:t>
            </a:r>
            <a:r>
              <a:rPr lang="cs-CZ" dirty="0" err="1" smtClean="0"/>
              <a:t>Informatics</a:t>
            </a:r>
            <a:r>
              <a:rPr lang="cs-CZ" dirty="0" smtClean="0"/>
              <a:t> </a:t>
            </a:r>
            <a:r>
              <a:rPr lang="en-US" dirty="0" smtClean="0"/>
              <a:t>is </a:t>
            </a:r>
            <a:r>
              <a:rPr lang="en-US" dirty="0"/>
              <a:t>compulsorily included in the education of primary school teachers </a:t>
            </a:r>
            <a:r>
              <a:rPr lang="en-US" b="1" dirty="0">
                <a:solidFill>
                  <a:srgbClr val="00B050"/>
                </a:solidFill>
              </a:rPr>
              <a:t>at all nine </a:t>
            </a:r>
            <a:r>
              <a:rPr lang="en-US" b="1" dirty="0" err="1" smtClean="0">
                <a:solidFill>
                  <a:srgbClr val="00B050"/>
                </a:solidFill>
              </a:rPr>
              <a:t>facultie</a:t>
            </a:r>
            <a:r>
              <a:rPr lang="cs-CZ" b="1" dirty="0" smtClean="0">
                <a:solidFill>
                  <a:srgbClr val="00B050"/>
                </a:solidFill>
              </a:rPr>
              <a:t>s </a:t>
            </a:r>
            <a:r>
              <a:rPr lang="cs-CZ" b="1" dirty="0" err="1" smtClean="0">
                <a:solidFill>
                  <a:srgbClr val="00B050"/>
                </a:solidFill>
              </a:rPr>
              <a:t>of</a:t>
            </a:r>
            <a:r>
              <a:rPr lang="cs-CZ" b="1" dirty="0" smtClean="0">
                <a:solidFill>
                  <a:srgbClr val="00B050"/>
                </a:solidFill>
              </a:rPr>
              <a:t> </a:t>
            </a:r>
            <a:r>
              <a:rPr lang="cs-CZ" b="1" dirty="0" err="1" smtClean="0">
                <a:solidFill>
                  <a:srgbClr val="00B050"/>
                </a:solidFill>
              </a:rPr>
              <a:t>education</a:t>
            </a:r>
            <a:r>
              <a:rPr lang="en-US" dirty="0" smtClean="0"/>
              <a:t> </a:t>
            </a:r>
            <a:r>
              <a:rPr lang="en-US" dirty="0"/>
              <a:t>in the Czech Republic</a:t>
            </a:r>
            <a:r>
              <a:rPr lang="en-US" dirty="0" smtClean="0"/>
              <a:t>.</a:t>
            </a:r>
            <a:endParaRPr lang="cs-CZ" dirty="0" smtClean="0"/>
          </a:p>
          <a:p>
            <a:pPr marL="0" indent="0">
              <a:buNone/>
            </a:pPr>
            <a:endParaRPr lang="cs-CZ" dirty="0" smtClean="0"/>
          </a:p>
          <a:p>
            <a:pPr marL="0" indent="0">
              <a:buNone/>
            </a:pPr>
            <a:r>
              <a:rPr lang="en-US" dirty="0" smtClean="0"/>
              <a:t>Each </a:t>
            </a:r>
            <a:r>
              <a:rPr lang="en-US" dirty="0"/>
              <a:t>faculty </a:t>
            </a:r>
            <a:r>
              <a:rPr lang="cs-CZ" dirty="0" err="1" smtClean="0"/>
              <a:t>of</a:t>
            </a:r>
            <a:r>
              <a:rPr lang="cs-CZ" dirty="0" smtClean="0"/>
              <a:t> </a:t>
            </a:r>
            <a:r>
              <a:rPr lang="cs-CZ" dirty="0" err="1" smtClean="0"/>
              <a:t>education</a:t>
            </a:r>
            <a:r>
              <a:rPr lang="cs-CZ" dirty="0" smtClean="0"/>
              <a:t> </a:t>
            </a:r>
            <a:r>
              <a:rPr lang="en-US" dirty="0" smtClean="0"/>
              <a:t>included </a:t>
            </a:r>
            <a:r>
              <a:rPr lang="en-US" dirty="0"/>
              <a:t>and accredited </a:t>
            </a:r>
            <a:r>
              <a:rPr lang="cs-CZ" dirty="0" err="1" smtClean="0"/>
              <a:t>Informatics</a:t>
            </a:r>
            <a:r>
              <a:rPr lang="en-US" dirty="0" smtClean="0"/>
              <a:t> </a:t>
            </a:r>
            <a:r>
              <a:rPr lang="en-US" dirty="0"/>
              <a:t>in the preparation of primary education teachers </a:t>
            </a:r>
            <a:r>
              <a:rPr lang="en-US" b="1" dirty="0">
                <a:solidFill>
                  <a:srgbClr val="00B050"/>
                </a:solidFill>
              </a:rPr>
              <a:t>differently</a:t>
            </a:r>
            <a:r>
              <a:rPr lang="en-US" dirty="0"/>
              <a:t>.</a:t>
            </a:r>
            <a:endParaRPr lang="cs-CZ" dirty="0"/>
          </a:p>
        </p:txBody>
      </p:sp>
    </p:spTree>
    <p:extLst>
      <p:ext uri="{BB962C8B-B14F-4D97-AF65-F5344CB8AC3E}">
        <p14:creationId xmlns:p14="http://schemas.microsoft.com/office/powerpoint/2010/main" val="2332267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4 </a:t>
            </a:r>
            <a:r>
              <a:rPr lang="en-US" sz="4000" b="1" dirty="0">
                <a:solidFill>
                  <a:schemeClr val="accent5">
                    <a:lumMod val="50000"/>
                  </a:schemeClr>
                </a:solidFill>
              </a:rPr>
              <a:t>INFORMATICS</a:t>
            </a:r>
            <a:r>
              <a:rPr lang="cs-CZ" sz="4000" b="1" dirty="0">
                <a:solidFill>
                  <a:schemeClr val="accent5">
                    <a:lumMod val="50000"/>
                  </a:schemeClr>
                </a:solidFill>
              </a:rPr>
              <a:t> </a:t>
            </a:r>
            <a:r>
              <a:rPr lang="en-US" sz="4000" b="1" dirty="0">
                <a:solidFill>
                  <a:schemeClr val="accent5">
                    <a:lumMod val="50000"/>
                  </a:schemeClr>
                </a:solidFill>
              </a:rPr>
              <a:t>IN TEACHER EDUCATION</a:t>
            </a:r>
            <a:r>
              <a:rPr lang="cs-CZ" sz="4000" b="1" dirty="0">
                <a:solidFill>
                  <a:schemeClr val="accent5">
                    <a:lumMod val="50000"/>
                  </a:schemeClr>
                </a:solidFill>
              </a:rPr>
              <a:t/>
            </a:r>
            <a:br>
              <a:rPr lang="cs-CZ" sz="4000" b="1" dirty="0">
                <a:solidFill>
                  <a:schemeClr val="accent5">
                    <a:lumMod val="50000"/>
                  </a:schemeClr>
                </a:solidFill>
              </a:rPr>
            </a:br>
            <a:r>
              <a:rPr lang="cs-CZ" sz="4000" b="1" dirty="0">
                <a:solidFill>
                  <a:schemeClr val="accent5">
                    <a:lumMod val="50000"/>
                  </a:schemeClr>
                </a:solidFill>
              </a:rPr>
              <a:t>FOR PRIMARY SCHOOL STUDENT TEACHERS</a:t>
            </a:r>
            <a:endParaRPr lang="cs-CZ" sz="4000" b="1" dirty="0">
              <a:solidFill>
                <a:schemeClr val="accent5">
                  <a:lumMod val="50000"/>
                </a:schemeClr>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994368447"/>
              </p:ext>
            </p:extLst>
          </p:nvPr>
        </p:nvGraphicFramePr>
        <p:xfrm>
          <a:off x="838200" y="2056980"/>
          <a:ext cx="10515600" cy="4150360"/>
        </p:xfrm>
        <a:graphic>
          <a:graphicData uri="http://schemas.openxmlformats.org/drawingml/2006/table">
            <a:tbl>
              <a:tblPr firstRow="1" bandRow="1">
                <a:tableStyleId>{16D9F66E-5EB9-4882-86FB-DCBF35E3C3E4}</a:tableStyleId>
              </a:tblPr>
              <a:tblGrid>
                <a:gridCol w="1255005">
                  <a:extLst>
                    <a:ext uri="{9D8B030D-6E8A-4147-A177-3AD203B41FA5}">
                      <a16:colId xmlns:a16="http://schemas.microsoft.com/office/drawing/2014/main" val="567519719"/>
                    </a:ext>
                  </a:extLst>
                </a:gridCol>
                <a:gridCol w="2060154">
                  <a:extLst>
                    <a:ext uri="{9D8B030D-6E8A-4147-A177-3AD203B41FA5}">
                      <a16:colId xmlns:a16="http://schemas.microsoft.com/office/drawing/2014/main" val="1587874477"/>
                    </a:ext>
                  </a:extLst>
                </a:gridCol>
                <a:gridCol w="1234930">
                  <a:extLst>
                    <a:ext uri="{9D8B030D-6E8A-4147-A177-3AD203B41FA5}">
                      <a16:colId xmlns:a16="http://schemas.microsoft.com/office/drawing/2014/main" val="1397765858"/>
                    </a:ext>
                  </a:extLst>
                </a:gridCol>
                <a:gridCol w="659971">
                  <a:extLst>
                    <a:ext uri="{9D8B030D-6E8A-4147-A177-3AD203B41FA5}">
                      <a16:colId xmlns:a16="http://schemas.microsoft.com/office/drawing/2014/main" val="3876560854"/>
                    </a:ext>
                  </a:extLst>
                </a:gridCol>
                <a:gridCol w="1696598">
                  <a:extLst>
                    <a:ext uri="{9D8B030D-6E8A-4147-A177-3AD203B41FA5}">
                      <a16:colId xmlns:a16="http://schemas.microsoft.com/office/drawing/2014/main" val="1437931348"/>
                    </a:ext>
                  </a:extLst>
                </a:gridCol>
                <a:gridCol w="3608942">
                  <a:extLst>
                    <a:ext uri="{9D8B030D-6E8A-4147-A177-3AD203B41FA5}">
                      <a16:colId xmlns:a16="http://schemas.microsoft.com/office/drawing/2014/main" val="3396276606"/>
                    </a:ext>
                  </a:extLst>
                </a:gridCol>
              </a:tblGrid>
              <a:tr h="370840">
                <a:tc>
                  <a:txBody>
                    <a:bodyPr/>
                    <a:lstStyle/>
                    <a:p>
                      <a:pPr algn="ctr"/>
                      <a:r>
                        <a:rPr lang="cs-CZ" sz="1600" b="0" i="1" dirty="0" smtClean="0"/>
                        <a:t>University</a:t>
                      </a:r>
                      <a:endParaRPr lang="cs-CZ" sz="1600" b="0" i="1" dirty="0"/>
                    </a:p>
                  </a:txBody>
                  <a:tcPr/>
                </a:tc>
                <a:tc>
                  <a:txBody>
                    <a:bodyPr/>
                    <a:lstStyle/>
                    <a:p>
                      <a:pPr algn="ctr"/>
                      <a:r>
                        <a:rPr lang="cs-CZ" sz="1600" b="0" i="1" dirty="0" err="1" smtClean="0"/>
                        <a:t>Course</a:t>
                      </a:r>
                      <a:endParaRPr lang="cs-CZ" sz="1600" b="0" i="1" dirty="0"/>
                    </a:p>
                  </a:txBody>
                  <a:tcPr/>
                </a:tc>
                <a:tc>
                  <a:txBody>
                    <a:bodyPr/>
                    <a:lstStyle/>
                    <a:p>
                      <a:pPr algn="ctr"/>
                      <a:r>
                        <a:rPr lang="cs-CZ" sz="1600" b="0" i="1" dirty="0" err="1" smtClean="0"/>
                        <a:t>Compulsory</a:t>
                      </a:r>
                      <a:r>
                        <a:rPr lang="cs-CZ" sz="1600" b="0" i="1" dirty="0" smtClean="0"/>
                        <a:t>/</a:t>
                      </a:r>
                      <a:r>
                        <a:rPr lang="cs-CZ" sz="1600" b="0" i="1" dirty="0" err="1" smtClean="0"/>
                        <a:t>optional</a:t>
                      </a:r>
                      <a:endParaRPr lang="cs-CZ" sz="1600" b="0" i="1" dirty="0"/>
                    </a:p>
                  </a:txBody>
                  <a:tcPr/>
                </a:tc>
                <a:tc>
                  <a:txBody>
                    <a:bodyPr/>
                    <a:lstStyle/>
                    <a:p>
                      <a:pPr algn="ctr"/>
                      <a:r>
                        <a:rPr lang="cs-CZ" sz="1600" b="0" i="1" dirty="0" smtClean="0"/>
                        <a:t>ECTS</a:t>
                      </a:r>
                      <a:endParaRPr lang="cs-CZ" sz="1600" b="0" i="1" dirty="0"/>
                    </a:p>
                  </a:txBody>
                  <a:tcPr/>
                </a:tc>
                <a:tc>
                  <a:txBody>
                    <a:bodyPr/>
                    <a:lstStyle/>
                    <a:p>
                      <a:pPr algn="ctr"/>
                      <a:r>
                        <a:rPr lang="cs-CZ" sz="1600" b="0" i="1" dirty="0" smtClean="0"/>
                        <a:t>Part-</a:t>
                      </a:r>
                      <a:r>
                        <a:rPr lang="cs-CZ" sz="1600" b="0" i="1" dirty="0" err="1" smtClean="0"/>
                        <a:t>time</a:t>
                      </a:r>
                      <a:r>
                        <a:rPr lang="cs-CZ" sz="1600" b="0" i="1" dirty="0" smtClean="0"/>
                        <a:t> + Full </a:t>
                      </a:r>
                      <a:r>
                        <a:rPr lang="cs-CZ" sz="1600" b="0" i="1" dirty="0" err="1" smtClean="0"/>
                        <a:t>time</a:t>
                      </a:r>
                      <a:r>
                        <a:rPr lang="cs-CZ" sz="1600" b="0" i="1" dirty="0" smtClean="0"/>
                        <a:t> </a:t>
                      </a:r>
                      <a:r>
                        <a:rPr lang="cs-CZ" sz="1600" b="0" i="1" dirty="0" err="1" smtClean="0"/>
                        <a:t>students</a:t>
                      </a:r>
                      <a:endParaRPr lang="cs-CZ" sz="1600" b="0" i="1" dirty="0"/>
                    </a:p>
                  </a:txBody>
                  <a:tcPr/>
                </a:tc>
                <a:tc>
                  <a:txBody>
                    <a:bodyPr/>
                    <a:lstStyle/>
                    <a:p>
                      <a:pPr algn="ctr"/>
                      <a:r>
                        <a:rPr lang="cs-CZ" sz="1600" b="0" i="1" dirty="0" err="1" smtClean="0"/>
                        <a:t>Final</a:t>
                      </a:r>
                      <a:r>
                        <a:rPr lang="cs-CZ" sz="1600" b="0" i="1" dirty="0" smtClean="0"/>
                        <a:t> </a:t>
                      </a:r>
                      <a:r>
                        <a:rPr lang="cs-CZ" sz="1600" b="0" i="1" dirty="0" err="1" smtClean="0"/>
                        <a:t>outcomes</a:t>
                      </a:r>
                      <a:endParaRPr lang="cs-CZ" sz="1600" b="0" i="1" dirty="0"/>
                    </a:p>
                  </a:txBody>
                  <a:tcPr/>
                </a:tc>
                <a:extLst>
                  <a:ext uri="{0D108BD9-81ED-4DB2-BD59-A6C34878D82A}">
                    <a16:rowId xmlns:a16="http://schemas.microsoft.com/office/drawing/2014/main" val="3155569800"/>
                  </a:ext>
                </a:extLst>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dirty="0" smtClean="0"/>
                        <a:t>TUL Liberec</a:t>
                      </a:r>
                    </a:p>
                  </a:txBody>
                  <a:tcPr/>
                </a:tc>
                <a:tc>
                  <a:txBody>
                    <a:bodyPr/>
                    <a:lstStyle/>
                    <a:p>
                      <a:r>
                        <a:rPr lang="cs-CZ" sz="1600" b="1" dirty="0" err="1" smtClean="0">
                          <a:solidFill>
                            <a:srgbClr val="002060"/>
                          </a:solidFill>
                        </a:rPr>
                        <a:t>Didactics</a:t>
                      </a:r>
                      <a:r>
                        <a:rPr lang="cs-CZ" sz="1600" b="1" baseline="0" dirty="0" smtClean="0">
                          <a:solidFill>
                            <a:srgbClr val="002060"/>
                          </a:solidFill>
                        </a:rPr>
                        <a:t> </a:t>
                      </a:r>
                      <a:r>
                        <a:rPr lang="cs-CZ" sz="1600" b="1" baseline="0" dirty="0" err="1" smtClean="0">
                          <a:solidFill>
                            <a:srgbClr val="002060"/>
                          </a:solidFill>
                        </a:rPr>
                        <a:t>of</a:t>
                      </a:r>
                      <a:r>
                        <a:rPr lang="cs-CZ" sz="1600" b="1" baseline="0" dirty="0" smtClean="0">
                          <a:solidFill>
                            <a:srgbClr val="002060"/>
                          </a:solidFill>
                        </a:rPr>
                        <a:t> ICT</a:t>
                      </a:r>
                    </a:p>
                  </a:txBody>
                  <a:tcPr/>
                </a:tc>
                <a:tc>
                  <a:txBody>
                    <a:bodyPr/>
                    <a:lstStyle/>
                    <a:p>
                      <a:r>
                        <a:rPr lang="cs-CZ" sz="1600" b="0" dirty="0" err="1" smtClean="0"/>
                        <a:t>compulsory</a:t>
                      </a:r>
                      <a:endParaRPr lang="cs-CZ" sz="1600" b="0" dirty="0"/>
                    </a:p>
                  </a:txBody>
                  <a:tcPr/>
                </a:tc>
                <a:tc>
                  <a:txBody>
                    <a:bodyPr/>
                    <a:lstStyle/>
                    <a:p>
                      <a:pPr algn="ctr"/>
                      <a:r>
                        <a:rPr lang="cs-CZ" sz="1600" b="0" dirty="0" smtClean="0"/>
                        <a:t>2</a:t>
                      </a:r>
                      <a:endParaRPr lang="cs-CZ"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t>44 + 31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err="1" smtClean="0"/>
                        <a:t>Classified</a:t>
                      </a:r>
                      <a:r>
                        <a:rPr lang="cs-CZ" sz="1600" baseline="0" dirty="0" smtClean="0"/>
                        <a:t> </a:t>
                      </a:r>
                      <a:r>
                        <a:rPr lang="cs-CZ" sz="1600" baseline="0" dirty="0" err="1" smtClean="0"/>
                        <a:t>exam</a:t>
                      </a:r>
                      <a:endParaRPr lang="cs-CZ"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sz="1600" kern="1200" dirty="0" smtClean="0">
                          <a:solidFill>
                            <a:schemeClr val="dk1"/>
                          </a:solidFill>
                          <a:effectLst/>
                          <a:latin typeface="+mn-lt"/>
                          <a:ea typeface="+mn-ea"/>
                          <a:cs typeface="+mn-cs"/>
                        </a:rPr>
                        <a:t>(To design</a:t>
                      </a:r>
                      <a:r>
                        <a:rPr lang="cs-CZ" sz="1600" kern="1200" baseline="0" dirty="0" smtClean="0">
                          <a:solidFill>
                            <a:schemeClr val="dk1"/>
                          </a:solidFill>
                          <a:effectLst/>
                          <a:latin typeface="+mn-lt"/>
                          <a:ea typeface="+mn-ea"/>
                          <a:cs typeface="+mn-cs"/>
                        </a:rPr>
                        <a:t> </a:t>
                      </a:r>
                      <a:r>
                        <a:rPr lang="cs-CZ" sz="1600" kern="1200" baseline="0" dirty="0" err="1" smtClean="0">
                          <a:solidFill>
                            <a:schemeClr val="dk1"/>
                          </a:solidFill>
                          <a:effectLst/>
                          <a:latin typeface="+mn-lt"/>
                          <a:ea typeface="+mn-ea"/>
                          <a:cs typeface="+mn-cs"/>
                        </a:rPr>
                        <a:t>of</a:t>
                      </a:r>
                      <a:r>
                        <a:rPr lang="cs-CZ" sz="1600" kern="1200" baseline="0" dirty="0" smtClean="0">
                          <a:solidFill>
                            <a:schemeClr val="dk1"/>
                          </a:solidFill>
                          <a:effectLst/>
                          <a:latin typeface="+mn-lt"/>
                          <a:ea typeface="+mn-ea"/>
                          <a:cs typeface="+mn-cs"/>
                        </a:rPr>
                        <a:t> </a:t>
                      </a:r>
                      <a:r>
                        <a:rPr lang="cs-CZ" sz="1600" kern="1200" baseline="0" dirty="0" err="1" smtClean="0">
                          <a:solidFill>
                            <a:schemeClr val="dk1"/>
                          </a:solidFill>
                          <a:effectLst/>
                          <a:latin typeface="+mn-lt"/>
                          <a:ea typeface="+mn-ea"/>
                          <a:cs typeface="+mn-cs"/>
                        </a:rPr>
                        <a:t>teaching</a:t>
                      </a:r>
                      <a:r>
                        <a:rPr lang="cs-CZ" sz="1600" kern="1200" baseline="0" dirty="0" smtClean="0">
                          <a:solidFill>
                            <a:schemeClr val="dk1"/>
                          </a:solidFill>
                          <a:effectLst/>
                          <a:latin typeface="+mn-lt"/>
                          <a:ea typeface="+mn-ea"/>
                          <a:cs typeface="+mn-cs"/>
                        </a:rPr>
                        <a:t> </a:t>
                      </a:r>
                      <a:r>
                        <a:rPr lang="cs-CZ" sz="1600" kern="1200" baseline="0" dirty="0" err="1" smtClean="0">
                          <a:solidFill>
                            <a:schemeClr val="dk1"/>
                          </a:solidFill>
                          <a:effectLst/>
                          <a:latin typeface="+mn-lt"/>
                          <a:ea typeface="+mn-ea"/>
                          <a:cs typeface="+mn-cs"/>
                        </a:rPr>
                        <a:t>activity</a:t>
                      </a:r>
                      <a:r>
                        <a:rPr lang="cs-CZ" sz="1600" kern="1200" baseline="0" dirty="0" smtClean="0">
                          <a:solidFill>
                            <a:schemeClr val="dk1"/>
                          </a:solidFill>
                          <a:effectLst/>
                          <a:latin typeface="+mn-lt"/>
                          <a:ea typeface="+mn-ea"/>
                          <a:cs typeface="+mn-cs"/>
                        </a:rPr>
                        <a:t> and </a:t>
                      </a:r>
                      <a:r>
                        <a:rPr lang="cs-CZ" sz="1600" kern="1200" baseline="0" dirty="0" err="1" smtClean="0">
                          <a:solidFill>
                            <a:schemeClr val="dk1"/>
                          </a:solidFill>
                          <a:effectLst/>
                          <a:latin typeface="+mn-lt"/>
                          <a:ea typeface="+mn-ea"/>
                          <a:cs typeface="+mn-cs"/>
                        </a:rPr>
                        <a:t>its</a:t>
                      </a:r>
                      <a:r>
                        <a:rPr lang="cs-CZ" sz="1600" kern="1200" baseline="0" dirty="0" smtClean="0">
                          <a:solidFill>
                            <a:schemeClr val="dk1"/>
                          </a:solidFill>
                          <a:effectLst/>
                          <a:latin typeface="+mn-lt"/>
                          <a:ea typeface="+mn-ea"/>
                          <a:cs typeface="+mn-cs"/>
                        </a:rPr>
                        <a:t> </a:t>
                      </a:r>
                      <a:r>
                        <a:rPr lang="cs-CZ" sz="1600" kern="1200" baseline="0" dirty="0" err="1" smtClean="0">
                          <a:solidFill>
                            <a:schemeClr val="dk1"/>
                          </a:solidFill>
                          <a:effectLst/>
                          <a:latin typeface="+mn-lt"/>
                          <a:ea typeface="+mn-ea"/>
                          <a:cs typeface="+mn-cs"/>
                        </a:rPr>
                        <a:t>analysis</a:t>
                      </a:r>
                      <a:r>
                        <a:rPr lang="cs-CZ" sz="1600" kern="1200" baseline="0" dirty="0" smtClean="0">
                          <a:solidFill>
                            <a:schemeClr val="dk1"/>
                          </a:solidFill>
                          <a:effectLst/>
                          <a:latin typeface="+mn-lt"/>
                          <a:ea typeface="+mn-ea"/>
                          <a:cs typeface="+mn-cs"/>
                        </a:rPr>
                        <a:t>)</a:t>
                      </a:r>
                      <a:endParaRPr lang="cs-CZ" sz="1600" b="0" dirty="0" smtClean="0"/>
                    </a:p>
                  </a:txBody>
                  <a:tcPr/>
                </a:tc>
                <a:extLst>
                  <a:ext uri="{0D108BD9-81ED-4DB2-BD59-A6C34878D82A}">
                    <a16:rowId xmlns:a16="http://schemas.microsoft.com/office/drawing/2014/main" val="2112464633"/>
                  </a:ext>
                </a:extLst>
              </a:tr>
              <a:tr h="370840">
                <a:tc vMerge="1">
                  <a:txBody>
                    <a:bodyPr/>
                    <a:lstStyle/>
                    <a:p>
                      <a:endParaRPr lang="cs-CZ" dirty="0"/>
                    </a:p>
                  </a:txBody>
                  <a:tcPr/>
                </a:tc>
                <a:tc>
                  <a:txBody>
                    <a:bodyPr/>
                    <a:lstStyle/>
                    <a:p>
                      <a:r>
                        <a:rPr lang="cs-CZ" sz="1600" b="1" dirty="0" err="1" smtClean="0">
                          <a:solidFill>
                            <a:srgbClr val="002060"/>
                          </a:solidFill>
                        </a:rPr>
                        <a:t>Programmable</a:t>
                      </a:r>
                      <a:r>
                        <a:rPr lang="cs-CZ" sz="1600" b="1" dirty="0" smtClean="0">
                          <a:solidFill>
                            <a:srgbClr val="002060"/>
                          </a:solidFill>
                        </a:rPr>
                        <a:t> </a:t>
                      </a:r>
                      <a:r>
                        <a:rPr lang="cs-CZ" sz="1600" b="1" dirty="0" err="1" smtClean="0">
                          <a:solidFill>
                            <a:srgbClr val="002060"/>
                          </a:solidFill>
                        </a:rPr>
                        <a:t>toys</a:t>
                      </a:r>
                      <a:endParaRPr lang="cs-CZ" sz="1600" b="1" dirty="0" smtClean="0">
                        <a:solidFill>
                          <a:srgbClr val="002060"/>
                        </a:solidFill>
                      </a:endParaRPr>
                    </a:p>
                  </a:txBody>
                  <a:tcPr/>
                </a:tc>
                <a:tc>
                  <a:txBody>
                    <a:bodyPr/>
                    <a:lstStyle/>
                    <a:p>
                      <a:r>
                        <a:rPr lang="cs-CZ" sz="1600" b="0" dirty="0" err="1" smtClean="0"/>
                        <a:t>optional</a:t>
                      </a:r>
                      <a:endParaRPr lang="cs-CZ" sz="1600" b="0" dirty="0"/>
                    </a:p>
                  </a:txBody>
                  <a:tcPr/>
                </a:tc>
                <a:tc>
                  <a:txBody>
                    <a:bodyPr/>
                    <a:lstStyle/>
                    <a:p>
                      <a:pPr algn="ctr"/>
                      <a:r>
                        <a:rPr lang="cs-CZ" sz="1600" b="0" dirty="0" smtClean="0"/>
                        <a:t>2</a:t>
                      </a:r>
                      <a:endParaRPr lang="cs-CZ" sz="1600" b="0" dirty="0"/>
                    </a:p>
                  </a:txBody>
                  <a:tcPr/>
                </a:tc>
                <a:tc>
                  <a:txBody>
                    <a:bodyPr/>
                    <a:lstStyle/>
                    <a:p>
                      <a:pPr algn="ctr"/>
                      <a:r>
                        <a:rPr lang="cs-CZ" sz="1600" dirty="0" smtClean="0"/>
                        <a:t>---</a:t>
                      </a:r>
                    </a:p>
                  </a:txBody>
                  <a:tcPr/>
                </a:tc>
                <a:tc>
                  <a:txBody>
                    <a:bodyPr/>
                    <a:lstStyle/>
                    <a:p>
                      <a:r>
                        <a:rPr lang="cs-CZ" sz="1600" b="0" dirty="0" err="1" smtClean="0"/>
                        <a:t>credit</a:t>
                      </a:r>
                      <a:endParaRPr lang="cs-CZ" sz="1600" b="0" dirty="0" smtClean="0"/>
                    </a:p>
                  </a:txBody>
                  <a:tcPr/>
                </a:tc>
                <a:extLst>
                  <a:ext uri="{0D108BD9-81ED-4DB2-BD59-A6C34878D82A}">
                    <a16:rowId xmlns:a16="http://schemas.microsoft.com/office/drawing/2014/main" val="3756758809"/>
                  </a:ext>
                </a:extLst>
              </a:tr>
              <a:tr h="370840">
                <a:tc rowSpan="2">
                  <a:txBody>
                    <a:bodyPr/>
                    <a:lstStyle/>
                    <a:p>
                      <a:r>
                        <a:rPr lang="cs-CZ" sz="1600" b="0" dirty="0" smtClean="0"/>
                        <a:t>UHK Hradec Králové</a:t>
                      </a:r>
                      <a:endParaRPr lang="cs-CZ" sz="1600" b="0" dirty="0"/>
                    </a:p>
                  </a:txBody>
                  <a:tcPr/>
                </a:tc>
                <a:tc>
                  <a:txBody>
                    <a:bodyPr/>
                    <a:lstStyle/>
                    <a:p>
                      <a:r>
                        <a:rPr lang="cs-CZ" sz="1600" b="1" dirty="0" err="1" smtClean="0">
                          <a:solidFill>
                            <a:srgbClr val="002060"/>
                          </a:solidFill>
                        </a:rPr>
                        <a:t>Modern</a:t>
                      </a:r>
                      <a:r>
                        <a:rPr lang="cs-CZ" sz="1600" b="1" dirty="0" smtClean="0">
                          <a:solidFill>
                            <a:srgbClr val="002060"/>
                          </a:solidFill>
                        </a:rPr>
                        <a:t> </a:t>
                      </a:r>
                      <a:r>
                        <a:rPr lang="cs-CZ" sz="1600" b="1" dirty="0" err="1" smtClean="0">
                          <a:solidFill>
                            <a:srgbClr val="002060"/>
                          </a:solidFill>
                        </a:rPr>
                        <a:t>teaching</a:t>
                      </a:r>
                      <a:r>
                        <a:rPr lang="cs-CZ" sz="1600" b="1" dirty="0" smtClean="0">
                          <a:solidFill>
                            <a:srgbClr val="002060"/>
                          </a:solidFill>
                        </a:rPr>
                        <a:t> </a:t>
                      </a:r>
                      <a:r>
                        <a:rPr lang="cs-CZ" sz="1600" b="1" dirty="0" err="1" smtClean="0">
                          <a:solidFill>
                            <a:srgbClr val="002060"/>
                          </a:solidFill>
                        </a:rPr>
                        <a:t>methods</a:t>
                      </a:r>
                      <a:r>
                        <a:rPr lang="cs-CZ" sz="1600" b="1" dirty="0" smtClean="0">
                          <a:solidFill>
                            <a:srgbClr val="002060"/>
                          </a:solidFill>
                        </a:rPr>
                        <a:t> </a:t>
                      </a:r>
                      <a:endParaRPr lang="cs-CZ" sz="1600" b="1" dirty="0">
                        <a:solidFill>
                          <a:srgbClr val="002060"/>
                        </a:solidFill>
                      </a:endParaRPr>
                    </a:p>
                  </a:txBody>
                  <a:tcPr/>
                </a:tc>
                <a:tc>
                  <a:txBody>
                    <a:bodyPr/>
                    <a:lstStyle/>
                    <a:p>
                      <a:r>
                        <a:rPr lang="cs-CZ" sz="1600" b="0" dirty="0" err="1" smtClean="0"/>
                        <a:t>optional</a:t>
                      </a:r>
                      <a:endParaRPr lang="cs-CZ" sz="1600" b="0" dirty="0"/>
                    </a:p>
                  </a:txBody>
                  <a:tcPr/>
                </a:tc>
                <a:tc>
                  <a:txBody>
                    <a:bodyPr/>
                    <a:lstStyle/>
                    <a:p>
                      <a:pPr algn="ctr"/>
                      <a:r>
                        <a:rPr lang="cs-CZ" sz="1600" b="0" dirty="0" smtClean="0"/>
                        <a:t>3</a:t>
                      </a:r>
                      <a:endParaRPr lang="cs-CZ" sz="1600" b="0" dirty="0"/>
                    </a:p>
                  </a:txBody>
                  <a:tcPr/>
                </a:tc>
                <a:tc>
                  <a:txBody>
                    <a:bodyPr/>
                    <a:lstStyle/>
                    <a:p>
                      <a:r>
                        <a:rPr lang="cs-CZ" sz="1600" b="0" dirty="0" smtClean="0"/>
                        <a:t>No data</a:t>
                      </a:r>
                      <a:endParaRPr lang="cs-CZ" sz="1600" b="0" dirty="0"/>
                    </a:p>
                  </a:txBody>
                  <a:tcPr/>
                </a:tc>
                <a:tc>
                  <a:txBody>
                    <a:bodyPr/>
                    <a:lstStyle/>
                    <a:p>
                      <a:r>
                        <a:rPr lang="cs-CZ" sz="1600" b="0" dirty="0" err="1" smtClean="0"/>
                        <a:t>Credit</a:t>
                      </a:r>
                      <a:endParaRPr lang="cs-CZ" sz="1600" b="0" dirty="0" smtClean="0"/>
                    </a:p>
                    <a:p>
                      <a:pPr algn="l"/>
                      <a:r>
                        <a:rPr lang="cs-CZ" sz="1600" dirty="0" err="1" smtClean="0"/>
                        <a:t>Written</a:t>
                      </a:r>
                      <a:r>
                        <a:rPr lang="cs-CZ" sz="1600" dirty="0" smtClean="0"/>
                        <a:t> </a:t>
                      </a:r>
                      <a:r>
                        <a:rPr lang="cs-CZ" sz="1600" dirty="0" err="1" smtClean="0"/>
                        <a:t>exam</a:t>
                      </a:r>
                      <a:endParaRPr lang="cs-CZ" sz="1600" dirty="0" smtClean="0"/>
                    </a:p>
                    <a:p>
                      <a:pPr algn="l"/>
                      <a:r>
                        <a:rPr lang="en-US" sz="1600" dirty="0" smtClean="0"/>
                        <a:t>Demonstration of skills</a:t>
                      </a:r>
                      <a:r>
                        <a:rPr lang="cs-CZ" sz="1600" dirty="0" smtClean="0"/>
                        <a:t> and </a:t>
                      </a:r>
                      <a:r>
                        <a:rPr lang="cs-CZ" sz="1600" dirty="0" err="1" smtClean="0"/>
                        <a:t>teaching</a:t>
                      </a:r>
                      <a:r>
                        <a:rPr lang="cs-CZ" sz="1600" dirty="0" smtClean="0"/>
                        <a:t> </a:t>
                      </a:r>
                      <a:r>
                        <a:rPr lang="cs-CZ" sz="1600" dirty="0" err="1" smtClean="0"/>
                        <a:t>competence</a:t>
                      </a:r>
                      <a:endParaRPr lang="cs-CZ" sz="1600" dirty="0" smtClean="0"/>
                    </a:p>
                  </a:txBody>
                  <a:tcPr/>
                </a:tc>
                <a:extLst>
                  <a:ext uri="{0D108BD9-81ED-4DB2-BD59-A6C34878D82A}">
                    <a16:rowId xmlns:a16="http://schemas.microsoft.com/office/drawing/2014/main" val="705863044"/>
                  </a:ext>
                </a:extLst>
              </a:tr>
              <a:tr h="370840">
                <a:tc vMerge="1">
                  <a:txBody>
                    <a:bodyPr/>
                    <a:lstStyle/>
                    <a:p>
                      <a:endParaRPr lang="cs-CZ" sz="1600" b="0" dirty="0"/>
                    </a:p>
                  </a:txBody>
                  <a:tcPr/>
                </a:tc>
                <a:tc>
                  <a:txBody>
                    <a:bodyPr/>
                    <a:lstStyle/>
                    <a:p>
                      <a:r>
                        <a:rPr lang="cs-CZ" sz="1600" b="1" dirty="0" err="1" smtClean="0">
                          <a:solidFill>
                            <a:srgbClr val="002060"/>
                          </a:solidFill>
                        </a:rPr>
                        <a:t>Didactics</a:t>
                      </a:r>
                      <a:r>
                        <a:rPr lang="cs-CZ" sz="1600" b="1" dirty="0" smtClean="0">
                          <a:solidFill>
                            <a:srgbClr val="002060"/>
                          </a:solidFill>
                        </a:rPr>
                        <a:t> </a:t>
                      </a:r>
                      <a:r>
                        <a:rPr lang="cs-CZ" sz="1600" b="1" dirty="0" err="1" smtClean="0">
                          <a:solidFill>
                            <a:srgbClr val="002060"/>
                          </a:solidFill>
                        </a:rPr>
                        <a:t>of</a:t>
                      </a:r>
                      <a:r>
                        <a:rPr lang="cs-CZ" sz="1600" b="1" dirty="0" smtClean="0">
                          <a:solidFill>
                            <a:srgbClr val="002060"/>
                          </a:solidFill>
                        </a:rPr>
                        <a:t> </a:t>
                      </a:r>
                      <a:r>
                        <a:rPr lang="cs-CZ" sz="1600" b="1" dirty="0" err="1" smtClean="0">
                          <a:solidFill>
                            <a:srgbClr val="002060"/>
                          </a:solidFill>
                        </a:rPr>
                        <a:t>Informatics</a:t>
                      </a:r>
                      <a:r>
                        <a:rPr lang="cs-CZ" sz="1600" b="1" baseline="0" dirty="0" smtClean="0">
                          <a:solidFill>
                            <a:srgbClr val="002060"/>
                          </a:solidFill>
                        </a:rPr>
                        <a:t> </a:t>
                      </a:r>
                      <a:endParaRPr lang="cs-CZ" sz="1600" b="1" dirty="0">
                        <a:solidFill>
                          <a:srgbClr val="002060"/>
                        </a:solidFill>
                      </a:endParaRPr>
                    </a:p>
                  </a:txBody>
                  <a:tcPr/>
                </a:tc>
                <a:tc>
                  <a:txBody>
                    <a:bodyPr/>
                    <a:lstStyle/>
                    <a:p>
                      <a:r>
                        <a:rPr lang="cs-CZ" sz="1600" b="0" dirty="0" err="1" smtClean="0"/>
                        <a:t>optional</a:t>
                      </a:r>
                      <a:endParaRPr lang="cs-CZ" sz="1600" b="0" dirty="0"/>
                    </a:p>
                  </a:txBody>
                  <a:tcPr/>
                </a:tc>
                <a:tc>
                  <a:txBody>
                    <a:bodyPr/>
                    <a:lstStyle/>
                    <a:p>
                      <a:pPr algn="ctr"/>
                      <a:r>
                        <a:rPr lang="cs-CZ" sz="1600" b="0" dirty="0" smtClean="0"/>
                        <a:t>2</a:t>
                      </a:r>
                      <a:endParaRPr lang="cs-CZ" sz="1600" b="0" dirty="0"/>
                    </a:p>
                  </a:txBody>
                  <a:tcPr/>
                </a:tc>
                <a:tc>
                  <a:txBody>
                    <a:bodyPr/>
                    <a:lstStyle/>
                    <a:p>
                      <a:r>
                        <a:rPr lang="cs-CZ" sz="1600" b="0" dirty="0" smtClean="0"/>
                        <a:t>No data</a:t>
                      </a:r>
                      <a:endParaRPr lang="cs-CZ" sz="1600" b="0" dirty="0"/>
                    </a:p>
                  </a:txBody>
                  <a:tcPr/>
                </a:tc>
                <a:tc>
                  <a:txBody>
                    <a:bodyPr/>
                    <a:lstStyle/>
                    <a:p>
                      <a:r>
                        <a:rPr lang="cs-CZ" sz="1600" b="0" dirty="0" err="1" smtClean="0"/>
                        <a:t>Exam</a:t>
                      </a:r>
                      <a:endParaRPr lang="cs-CZ" sz="1600" b="0" dirty="0" smtClean="0"/>
                    </a:p>
                    <a:p>
                      <a:r>
                        <a:rPr lang="cs-CZ" sz="1600" b="0" dirty="0" err="1" smtClean="0"/>
                        <a:t>Written</a:t>
                      </a:r>
                      <a:r>
                        <a:rPr lang="cs-CZ" sz="1600" b="0" baseline="0" dirty="0" smtClean="0"/>
                        <a:t> </a:t>
                      </a:r>
                      <a:r>
                        <a:rPr lang="cs-CZ" sz="1600" b="0" baseline="0" dirty="0" err="1" smtClean="0"/>
                        <a:t>exam</a:t>
                      </a:r>
                      <a:endParaRPr lang="cs-CZ" sz="16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Demonstration of skills</a:t>
                      </a:r>
                      <a:r>
                        <a:rPr lang="cs-CZ" sz="1600" dirty="0" smtClean="0"/>
                        <a:t> and </a:t>
                      </a:r>
                      <a:r>
                        <a:rPr lang="cs-CZ" sz="1600" dirty="0" err="1" smtClean="0"/>
                        <a:t>teaching</a:t>
                      </a:r>
                      <a:r>
                        <a:rPr lang="cs-CZ" sz="1600" dirty="0" smtClean="0"/>
                        <a:t> </a:t>
                      </a:r>
                      <a:r>
                        <a:rPr lang="cs-CZ" sz="1600" dirty="0" err="1" smtClean="0"/>
                        <a:t>competence</a:t>
                      </a:r>
                      <a:endParaRPr lang="cs-CZ"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seminar work (project)</a:t>
                      </a:r>
                      <a:endParaRPr lang="cs-CZ" sz="1600" dirty="0" smtClean="0"/>
                    </a:p>
                  </a:txBody>
                  <a:tcPr/>
                </a:tc>
                <a:extLst>
                  <a:ext uri="{0D108BD9-81ED-4DB2-BD59-A6C34878D82A}">
                    <a16:rowId xmlns:a16="http://schemas.microsoft.com/office/drawing/2014/main" val="3760685967"/>
                  </a:ext>
                </a:extLst>
              </a:tr>
            </a:tbl>
          </a:graphicData>
        </a:graphic>
      </p:graphicFrame>
    </p:spTree>
    <p:extLst>
      <p:ext uri="{BB962C8B-B14F-4D97-AF65-F5344CB8AC3E}">
        <p14:creationId xmlns:p14="http://schemas.microsoft.com/office/powerpoint/2010/main" val="3572936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4 </a:t>
            </a:r>
            <a:r>
              <a:rPr lang="en-US" sz="4000" b="1" dirty="0">
                <a:solidFill>
                  <a:schemeClr val="accent5">
                    <a:lumMod val="50000"/>
                  </a:schemeClr>
                </a:solidFill>
              </a:rPr>
              <a:t>INFORMATICS</a:t>
            </a:r>
            <a:r>
              <a:rPr lang="cs-CZ" sz="4000" b="1" dirty="0">
                <a:solidFill>
                  <a:schemeClr val="accent5">
                    <a:lumMod val="50000"/>
                  </a:schemeClr>
                </a:solidFill>
              </a:rPr>
              <a:t> </a:t>
            </a:r>
            <a:r>
              <a:rPr lang="en-US" sz="4000" b="1" dirty="0">
                <a:solidFill>
                  <a:schemeClr val="accent5">
                    <a:lumMod val="50000"/>
                  </a:schemeClr>
                </a:solidFill>
              </a:rPr>
              <a:t>IN TEACHER EDUCATION</a:t>
            </a:r>
            <a:r>
              <a:rPr lang="cs-CZ" sz="4000" b="1" dirty="0">
                <a:solidFill>
                  <a:schemeClr val="accent5">
                    <a:lumMod val="50000"/>
                  </a:schemeClr>
                </a:solidFill>
              </a:rPr>
              <a:t/>
            </a:r>
            <a:br>
              <a:rPr lang="cs-CZ" sz="4000" b="1" dirty="0">
                <a:solidFill>
                  <a:schemeClr val="accent5">
                    <a:lumMod val="50000"/>
                  </a:schemeClr>
                </a:solidFill>
              </a:rPr>
            </a:br>
            <a:r>
              <a:rPr lang="cs-CZ" sz="4000" b="1" dirty="0">
                <a:solidFill>
                  <a:schemeClr val="accent5">
                    <a:lumMod val="50000"/>
                  </a:schemeClr>
                </a:solidFill>
              </a:rPr>
              <a:t>FOR PRIMARY SCHOOL STUDENT TEACHERS</a:t>
            </a:r>
            <a:endParaRPr lang="cs-CZ" sz="4000" b="1" dirty="0">
              <a:solidFill>
                <a:schemeClr val="accent5">
                  <a:lumMod val="50000"/>
                </a:schemeClr>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004511732"/>
              </p:ext>
            </p:extLst>
          </p:nvPr>
        </p:nvGraphicFramePr>
        <p:xfrm>
          <a:off x="838200" y="1825625"/>
          <a:ext cx="10515600" cy="4602480"/>
        </p:xfrm>
        <a:graphic>
          <a:graphicData uri="http://schemas.openxmlformats.org/drawingml/2006/table">
            <a:tbl>
              <a:tblPr firstRow="1" bandRow="1">
                <a:tableStyleId>{16D9F66E-5EB9-4882-86FB-DCBF35E3C3E4}</a:tableStyleId>
              </a:tblPr>
              <a:tblGrid>
                <a:gridCol w="1255005">
                  <a:extLst>
                    <a:ext uri="{9D8B030D-6E8A-4147-A177-3AD203B41FA5}">
                      <a16:colId xmlns:a16="http://schemas.microsoft.com/office/drawing/2014/main" val="567519719"/>
                    </a:ext>
                  </a:extLst>
                </a:gridCol>
                <a:gridCol w="2038120">
                  <a:extLst>
                    <a:ext uri="{9D8B030D-6E8A-4147-A177-3AD203B41FA5}">
                      <a16:colId xmlns:a16="http://schemas.microsoft.com/office/drawing/2014/main" val="1587874477"/>
                    </a:ext>
                  </a:extLst>
                </a:gridCol>
                <a:gridCol w="1256964">
                  <a:extLst>
                    <a:ext uri="{9D8B030D-6E8A-4147-A177-3AD203B41FA5}">
                      <a16:colId xmlns:a16="http://schemas.microsoft.com/office/drawing/2014/main" val="1397765858"/>
                    </a:ext>
                  </a:extLst>
                </a:gridCol>
                <a:gridCol w="659971">
                  <a:extLst>
                    <a:ext uri="{9D8B030D-6E8A-4147-A177-3AD203B41FA5}">
                      <a16:colId xmlns:a16="http://schemas.microsoft.com/office/drawing/2014/main" val="3876560854"/>
                    </a:ext>
                  </a:extLst>
                </a:gridCol>
                <a:gridCol w="1696598">
                  <a:extLst>
                    <a:ext uri="{9D8B030D-6E8A-4147-A177-3AD203B41FA5}">
                      <a16:colId xmlns:a16="http://schemas.microsoft.com/office/drawing/2014/main" val="1437931348"/>
                    </a:ext>
                  </a:extLst>
                </a:gridCol>
                <a:gridCol w="3608942">
                  <a:extLst>
                    <a:ext uri="{9D8B030D-6E8A-4147-A177-3AD203B41FA5}">
                      <a16:colId xmlns:a16="http://schemas.microsoft.com/office/drawing/2014/main" val="3396276606"/>
                    </a:ext>
                  </a:extLst>
                </a:gridCol>
              </a:tblGrid>
              <a:tr h="370840">
                <a:tc>
                  <a:txBody>
                    <a:bodyPr/>
                    <a:lstStyle/>
                    <a:p>
                      <a:pPr algn="ctr"/>
                      <a:r>
                        <a:rPr lang="cs-CZ" sz="1600" b="0" i="1" dirty="0" smtClean="0"/>
                        <a:t>University</a:t>
                      </a:r>
                      <a:endParaRPr lang="cs-CZ" sz="1600" b="0" i="1" dirty="0"/>
                    </a:p>
                  </a:txBody>
                  <a:tcPr/>
                </a:tc>
                <a:tc>
                  <a:txBody>
                    <a:bodyPr/>
                    <a:lstStyle/>
                    <a:p>
                      <a:pPr algn="ctr"/>
                      <a:r>
                        <a:rPr lang="cs-CZ" sz="1600" b="0" i="1" dirty="0" err="1" smtClean="0"/>
                        <a:t>Course</a:t>
                      </a:r>
                      <a:endParaRPr lang="cs-CZ" sz="1600" b="0" i="1" dirty="0"/>
                    </a:p>
                  </a:txBody>
                  <a:tcPr/>
                </a:tc>
                <a:tc>
                  <a:txBody>
                    <a:bodyPr/>
                    <a:lstStyle/>
                    <a:p>
                      <a:pPr algn="ctr"/>
                      <a:r>
                        <a:rPr lang="cs-CZ" sz="1600" b="0" i="1" dirty="0" err="1" smtClean="0"/>
                        <a:t>Compulsory</a:t>
                      </a:r>
                      <a:r>
                        <a:rPr lang="cs-CZ" sz="1600" b="0" i="1" dirty="0" smtClean="0"/>
                        <a:t>/</a:t>
                      </a:r>
                      <a:r>
                        <a:rPr lang="cs-CZ" sz="1600" b="0" i="1" dirty="0" err="1" smtClean="0"/>
                        <a:t>optional</a:t>
                      </a:r>
                      <a:endParaRPr lang="cs-CZ" sz="1600" b="0" i="1" dirty="0"/>
                    </a:p>
                  </a:txBody>
                  <a:tcPr/>
                </a:tc>
                <a:tc>
                  <a:txBody>
                    <a:bodyPr/>
                    <a:lstStyle/>
                    <a:p>
                      <a:pPr algn="ctr"/>
                      <a:r>
                        <a:rPr lang="cs-CZ" sz="1600" b="0" i="1" dirty="0" smtClean="0"/>
                        <a:t>ECTS</a:t>
                      </a:r>
                      <a:endParaRPr lang="cs-CZ" sz="1600" b="0" i="1" dirty="0"/>
                    </a:p>
                  </a:txBody>
                  <a:tcPr/>
                </a:tc>
                <a:tc>
                  <a:txBody>
                    <a:bodyPr/>
                    <a:lstStyle/>
                    <a:p>
                      <a:pPr algn="ctr"/>
                      <a:r>
                        <a:rPr lang="cs-CZ" sz="1600" b="0" i="1" dirty="0" smtClean="0"/>
                        <a:t>Part-</a:t>
                      </a:r>
                      <a:r>
                        <a:rPr lang="cs-CZ" sz="1600" b="0" i="1" dirty="0" err="1" smtClean="0"/>
                        <a:t>time</a:t>
                      </a:r>
                      <a:r>
                        <a:rPr lang="cs-CZ" sz="1600" b="0" i="1" dirty="0" smtClean="0"/>
                        <a:t> + Full </a:t>
                      </a:r>
                      <a:r>
                        <a:rPr lang="cs-CZ" sz="1600" b="0" i="1" dirty="0" err="1" smtClean="0"/>
                        <a:t>time</a:t>
                      </a:r>
                      <a:r>
                        <a:rPr lang="cs-CZ" sz="1600" b="0" i="1" dirty="0" smtClean="0"/>
                        <a:t> </a:t>
                      </a:r>
                      <a:r>
                        <a:rPr lang="cs-CZ" sz="1600" b="0" i="1" dirty="0" err="1" smtClean="0"/>
                        <a:t>students</a:t>
                      </a:r>
                      <a:endParaRPr lang="cs-CZ" sz="1600" b="0" i="1" dirty="0"/>
                    </a:p>
                  </a:txBody>
                  <a:tcPr/>
                </a:tc>
                <a:tc>
                  <a:txBody>
                    <a:bodyPr/>
                    <a:lstStyle/>
                    <a:p>
                      <a:pPr algn="ctr"/>
                      <a:r>
                        <a:rPr lang="cs-CZ" sz="1600" b="0" i="1" dirty="0" err="1" smtClean="0"/>
                        <a:t>Final</a:t>
                      </a:r>
                      <a:r>
                        <a:rPr lang="cs-CZ" sz="1600" b="0" i="1" dirty="0" smtClean="0"/>
                        <a:t> </a:t>
                      </a:r>
                      <a:r>
                        <a:rPr lang="cs-CZ" sz="1600" b="0" i="1" dirty="0" err="1" smtClean="0"/>
                        <a:t>outcomes</a:t>
                      </a:r>
                      <a:endParaRPr lang="cs-CZ" sz="1600" b="0" i="1" dirty="0"/>
                    </a:p>
                  </a:txBody>
                  <a:tcPr/>
                </a:tc>
                <a:extLst>
                  <a:ext uri="{0D108BD9-81ED-4DB2-BD59-A6C34878D82A}">
                    <a16:rowId xmlns:a16="http://schemas.microsoft.com/office/drawing/2014/main" val="3155569800"/>
                  </a:ext>
                </a:extLst>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dirty="0" smtClean="0"/>
                        <a:t>UJEP Ústí nad Labem</a:t>
                      </a:r>
                    </a:p>
                  </a:txBody>
                  <a:tcPr/>
                </a:tc>
                <a:tc>
                  <a:txBody>
                    <a:bodyPr/>
                    <a:lstStyle/>
                    <a:p>
                      <a:r>
                        <a:rPr lang="cs-CZ" sz="1600" b="1" kern="1200" dirty="0" err="1" smtClean="0">
                          <a:solidFill>
                            <a:srgbClr val="002060"/>
                          </a:solidFill>
                          <a:latin typeface="+mn-lt"/>
                          <a:ea typeface="+mn-ea"/>
                          <a:cs typeface="+mn-cs"/>
                        </a:rPr>
                        <a:t>Didactics</a:t>
                      </a:r>
                      <a:r>
                        <a:rPr lang="cs-CZ" sz="1600" b="1" kern="1200" dirty="0" smtClean="0">
                          <a:solidFill>
                            <a:srgbClr val="002060"/>
                          </a:solidFill>
                          <a:latin typeface="+mn-lt"/>
                          <a:ea typeface="+mn-ea"/>
                          <a:cs typeface="+mn-cs"/>
                        </a:rPr>
                        <a:t> </a:t>
                      </a:r>
                      <a:r>
                        <a:rPr lang="cs-CZ" sz="1600" b="1" kern="1200" dirty="0" err="1" smtClean="0">
                          <a:solidFill>
                            <a:srgbClr val="002060"/>
                          </a:solidFill>
                          <a:latin typeface="+mn-lt"/>
                          <a:ea typeface="+mn-ea"/>
                          <a:cs typeface="+mn-cs"/>
                        </a:rPr>
                        <a:t>of</a:t>
                      </a:r>
                      <a:r>
                        <a:rPr lang="cs-CZ" sz="1600" b="1" kern="1200" dirty="0" smtClean="0">
                          <a:solidFill>
                            <a:srgbClr val="002060"/>
                          </a:solidFill>
                          <a:latin typeface="+mn-lt"/>
                          <a:ea typeface="+mn-ea"/>
                          <a:cs typeface="+mn-cs"/>
                        </a:rPr>
                        <a:t> </a:t>
                      </a:r>
                      <a:r>
                        <a:rPr lang="cs-CZ" sz="1600" b="1" kern="1200" dirty="0" err="1" smtClean="0">
                          <a:solidFill>
                            <a:srgbClr val="002060"/>
                          </a:solidFill>
                          <a:latin typeface="+mn-lt"/>
                          <a:ea typeface="+mn-ea"/>
                          <a:cs typeface="+mn-cs"/>
                        </a:rPr>
                        <a:t>information</a:t>
                      </a:r>
                      <a:r>
                        <a:rPr lang="cs-CZ" sz="1600" b="1" kern="1200" dirty="0" smtClean="0">
                          <a:solidFill>
                            <a:srgbClr val="002060"/>
                          </a:solidFill>
                          <a:latin typeface="+mn-lt"/>
                          <a:ea typeface="+mn-ea"/>
                          <a:cs typeface="+mn-cs"/>
                        </a:rPr>
                        <a:t> technology </a:t>
                      </a:r>
                      <a:r>
                        <a:rPr lang="cs-CZ" sz="1600" b="1" kern="1200" dirty="0" err="1" smtClean="0">
                          <a:solidFill>
                            <a:srgbClr val="002060"/>
                          </a:solidFill>
                          <a:latin typeface="+mn-lt"/>
                          <a:ea typeface="+mn-ea"/>
                          <a:cs typeface="+mn-cs"/>
                        </a:rPr>
                        <a:t>for</a:t>
                      </a:r>
                      <a:r>
                        <a:rPr lang="cs-CZ" sz="1600" b="1" kern="1200" baseline="0" dirty="0" smtClean="0">
                          <a:solidFill>
                            <a:srgbClr val="002060"/>
                          </a:solidFill>
                          <a:latin typeface="+mn-lt"/>
                          <a:ea typeface="+mn-ea"/>
                          <a:cs typeface="+mn-cs"/>
                        </a:rPr>
                        <a:t> </a:t>
                      </a:r>
                      <a:r>
                        <a:rPr lang="cs-CZ" sz="1600" b="1" kern="1200" baseline="0" dirty="0" err="1" smtClean="0">
                          <a:solidFill>
                            <a:srgbClr val="002060"/>
                          </a:solidFill>
                          <a:latin typeface="+mn-lt"/>
                          <a:ea typeface="+mn-ea"/>
                          <a:cs typeface="+mn-cs"/>
                        </a:rPr>
                        <a:t>primary</a:t>
                      </a:r>
                      <a:r>
                        <a:rPr lang="cs-CZ" sz="1600" b="1" kern="1200" baseline="0" dirty="0" smtClean="0">
                          <a:solidFill>
                            <a:srgbClr val="002060"/>
                          </a:solidFill>
                          <a:latin typeface="+mn-lt"/>
                          <a:ea typeface="+mn-ea"/>
                          <a:cs typeface="+mn-cs"/>
                        </a:rPr>
                        <a:t> </a:t>
                      </a:r>
                      <a:r>
                        <a:rPr lang="cs-CZ" sz="1600" b="1" kern="1200" baseline="0" dirty="0" err="1" smtClean="0">
                          <a:solidFill>
                            <a:srgbClr val="002060"/>
                          </a:solidFill>
                          <a:latin typeface="+mn-lt"/>
                          <a:ea typeface="+mn-ea"/>
                          <a:cs typeface="+mn-cs"/>
                        </a:rPr>
                        <a:t>education</a:t>
                      </a:r>
                      <a:r>
                        <a:rPr lang="cs-CZ" sz="1600" b="1" kern="1200" baseline="0" dirty="0" smtClean="0">
                          <a:solidFill>
                            <a:srgbClr val="002060"/>
                          </a:solidFill>
                          <a:latin typeface="+mn-lt"/>
                          <a:ea typeface="+mn-ea"/>
                          <a:cs typeface="+mn-cs"/>
                        </a:rPr>
                        <a:t> </a:t>
                      </a:r>
                      <a:endParaRPr lang="cs-CZ" sz="1600" b="1" baseline="0" dirty="0" smtClean="0">
                        <a:solidFill>
                          <a:srgbClr val="002060"/>
                        </a:solidFill>
                      </a:endParaRPr>
                    </a:p>
                  </a:txBody>
                  <a:tcPr/>
                </a:tc>
                <a:tc>
                  <a:txBody>
                    <a:bodyPr/>
                    <a:lstStyle/>
                    <a:p>
                      <a:r>
                        <a:rPr lang="cs-CZ" sz="1600" b="0" dirty="0" err="1" smtClean="0"/>
                        <a:t>compulsory</a:t>
                      </a:r>
                      <a:endParaRPr lang="cs-CZ" sz="1600" b="0" dirty="0"/>
                    </a:p>
                  </a:txBody>
                  <a:tcPr/>
                </a:tc>
                <a:tc>
                  <a:txBody>
                    <a:bodyPr/>
                    <a:lstStyle/>
                    <a:p>
                      <a:pPr algn="ctr"/>
                      <a:r>
                        <a:rPr lang="cs-CZ" sz="1600" b="0" dirty="0" smtClean="0"/>
                        <a:t>???</a:t>
                      </a:r>
                      <a:endParaRPr lang="cs-CZ"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28 +</a:t>
                      </a:r>
                      <a:r>
                        <a:rPr lang="cs-CZ" sz="1600" baseline="0" dirty="0" smtClean="0"/>
                        <a:t> 21</a:t>
                      </a:r>
                      <a:endParaRPr lang="cs-CZ"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dirty="0" err="1" smtClean="0"/>
                        <a:t>Credit</a:t>
                      </a:r>
                      <a:endParaRPr lang="cs-CZ" sz="16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sz="1600" kern="1200" dirty="0" smtClean="0">
                          <a:solidFill>
                            <a:schemeClr val="dk1"/>
                          </a:solidFill>
                          <a:effectLst/>
                          <a:latin typeface="+mn-lt"/>
                          <a:ea typeface="+mn-ea"/>
                          <a:cs typeface="+mn-cs"/>
                        </a:rPr>
                        <a:t>Design </a:t>
                      </a:r>
                      <a:r>
                        <a:rPr lang="en-US" sz="1600" kern="1200" dirty="0" smtClean="0">
                          <a:solidFill>
                            <a:schemeClr val="dk1"/>
                          </a:solidFill>
                          <a:effectLst/>
                          <a:latin typeface="+mn-lt"/>
                          <a:ea typeface="+mn-ea"/>
                          <a:cs typeface="+mn-cs"/>
                        </a:rPr>
                        <a:t>of a type of teaching </a:t>
                      </a:r>
                      <a:r>
                        <a:rPr lang="cs-CZ" sz="1600" kern="1200" dirty="0" err="1" smtClean="0">
                          <a:solidFill>
                            <a:schemeClr val="dk1"/>
                          </a:solidFill>
                          <a:effectLst/>
                          <a:latin typeface="+mn-lt"/>
                          <a:ea typeface="+mn-ea"/>
                          <a:cs typeface="+mn-cs"/>
                        </a:rPr>
                        <a:t>for</a:t>
                      </a:r>
                      <a:r>
                        <a:rPr lang="cs-CZ" sz="1600" kern="120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 selected topic focused on the </a:t>
                      </a:r>
                      <a:r>
                        <a:rPr lang="cs-CZ" sz="1600" kern="1200" dirty="0" smtClean="0">
                          <a:solidFill>
                            <a:schemeClr val="dk1"/>
                          </a:solidFill>
                          <a:effectLst/>
                          <a:latin typeface="+mn-lt"/>
                          <a:ea typeface="+mn-ea"/>
                          <a:cs typeface="+mn-cs"/>
                        </a:rPr>
                        <a:t>CT </a:t>
                      </a:r>
                      <a:r>
                        <a:rPr lang="en-US" sz="1600" kern="1200" dirty="0" smtClean="0">
                          <a:solidFill>
                            <a:schemeClr val="dk1"/>
                          </a:solidFill>
                          <a:effectLst/>
                          <a:latin typeface="+mn-lt"/>
                          <a:ea typeface="+mn-ea"/>
                          <a:cs typeface="+mn-cs"/>
                        </a:rPr>
                        <a:t>development</a:t>
                      </a:r>
                      <a:endParaRPr lang="cs-CZ" sz="1600" b="0" kern="1200" dirty="0" smtClean="0">
                        <a:solidFill>
                          <a:schemeClr val="tx1"/>
                        </a:solidFill>
                        <a:latin typeface="+mn-lt"/>
                        <a:ea typeface="+mn-ea"/>
                        <a:cs typeface="+mn-cs"/>
                      </a:endParaRPr>
                    </a:p>
                  </a:txBody>
                  <a:tcPr/>
                </a:tc>
                <a:extLst>
                  <a:ext uri="{0D108BD9-81ED-4DB2-BD59-A6C34878D82A}">
                    <a16:rowId xmlns:a16="http://schemas.microsoft.com/office/drawing/2014/main" val="2112464633"/>
                  </a:ext>
                </a:extLst>
              </a:tr>
              <a:tr h="370840">
                <a:tc vMerge="1">
                  <a:txBody>
                    <a:bodyPr/>
                    <a:lstStyle/>
                    <a:p>
                      <a:endParaRPr lang="cs-CZ" dirty="0"/>
                    </a:p>
                  </a:txBody>
                  <a:tcPr/>
                </a:tc>
                <a:tc>
                  <a:txBody>
                    <a:bodyPr/>
                    <a:lstStyle/>
                    <a:p>
                      <a:r>
                        <a:rPr lang="cs-CZ" sz="1600" b="1" kern="1200" dirty="0" smtClean="0">
                          <a:solidFill>
                            <a:srgbClr val="002060"/>
                          </a:solidFill>
                          <a:latin typeface="+mn-lt"/>
                          <a:ea typeface="+mn-ea"/>
                          <a:cs typeface="+mn-cs"/>
                        </a:rPr>
                        <a:t>Digital technology in </a:t>
                      </a:r>
                      <a:r>
                        <a:rPr lang="cs-CZ" sz="1600" b="1" kern="1200" dirty="0" err="1" smtClean="0">
                          <a:solidFill>
                            <a:srgbClr val="002060"/>
                          </a:solidFill>
                          <a:latin typeface="+mn-lt"/>
                          <a:ea typeface="+mn-ea"/>
                          <a:cs typeface="+mn-cs"/>
                        </a:rPr>
                        <a:t>primary</a:t>
                      </a:r>
                      <a:r>
                        <a:rPr lang="cs-CZ" sz="1600" b="1" kern="1200" dirty="0" smtClean="0">
                          <a:solidFill>
                            <a:srgbClr val="002060"/>
                          </a:solidFill>
                          <a:latin typeface="+mn-lt"/>
                          <a:ea typeface="+mn-ea"/>
                          <a:cs typeface="+mn-cs"/>
                        </a:rPr>
                        <a:t> </a:t>
                      </a:r>
                      <a:r>
                        <a:rPr lang="cs-CZ" sz="1600" b="1" kern="1200" dirty="0" err="1" smtClean="0">
                          <a:solidFill>
                            <a:srgbClr val="002060"/>
                          </a:solidFill>
                          <a:latin typeface="+mn-lt"/>
                          <a:ea typeface="+mn-ea"/>
                          <a:cs typeface="+mn-cs"/>
                        </a:rPr>
                        <a:t>education</a:t>
                      </a:r>
                      <a:r>
                        <a:rPr lang="cs-CZ" sz="1600" b="1" kern="1200" dirty="0" smtClean="0">
                          <a:solidFill>
                            <a:srgbClr val="002060"/>
                          </a:solidFill>
                          <a:latin typeface="+mn-lt"/>
                          <a:ea typeface="+mn-ea"/>
                          <a:cs typeface="+mn-cs"/>
                        </a:rPr>
                        <a:t> </a:t>
                      </a:r>
                      <a:endParaRPr lang="cs-CZ" sz="1600" b="1" dirty="0" smtClean="0">
                        <a:solidFill>
                          <a:srgbClr val="002060"/>
                        </a:solidFill>
                      </a:endParaRPr>
                    </a:p>
                  </a:txBody>
                  <a:tcPr/>
                </a:tc>
                <a:tc>
                  <a:txBody>
                    <a:bodyPr/>
                    <a:lstStyle/>
                    <a:p>
                      <a:r>
                        <a:rPr lang="cs-CZ" sz="1600" b="0" dirty="0" err="1" smtClean="0"/>
                        <a:t>compulsory</a:t>
                      </a:r>
                      <a:endParaRPr lang="cs-CZ" sz="1600" b="0" dirty="0"/>
                    </a:p>
                  </a:txBody>
                  <a:tcPr/>
                </a:tc>
                <a:tc>
                  <a:txBody>
                    <a:bodyPr/>
                    <a:lstStyle/>
                    <a:p>
                      <a:pPr algn="ctr"/>
                      <a:r>
                        <a:rPr lang="cs-CZ" sz="1600" b="0" dirty="0" smtClean="0"/>
                        <a:t>???</a:t>
                      </a:r>
                      <a:endParaRPr lang="cs-CZ"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b="0" kern="1200" dirty="0" smtClean="0">
                          <a:solidFill>
                            <a:schemeClr val="tx1"/>
                          </a:solidFill>
                          <a:latin typeface="+mn-lt"/>
                          <a:ea typeface="+mn-ea"/>
                          <a:cs typeface="+mn-cs"/>
                        </a:rPr>
                        <a:t>38 + 16</a:t>
                      </a:r>
                    </a:p>
                    <a:p>
                      <a:pPr algn="ctr"/>
                      <a:endParaRPr lang="cs-CZ" sz="1600" dirty="0" smtClean="0"/>
                    </a:p>
                  </a:txBody>
                  <a:tcPr/>
                </a:tc>
                <a:tc>
                  <a:txBody>
                    <a:bodyPr/>
                    <a:lstStyle/>
                    <a:p>
                      <a:r>
                        <a:rPr lang="cs-CZ" sz="1600" b="0" dirty="0" err="1" smtClean="0"/>
                        <a:t>Credit</a:t>
                      </a:r>
                      <a:endParaRPr lang="cs-CZ" sz="1600" b="0" dirty="0" smtClean="0"/>
                    </a:p>
                    <a:p>
                      <a:r>
                        <a:rPr lang="cs-CZ" sz="1600" b="0" dirty="0" err="1" smtClean="0"/>
                        <a:t>Written</a:t>
                      </a:r>
                      <a:r>
                        <a:rPr lang="cs-CZ" sz="1600" b="0" dirty="0" smtClean="0"/>
                        <a:t> test</a:t>
                      </a:r>
                    </a:p>
                  </a:txBody>
                  <a:tcPr/>
                </a:tc>
                <a:extLst>
                  <a:ext uri="{0D108BD9-81ED-4DB2-BD59-A6C34878D82A}">
                    <a16:rowId xmlns:a16="http://schemas.microsoft.com/office/drawing/2014/main" val="3756758809"/>
                  </a:ext>
                </a:extLst>
              </a:tr>
              <a:tr h="370840">
                <a:tc rowSpan="2">
                  <a:txBody>
                    <a:bodyPr/>
                    <a:lstStyle/>
                    <a:p>
                      <a:r>
                        <a:rPr lang="cs-CZ" sz="1600" b="0" dirty="0" smtClean="0"/>
                        <a:t>ZČU Plzeň</a:t>
                      </a:r>
                      <a:endParaRPr lang="cs-CZ"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dirty="0" err="1" smtClean="0">
                          <a:solidFill>
                            <a:srgbClr val="002060"/>
                          </a:solidFill>
                        </a:rPr>
                        <a:t>Information</a:t>
                      </a:r>
                      <a:r>
                        <a:rPr lang="cs-CZ" sz="1600" b="1" dirty="0" smtClean="0">
                          <a:solidFill>
                            <a:srgbClr val="002060"/>
                          </a:solidFill>
                        </a:rPr>
                        <a:t> technology in </a:t>
                      </a:r>
                      <a:r>
                        <a:rPr lang="cs-CZ" sz="1600" b="1" dirty="0" err="1" smtClean="0">
                          <a:solidFill>
                            <a:srgbClr val="002060"/>
                          </a:solidFill>
                        </a:rPr>
                        <a:t>education</a:t>
                      </a:r>
                      <a:endParaRPr lang="cs-CZ" sz="1600" b="1" dirty="0" smtClean="0">
                        <a:solidFill>
                          <a:srgbClr val="002060"/>
                        </a:solidFill>
                      </a:endParaRPr>
                    </a:p>
                  </a:txBody>
                  <a:tcPr/>
                </a:tc>
                <a:tc>
                  <a:txBody>
                    <a:bodyPr/>
                    <a:lstStyle/>
                    <a:p>
                      <a:r>
                        <a:rPr lang="cs-CZ" sz="1600" b="0" dirty="0" err="1" smtClean="0"/>
                        <a:t>compulsory</a:t>
                      </a:r>
                      <a:endParaRPr lang="cs-CZ" sz="1600" b="0" dirty="0"/>
                    </a:p>
                  </a:txBody>
                  <a:tcPr/>
                </a:tc>
                <a:tc>
                  <a:txBody>
                    <a:bodyPr/>
                    <a:lstStyle/>
                    <a:p>
                      <a:pPr algn="ctr"/>
                      <a:r>
                        <a:rPr lang="cs-CZ" sz="1600" b="0" dirty="0" smtClean="0"/>
                        <a:t>2</a:t>
                      </a:r>
                      <a:endParaRPr lang="cs-CZ"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32 + 28</a:t>
                      </a:r>
                    </a:p>
                    <a:p>
                      <a:endParaRPr lang="cs-CZ" sz="1600" b="0" dirty="0"/>
                    </a:p>
                  </a:txBody>
                  <a:tcPr/>
                </a:tc>
                <a:tc>
                  <a:txBody>
                    <a:bodyPr/>
                    <a:lstStyle/>
                    <a:p>
                      <a:r>
                        <a:rPr lang="cs-CZ" sz="1600" dirty="0" err="1" smtClean="0"/>
                        <a:t>Credit</a:t>
                      </a:r>
                      <a:endParaRPr lang="cs-CZ"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Portfolio creation</a:t>
                      </a:r>
                      <a:endParaRPr lang="cs-CZ"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Project - teaching of a selected topic focused on the </a:t>
                      </a:r>
                      <a:r>
                        <a:rPr lang="cs-CZ" sz="1600" dirty="0" smtClean="0"/>
                        <a:t>CT </a:t>
                      </a:r>
                      <a:r>
                        <a:rPr lang="en-US" sz="1600" dirty="0" smtClean="0"/>
                        <a:t>development</a:t>
                      </a:r>
                      <a:r>
                        <a:rPr lang="cs-CZ" sz="1600" dirty="0" smtClean="0"/>
                        <a:t> </a:t>
                      </a:r>
                      <a:r>
                        <a:rPr lang="cs-CZ" sz="1600" dirty="0" err="1" smtClean="0"/>
                        <a:t>of</a:t>
                      </a:r>
                      <a:r>
                        <a:rPr lang="cs-CZ" sz="1600" dirty="0" smtClean="0"/>
                        <a:t> </a:t>
                      </a:r>
                      <a:r>
                        <a:rPr lang="cs-CZ" sz="1600" dirty="0" err="1" smtClean="0"/>
                        <a:t>primary</a:t>
                      </a:r>
                      <a:r>
                        <a:rPr lang="cs-CZ" sz="1600" dirty="0" smtClean="0"/>
                        <a:t> </a:t>
                      </a:r>
                      <a:r>
                        <a:rPr lang="cs-CZ" sz="1600" dirty="0" err="1" smtClean="0"/>
                        <a:t>school</a:t>
                      </a:r>
                      <a:r>
                        <a:rPr lang="cs-CZ" sz="1600" dirty="0" smtClean="0"/>
                        <a:t> </a:t>
                      </a:r>
                      <a:r>
                        <a:rPr lang="cs-CZ" sz="1600" dirty="0" err="1" smtClean="0"/>
                        <a:t>pupils</a:t>
                      </a:r>
                      <a:endParaRPr lang="cs-CZ" sz="1600" dirty="0" smtClean="0"/>
                    </a:p>
                  </a:txBody>
                  <a:tcPr/>
                </a:tc>
                <a:extLst>
                  <a:ext uri="{0D108BD9-81ED-4DB2-BD59-A6C34878D82A}">
                    <a16:rowId xmlns:a16="http://schemas.microsoft.com/office/drawing/2014/main" val="705863044"/>
                  </a:ext>
                </a:extLst>
              </a:tr>
              <a:tr h="370840">
                <a:tc vMerge="1">
                  <a:txBody>
                    <a:bodyPr/>
                    <a:lstStyle/>
                    <a:p>
                      <a:endParaRPr lang="cs-CZ" sz="1600" b="0" dirty="0"/>
                    </a:p>
                  </a:txBody>
                  <a:tcPr/>
                </a:tc>
                <a:tc>
                  <a:txBody>
                    <a:bodyPr/>
                    <a:lstStyle/>
                    <a:p>
                      <a:r>
                        <a:rPr lang="cs-CZ" sz="1600" b="1" kern="1200" dirty="0" err="1" smtClean="0">
                          <a:solidFill>
                            <a:srgbClr val="002060"/>
                          </a:solidFill>
                          <a:effectLst/>
                          <a:latin typeface="+mn-lt"/>
                          <a:ea typeface="+mn-ea"/>
                          <a:cs typeface="+mn-cs"/>
                        </a:rPr>
                        <a:t>Introduction</a:t>
                      </a:r>
                      <a:r>
                        <a:rPr lang="cs-CZ" sz="1600" b="1" kern="1200" dirty="0" smtClean="0">
                          <a:solidFill>
                            <a:srgbClr val="002060"/>
                          </a:solidFill>
                          <a:effectLst/>
                          <a:latin typeface="+mn-lt"/>
                          <a:ea typeface="+mn-ea"/>
                          <a:cs typeface="+mn-cs"/>
                        </a:rPr>
                        <a:t> to</a:t>
                      </a:r>
                      <a:r>
                        <a:rPr lang="en-US" sz="1600" b="1" kern="1200" dirty="0" smtClean="0">
                          <a:solidFill>
                            <a:srgbClr val="002060"/>
                          </a:solidFill>
                          <a:effectLst/>
                          <a:latin typeface="+mn-lt"/>
                          <a:ea typeface="+mn-ea"/>
                          <a:cs typeface="+mn-cs"/>
                        </a:rPr>
                        <a:t> </a:t>
                      </a:r>
                      <a:r>
                        <a:rPr lang="en-US" sz="1600" b="1" kern="1200" dirty="0" err="1" smtClean="0">
                          <a:solidFill>
                            <a:srgbClr val="002060"/>
                          </a:solidFill>
                          <a:effectLst/>
                          <a:latin typeface="+mn-lt"/>
                          <a:ea typeface="+mn-ea"/>
                          <a:cs typeface="+mn-cs"/>
                        </a:rPr>
                        <a:t>algorithmi</a:t>
                      </a:r>
                      <a:r>
                        <a:rPr lang="cs-CZ" sz="1600" b="1" kern="1200" dirty="0" smtClean="0">
                          <a:solidFill>
                            <a:srgbClr val="002060"/>
                          </a:solidFill>
                          <a:effectLst/>
                          <a:latin typeface="+mn-lt"/>
                          <a:ea typeface="+mn-ea"/>
                          <a:cs typeface="+mn-cs"/>
                        </a:rPr>
                        <a:t>s</a:t>
                      </a:r>
                      <a:r>
                        <a:rPr lang="en-US" sz="1600" b="1" kern="1200" dirty="0" err="1" smtClean="0">
                          <a:solidFill>
                            <a:srgbClr val="002060"/>
                          </a:solidFill>
                          <a:effectLst/>
                          <a:latin typeface="+mn-lt"/>
                          <a:ea typeface="+mn-ea"/>
                          <a:cs typeface="+mn-cs"/>
                        </a:rPr>
                        <a:t>ation</a:t>
                      </a:r>
                      <a:r>
                        <a:rPr lang="en-US" sz="1600" b="1" kern="1200" dirty="0" smtClean="0">
                          <a:solidFill>
                            <a:srgbClr val="002060"/>
                          </a:solidFill>
                          <a:effectLst/>
                          <a:latin typeface="+mn-lt"/>
                          <a:ea typeface="+mn-ea"/>
                          <a:cs typeface="+mn-cs"/>
                        </a:rPr>
                        <a:t> and programming</a:t>
                      </a:r>
                      <a:r>
                        <a:rPr lang="cs-CZ" sz="1600" b="1" kern="1200" dirty="0" smtClean="0">
                          <a:solidFill>
                            <a:srgbClr val="002060"/>
                          </a:solidFill>
                          <a:effectLst/>
                          <a:latin typeface="+mn-lt"/>
                          <a:ea typeface="+mn-ea"/>
                          <a:cs typeface="+mn-cs"/>
                        </a:rPr>
                        <a:t> </a:t>
                      </a:r>
                      <a:endParaRPr lang="cs-CZ" sz="1600" b="1" dirty="0">
                        <a:solidFill>
                          <a:srgbClr val="002060"/>
                        </a:solidFill>
                      </a:endParaRPr>
                    </a:p>
                  </a:txBody>
                  <a:tcPr/>
                </a:tc>
                <a:tc>
                  <a:txBody>
                    <a:bodyPr/>
                    <a:lstStyle/>
                    <a:p>
                      <a:r>
                        <a:rPr lang="cs-CZ" sz="1600" b="0" dirty="0" err="1" smtClean="0"/>
                        <a:t>compulsory</a:t>
                      </a:r>
                      <a:endParaRPr lang="cs-CZ" sz="1600" b="0" dirty="0"/>
                    </a:p>
                  </a:txBody>
                  <a:tcPr/>
                </a:tc>
                <a:tc>
                  <a:txBody>
                    <a:bodyPr/>
                    <a:lstStyle/>
                    <a:p>
                      <a:pPr algn="ctr"/>
                      <a:r>
                        <a:rPr lang="cs-CZ" sz="1600" b="0" dirty="0" smtClean="0"/>
                        <a:t>1</a:t>
                      </a:r>
                      <a:endParaRPr lang="cs-CZ" sz="1600" b="0" dirty="0"/>
                    </a:p>
                  </a:txBody>
                  <a:tcPr/>
                </a:tc>
                <a:tc>
                  <a:txBody>
                    <a:bodyPr/>
                    <a:lstStyle/>
                    <a:p>
                      <a:pPr algn="ctr"/>
                      <a:r>
                        <a:rPr lang="cs-CZ" sz="1600" b="0" dirty="0" smtClean="0"/>
                        <a:t>16 + 70</a:t>
                      </a:r>
                      <a:endParaRPr lang="cs-CZ"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Elaboration of assigned seminar tasks thematically oriented to situations from the school environment</a:t>
                      </a:r>
                      <a:endParaRPr lang="cs-CZ" sz="1600" kern="1200" dirty="0" smtClean="0">
                        <a:solidFill>
                          <a:schemeClr val="dk1"/>
                        </a:solidFill>
                        <a:latin typeface="+mn-lt"/>
                        <a:ea typeface="+mn-ea"/>
                        <a:cs typeface="+mn-cs"/>
                      </a:endParaRPr>
                    </a:p>
                    <a:p>
                      <a:endParaRPr lang="cs-CZ" sz="1600" dirty="0" smtClean="0"/>
                    </a:p>
                  </a:txBody>
                  <a:tcPr/>
                </a:tc>
                <a:extLst>
                  <a:ext uri="{0D108BD9-81ED-4DB2-BD59-A6C34878D82A}">
                    <a16:rowId xmlns:a16="http://schemas.microsoft.com/office/drawing/2014/main" val="3760685967"/>
                  </a:ext>
                </a:extLst>
              </a:tr>
            </a:tbl>
          </a:graphicData>
        </a:graphic>
      </p:graphicFrame>
    </p:spTree>
    <p:extLst>
      <p:ext uri="{BB962C8B-B14F-4D97-AF65-F5344CB8AC3E}">
        <p14:creationId xmlns:p14="http://schemas.microsoft.com/office/powerpoint/2010/main" val="95452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4 </a:t>
            </a:r>
            <a:r>
              <a:rPr lang="en-US" sz="4000" b="1" dirty="0">
                <a:solidFill>
                  <a:schemeClr val="accent5">
                    <a:lumMod val="50000"/>
                  </a:schemeClr>
                </a:solidFill>
              </a:rPr>
              <a:t>INFORMATICS</a:t>
            </a:r>
            <a:r>
              <a:rPr lang="cs-CZ" sz="4000" b="1" dirty="0">
                <a:solidFill>
                  <a:schemeClr val="accent5">
                    <a:lumMod val="50000"/>
                  </a:schemeClr>
                </a:solidFill>
              </a:rPr>
              <a:t> </a:t>
            </a:r>
            <a:r>
              <a:rPr lang="en-US" sz="4000" b="1" dirty="0">
                <a:solidFill>
                  <a:schemeClr val="accent5">
                    <a:lumMod val="50000"/>
                  </a:schemeClr>
                </a:solidFill>
              </a:rPr>
              <a:t>IN TEACHER EDUCATION</a:t>
            </a:r>
            <a:r>
              <a:rPr lang="cs-CZ" sz="4000" b="1" dirty="0">
                <a:solidFill>
                  <a:schemeClr val="accent5">
                    <a:lumMod val="50000"/>
                  </a:schemeClr>
                </a:solidFill>
              </a:rPr>
              <a:t/>
            </a:r>
            <a:br>
              <a:rPr lang="cs-CZ" sz="4000" b="1" dirty="0">
                <a:solidFill>
                  <a:schemeClr val="accent5">
                    <a:lumMod val="50000"/>
                  </a:schemeClr>
                </a:solidFill>
              </a:rPr>
            </a:br>
            <a:r>
              <a:rPr lang="cs-CZ" sz="4000" b="1" dirty="0">
                <a:solidFill>
                  <a:schemeClr val="accent5">
                    <a:lumMod val="50000"/>
                  </a:schemeClr>
                </a:solidFill>
              </a:rPr>
              <a:t>FOR PRIMARY SCHOOL STUDENT TEACHERS</a:t>
            </a:r>
            <a:endParaRPr lang="cs-CZ" sz="4000" b="1" dirty="0">
              <a:solidFill>
                <a:schemeClr val="accent5">
                  <a:lumMod val="50000"/>
                </a:schemeClr>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641569413"/>
              </p:ext>
            </p:extLst>
          </p:nvPr>
        </p:nvGraphicFramePr>
        <p:xfrm>
          <a:off x="838200" y="1825625"/>
          <a:ext cx="10515600" cy="4907280"/>
        </p:xfrm>
        <a:graphic>
          <a:graphicData uri="http://schemas.openxmlformats.org/drawingml/2006/table">
            <a:tbl>
              <a:tblPr firstRow="1" bandRow="1">
                <a:tableStyleId>{16D9F66E-5EB9-4882-86FB-DCBF35E3C3E4}</a:tableStyleId>
              </a:tblPr>
              <a:tblGrid>
                <a:gridCol w="1255005">
                  <a:extLst>
                    <a:ext uri="{9D8B030D-6E8A-4147-A177-3AD203B41FA5}">
                      <a16:colId xmlns:a16="http://schemas.microsoft.com/office/drawing/2014/main" val="567519719"/>
                    </a:ext>
                  </a:extLst>
                </a:gridCol>
                <a:gridCol w="2038120">
                  <a:extLst>
                    <a:ext uri="{9D8B030D-6E8A-4147-A177-3AD203B41FA5}">
                      <a16:colId xmlns:a16="http://schemas.microsoft.com/office/drawing/2014/main" val="1587874477"/>
                    </a:ext>
                  </a:extLst>
                </a:gridCol>
                <a:gridCol w="1256964">
                  <a:extLst>
                    <a:ext uri="{9D8B030D-6E8A-4147-A177-3AD203B41FA5}">
                      <a16:colId xmlns:a16="http://schemas.microsoft.com/office/drawing/2014/main" val="1397765858"/>
                    </a:ext>
                  </a:extLst>
                </a:gridCol>
                <a:gridCol w="659971">
                  <a:extLst>
                    <a:ext uri="{9D8B030D-6E8A-4147-A177-3AD203B41FA5}">
                      <a16:colId xmlns:a16="http://schemas.microsoft.com/office/drawing/2014/main" val="3876560854"/>
                    </a:ext>
                  </a:extLst>
                </a:gridCol>
                <a:gridCol w="1696598">
                  <a:extLst>
                    <a:ext uri="{9D8B030D-6E8A-4147-A177-3AD203B41FA5}">
                      <a16:colId xmlns:a16="http://schemas.microsoft.com/office/drawing/2014/main" val="1437931348"/>
                    </a:ext>
                  </a:extLst>
                </a:gridCol>
                <a:gridCol w="3608942">
                  <a:extLst>
                    <a:ext uri="{9D8B030D-6E8A-4147-A177-3AD203B41FA5}">
                      <a16:colId xmlns:a16="http://schemas.microsoft.com/office/drawing/2014/main" val="3396276606"/>
                    </a:ext>
                  </a:extLst>
                </a:gridCol>
              </a:tblGrid>
              <a:tr h="370840">
                <a:tc>
                  <a:txBody>
                    <a:bodyPr/>
                    <a:lstStyle/>
                    <a:p>
                      <a:pPr algn="ctr"/>
                      <a:r>
                        <a:rPr lang="cs-CZ" sz="1600" b="0" i="1" dirty="0" smtClean="0"/>
                        <a:t>University</a:t>
                      </a:r>
                      <a:endParaRPr lang="cs-CZ" sz="1600" b="0" i="1" dirty="0"/>
                    </a:p>
                  </a:txBody>
                  <a:tcPr/>
                </a:tc>
                <a:tc>
                  <a:txBody>
                    <a:bodyPr/>
                    <a:lstStyle/>
                    <a:p>
                      <a:pPr algn="ctr"/>
                      <a:r>
                        <a:rPr lang="cs-CZ" sz="1600" b="0" i="1" dirty="0" err="1" smtClean="0"/>
                        <a:t>Course</a:t>
                      </a:r>
                      <a:endParaRPr lang="cs-CZ" sz="1600" b="0" i="1" dirty="0"/>
                    </a:p>
                  </a:txBody>
                  <a:tcPr/>
                </a:tc>
                <a:tc>
                  <a:txBody>
                    <a:bodyPr/>
                    <a:lstStyle/>
                    <a:p>
                      <a:pPr algn="ctr"/>
                      <a:r>
                        <a:rPr lang="cs-CZ" sz="1600" b="0" i="1" dirty="0" err="1" smtClean="0"/>
                        <a:t>Compulsory</a:t>
                      </a:r>
                      <a:r>
                        <a:rPr lang="cs-CZ" sz="1600" b="0" i="1" dirty="0" smtClean="0"/>
                        <a:t>/</a:t>
                      </a:r>
                      <a:r>
                        <a:rPr lang="cs-CZ" sz="1600" b="0" i="1" dirty="0" err="1" smtClean="0"/>
                        <a:t>optional</a:t>
                      </a:r>
                      <a:endParaRPr lang="cs-CZ" sz="1600" b="0" i="1" dirty="0"/>
                    </a:p>
                  </a:txBody>
                  <a:tcPr/>
                </a:tc>
                <a:tc>
                  <a:txBody>
                    <a:bodyPr/>
                    <a:lstStyle/>
                    <a:p>
                      <a:pPr algn="ctr"/>
                      <a:r>
                        <a:rPr lang="cs-CZ" sz="1600" b="0" i="1" dirty="0" smtClean="0"/>
                        <a:t>ECTS</a:t>
                      </a:r>
                      <a:endParaRPr lang="cs-CZ" sz="1600" b="0" i="1" dirty="0"/>
                    </a:p>
                  </a:txBody>
                  <a:tcPr/>
                </a:tc>
                <a:tc>
                  <a:txBody>
                    <a:bodyPr/>
                    <a:lstStyle/>
                    <a:p>
                      <a:pPr algn="ctr"/>
                      <a:r>
                        <a:rPr lang="cs-CZ" sz="1600" b="0" i="1" dirty="0" smtClean="0"/>
                        <a:t>Part-</a:t>
                      </a:r>
                      <a:r>
                        <a:rPr lang="cs-CZ" sz="1600" b="0" i="1" dirty="0" err="1" smtClean="0"/>
                        <a:t>time</a:t>
                      </a:r>
                      <a:r>
                        <a:rPr lang="cs-CZ" sz="1600" b="0" i="1" dirty="0" smtClean="0"/>
                        <a:t> + Full </a:t>
                      </a:r>
                      <a:r>
                        <a:rPr lang="cs-CZ" sz="1600" b="0" i="1" dirty="0" err="1" smtClean="0"/>
                        <a:t>time</a:t>
                      </a:r>
                      <a:r>
                        <a:rPr lang="cs-CZ" sz="1600" b="0" i="1" dirty="0" smtClean="0"/>
                        <a:t> </a:t>
                      </a:r>
                      <a:r>
                        <a:rPr lang="cs-CZ" sz="1600" b="0" i="1" dirty="0" err="1" smtClean="0"/>
                        <a:t>students</a:t>
                      </a:r>
                      <a:endParaRPr lang="cs-CZ" sz="1600" b="0" i="1" dirty="0"/>
                    </a:p>
                  </a:txBody>
                  <a:tcPr/>
                </a:tc>
                <a:tc>
                  <a:txBody>
                    <a:bodyPr/>
                    <a:lstStyle/>
                    <a:p>
                      <a:pPr algn="ctr"/>
                      <a:r>
                        <a:rPr lang="cs-CZ" sz="1600" b="0" i="1" dirty="0" err="1" smtClean="0"/>
                        <a:t>Final</a:t>
                      </a:r>
                      <a:r>
                        <a:rPr lang="cs-CZ" sz="1600" b="0" i="1" dirty="0" smtClean="0"/>
                        <a:t> </a:t>
                      </a:r>
                      <a:r>
                        <a:rPr lang="cs-CZ" sz="1600" b="0" i="1" dirty="0" err="1" smtClean="0"/>
                        <a:t>outcomes</a:t>
                      </a:r>
                      <a:endParaRPr lang="cs-CZ" sz="1600" b="0" i="1" dirty="0"/>
                    </a:p>
                  </a:txBody>
                  <a:tcPr/>
                </a:tc>
                <a:extLst>
                  <a:ext uri="{0D108BD9-81ED-4DB2-BD59-A6C34878D82A}">
                    <a16:rowId xmlns:a16="http://schemas.microsoft.com/office/drawing/2014/main" val="3155569800"/>
                  </a:ext>
                </a:extLst>
              </a:tr>
              <a:tr h="74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0" dirty="0" smtClean="0"/>
                        <a:t>UO Ostrava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dirty="0" err="1" smtClean="0">
                          <a:solidFill>
                            <a:srgbClr val="002060"/>
                          </a:solidFill>
                        </a:rPr>
                        <a:t>Didactics</a:t>
                      </a:r>
                      <a:r>
                        <a:rPr lang="cs-CZ" sz="1600" b="1" dirty="0" smtClean="0">
                          <a:solidFill>
                            <a:srgbClr val="002060"/>
                          </a:solidFill>
                        </a:rPr>
                        <a:t> </a:t>
                      </a:r>
                      <a:r>
                        <a:rPr lang="cs-CZ" sz="1600" b="1" dirty="0" err="1" smtClean="0">
                          <a:solidFill>
                            <a:srgbClr val="002060"/>
                          </a:solidFill>
                        </a:rPr>
                        <a:t>of</a:t>
                      </a:r>
                      <a:r>
                        <a:rPr lang="cs-CZ" sz="1600" b="1" dirty="0" smtClean="0">
                          <a:solidFill>
                            <a:srgbClr val="002060"/>
                          </a:solidFill>
                        </a:rPr>
                        <a:t> ICT</a:t>
                      </a:r>
                    </a:p>
                  </a:txBody>
                  <a:tcPr/>
                </a:tc>
                <a:tc>
                  <a:txBody>
                    <a:bodyPr/>
                    <a:lstStyle/>
                    <a:p>
                      <a:r>
                        <a:rPr lang="cs-CZ" sz="1600" b="0" dirty="0" err="1" smtClean="0"/>
                        <a:t>compulsory</a:t>
                      </a:r>
                      <a:endParaRPr lang="cs-CZ" sz="1600" b="0" dirty="0"/>
                    </a:p>
                  </a:txBody>
                  <a:tcPr/>
                </a:tc>
                <a:tc>
                  <a:txBody>
                    <a:bodyPr/>
                    <a:lstStyle/>
                    <a:p>
                      <a:pPr algn="ctr"/>
                      <a:endParaRPr lang="cs-CZ"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33 + 53</a:t>
                      </a:r>
                    </a:p>
                  </a:txBody>
                  <a:tcPr/>
                </a:tc>
                <a:tc>
                  <a:txBody>
                    <a:bodyPr/>
                    <a:lstStyle/>
                    <a:p>
                      <a:pPr algn="l"/>
                      <a:r>
                        <a:rPr lang="en-US" sz="1600" kern="1200" dirty="0" smtClean="0">
                          <a:solidFill>
                            <a:schemeClr val="dk1"/>
                          </a:solidFill>
                          <a:effectLst/>
                          <a:latin typeface="+mn-lt"/>
                          <a:ea typeface="+mn-ea"/>
                          <a:cs typeface="+mn-cs"/>
                        </a:rPr>
                        <a:t>tasks:</a:t>
                      </a:r>
                      <a:endParaRPr lang="cs-CZ" sz="1600" kern="1200" dirty="0" smtClean="0">
                        <a:solidFill>
                          <a:schemeClr val="dk1"/>
                        </a:solidFill>
                        <a:effectLst/>
                        <a:latin typeface="+mn-lt"/>
                        <a:ea typeface="+mn-ea"/>
                        <a:cs typeface="+mn-cs"/>
                      </a:endParaRPr>
                    </a:p>
                    <a:p>
                      <a:pPr algn="l"/>
                      <a:r>
                        <a:rPr lang="cs-CZ" sz="1600" kern="1200" dirty="0" smtClean="0">
                          <a:solidFill>
                            <a:schemeClr val="dk1"/>
                          </a:solidFill>
                          <a:effectLst/>
                          <a:latin typeface="+mn-lt"/>
                          <a:ea typeface="+mn-ea"/>
                          <a:cs typeface="+mn-cs"/>
                        </a:rPr>
                        <a:t>A</a:t>
                      </a:r>
                      <a:r>
                        <a:rPr lang="en-US" sz="1600" kern="1200" dirty="0" err="1" smtClean="0">
                          <a:solidFill>
                            <a:schemeClr val="dk1"/>
                          </a:solidFill>
                          <a:effectLst/>
                          <a:latin typeface="+mn-lt"/>
                          <a:ea typeface="+mn-ea"/>
                          <a:cs typeface="+mn-cs"/>
                        </a:rPr>
                        <a:t>lgorithm</a:t>
                      </a:r>
                      <a:r>
                        <a:rPr lang="en-US" sz="1600" kern="1200" dirty="0" smtClean="0">
                          <a:solidFill>
                            <a:schemeClr val="dk1"/>
                          </a:solidFill>
                          <a:effectLst/>
                          <a:latin typeface="+mn-lt"/>
                          <a:ea typeface="+mn-ea"/>
                          <a:cs typeface="+mn-cs"/>
                        </a:rPr>
                        <a:t> with the condition,</a:t>
                      </a:r>
                      <a:endParaRPr lang="cs-CZ" sz="1600" kern="1200" dirty="0" smtClean="0">
                        <a:solidFill>
                          <a:schemeClr val="dk1"/>
                        </a:solidFill>
                        <a:effectLst/>
                        <a:latin typeface="+mn-lt"/>
                        <a:ea typeface="+mn-ea"/>
                        <a:cs typeface="+mn-cs"/>
                      </a:endParaRPr>
                    </a:p>
                    <a:p>
                      <a:pPr algn="l"/>
                      <a:r>
                        <a:rPr lang="en-US" sz="1600" kern="1200" dirty="0" smtClean="0">
                          <a:solidFill>
                            <a:schemeClr val="dk1"/>
                          </a:solidFill>
                          <a:effectLst/>
                          <a:latin typeface="+mn-lt"/>
                          <a:ea typeface="+mn-ea"/>
                          <a:cs typeface="+mn-cs"/>
                        </a:rPr>
                        <a:t>An activity to develop algorithmic thinking</a:t>
                      </a:r>
                      <a:endParaRPr lang="cs-CZ" sz="1600" kern="1200" dirty="0" smtClean="0">
                        <a:solidFill>
                          <a:schemeClr val="dk1"/>
                        </a:solidFill>
                        <a:effectLst/>
                        <a:latin typeface="+mn-lt"/>
                        <a:ea typeface="+mn-ea"/>
                        <a:cs typeface="+mn-cs"/>
                      </a:endParaRPr>
                    </a:p>
                    <a:p>
                      <a:pPr algn="l"/>
                      <a:r>
                        <a:rPr lang="en-US" sz="1600" kern="1200" dirty="0" smtClean="0">
                          <a:solidFill>
                            <a:schemeClr val="dk1"/>
                          </a:solidFill>
                          <a:effectLst/>
                          <a:latin typeface="+mn-lt"/>
                          <a:ea typeface="+mn-ea"/>
                          <a:cs typeface="+mn-cs"/>
                        </a:rPr>
                        <a:t>Activity for Scratch Junior</a:t>
                      </a:r>
                      <a:endParaRPr lang="cs-CZ" sz="1600" kern="1200" dirty="0" smtClean="0">
                        <a:solidFill>
                          <a:schemeClr val="dk1"/>
                        </a:solidFill>
                        <a:effectLst/>
                        <a:latin typeface="+mn-lt"/>
                        <a:ea typeface="+mn-ea"/>
                        <a:cs typeface="+mn-cs"/>
                      </a:endParaRPr>
                    </a:p>
                    <a:p>
                      <a:pPr algn="l"/>
                      <a:r>
                        <a:rPr lang="en-US" sz="1600" kern="1200" dirty="0" smtClean="0">
                          <a:solidFill>
                            <a:schemeClr val="dk1"/>
                          </a:solidFill>
                          <a:effectLst/>
                          <a:latin typeface="+mn-lt"/>
                          <a:ea typeface="+mn-ea"/>
                          <a:cs typeface="+mn-cs"/>
                        </a:rPr>
                        <a:t>Activity for Scratch</a:t>
                      </a:r>
                      <a:endParaRPr lang="cs-CZ" sz="1600" kern="1200" dirty="0" smtClean="0">
                        <a:solidFill>
                          <a:schemeClr val="dk1"/>
                        </a:solidFill>
                        <a:effectLst/>
                        <a:latin typeface="+mn-lt"/>
                        <a:ea typeface="+mn-ea"/>
                        <a:cs typeface="+mn-cs"/>
                      </a:endParaRPr>
                    </a:p>
                    <a:p>
                      <a:pPr algn="l"/>
                      <a:r>
                        <a:rPr lang="en-US" sz="1600" kern="1200" dirty="0" smtClean="0">
                          <a:solidFill>
                            <a:schemeClr val="dk1"/>
                          </a:solidFill>
                          <a:effectLst/>
                          <a:latin typeface="+mn-lt"/>
                          <a:ea typeface="+mn-ea"/>
                          <a:cs typeface="+mn-cs"/>
                        </a:rPr>
                        <a:t>Activity for the selected robotic </a:t>
                      </a:r>
                      <a:r>
                        <a:rPr lang="cs-CZ" sz="1600" kern="1200" dirty="0" err="1" smtClean="0">
                          <a:solidFill>
                            <a:schemeClr val="dk1"/>
                          </a:solidFill>
                          <a:effectLst/>
                          <a:latin typeface="+mn-lt"/>
                          <a:ea typeface="+mn-ea"/>
                          <a:cs typeface="+mn-cs"/>
                        </a:rPr>
                        <a:t>kits</a:t>
                      </a:r>
                      <a:endParaRPr lang="cs-CZ" sz="1600" dirty="0" smtClean="0"/>
                    </a:p>
                  </a:txBody>
                  <a:tcPr/>
                </a:tc>
                <a:extLst>
                  <a:ext uri="{0D108BD9-81ED-4DB2-BD59-A6C34878D82A}">
                    <a16:rowId xmlns:a16="http://schemas.microsoft.com/office/drawing/2014/main" val="2112464633"/>
                  </a:ext>
                </a:extLst>
              </a:tr>
              <a:tr h="370840">
                <a:tc rowSpan="2">
                  <a:txBody>
                    <a:bodyPr/>
                    <a:lstStyle/>
                    <a:p>
                      <a:r>
                        <a:rPr lang="cs-CZ" sz="1600" b="0" dirty="0" smtClean="0"/>
                        <a:t>CUNI</a:t>
                      </a:r>
                      <a:r>
                        <a:rPr lang="cs-CZ" sz="1600" b="0" baseline="0" dirty="0" smtClean="0"/>
                        <a:t> Prague</a:t>
                      </a:r>
                      <a:endParaRPr lang="cs-CZ"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2060"/>
                          </a:solidFill>
                          <a:latin typeface="+mn-lt"/>
                          <a:ea typeface="+mn-ea"/>
                          <a:cs typeface="+mn-cs"/>
                        </a:rPr>
                        <a:t>Digital </a:t>
                      </a:r>
                      <a:r>
                        <a:rPr lang="en-US" sz="1600" b="1" kern="1200" dirty="0" err="1" smtClean="0">
                          <a:solidFill>
                            <a:srgbClr val="002060"/>
                          </a:solidFill>
                          <a:latin typeface="+mn-lt"/>
                          <a:ea typeface="+mn-ea"/>
                          <a:cs typeface="+mn-cs"/>
                        </a:rPr>
                        <a:t>Technolog</a:t>
                      </a:r>
                      <a:r>
                        <a:rPr lang="cs-CZ" sz="1600" b="1" kern="1200" dirty="0" smtClean="0">
                          <a:solidFill>
                            <a:srgbClr val="002060"/>
                          </a:solidFill>
                          <a:latin typeface="+mn-lt"/>
                          <a:ea typeface="+mn-ea"/>
                          <a:cs typeface="+mn-cs"/>
                        </a:rPr>
                        <a:t>y</a:t>
                      </a:r>
                      <a:r>
                        <a:rPr lang="en-US" sz="1600" b="1" kern="1200" dirty="0" smtClean="0">
                          <a:solidFill>
                            <a:srgbClr val="002060"/>
                          </a:solidFill>
                          <a:latin typeface="+mn-lt"/>
                          <a:ea typeface="+mn-ea"/>
                          <a:cs typeface="+mn-cs"/>
                        </a:rPr>
                        <a:t> in Primary Education</a:t>
                      </a:r>
                      <a:endParaRPr lang="cs-CZ" sz="1600" b="1" kern="1200" dirty="0" smtClean="0">
                        <a:solidFill>
                          <a:srgbClr val="002060"/>
                        </a:solidFill>
                        <a:latin typeface="+mn-lt"/>
                        <a:ea typeface="+mn-ea"/>
                        <a:cs typeface="+mn-cs"/>
                      </a:endParaRPr>
                    </a:p>
                  </a:txBody>
                  <a:tcPr/>
                </a:tc>
                <a:tc>
                  <a:txBody>
                    <a:bodyPr/>
                    <a:lstStyle/>
                    <a:p>
                      <a:r>
                        <a:rPr lang="cs-CZ" sz="1600" b="0" dirty="0" err="1" smtClean="0"/>
                        <a:t>compulsory</a:t>
                      </a:r>
                      <a:endParaRPr lang="cs-CZ" sz="1600" b="0" dirty="0"/>
                    </a:p>
                  </a:txBody>
                  <a:tcPr/>
                </a:tc>
                <a:tc>
                  <a:txBody>
                    <a:bodyPr/>
                    <a:lstStyle/>
                    <a:p>
                      <a:pPr algn="ctr"/>
                      <a:r>
                        <a:rPr lang="cs-CZ" sz="1600" b="0" dirty="0" smtClean="0"/>
                        <a:t>1</a:t>
                      </a:r>
                      <a:endParaRPr lang="cs-CZ"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50 + 100 + 25</a:t>
                      </a:r>
                    </a:p>
                  </a:txBody>
                  <a:tcPr/>
                </a:tc>
                <a:tc>
                  <a:txBody>
                    <a:bodyPr/>
                    <a:lstStyle/>
                    <a:p>
                      <a:pPr algn="l"/>
                      <a:r>
                        <a:rPr lang="cs-CZ" sz="1600" dirty="0" err="1" smtClean="0"/>
                        <a:t>credit</a:t>
                      </a:r>
                      <a:endParaRPr lang="cs-CZ" sz="1600" dirty="0" smtClean="0"/>
                    </a:p>
                    <a:p>
                      <a:pPr algn="l"/>
                      <a:r>
                        <a:rPr lang="cs-CZ" sz="1600" dirty="0" smtClean="0"/>
                        <a:t>1 </a:t>
                      </a:r>
                      <a:r>
                        <a:rPr lang="cs-CZ" sz="1600" dirty="0" err="1" smtClean="0"/>
                        <a:t>of</a:t>
                      </a:r>
                      <a:r>
                        <a:rPr lang="cs-CZ" sz="1600" dirty="0" smtClean="0"/>
                        <a:t> 4 </a:t>
                      </a:r>
                      <a:r>
                        <a:rPr lang="cs-CZ" sz="1600" dirty="0" err="1" smtClean="0"/>
                        <a:t>activities</a:t>
                      </a:r>
                      <a:r>
                        <a:rPr lang="cs-CZ" sz="1600" dirty="0" smtClean="0"/>
                        <a:t> </a:t>
                      </a:r>
                      <a:r>
                        <a:rPr lang="cs-CZ" sz="1600" baseline="0" dirty="0" smtClean="0"/>
                        <a:t>(</a:t>
                      </a:r>
                      <a:r>
                        <a:rPr lang="en-US" sz="1600" baseline="0" dirty="0" smtClean="0"/>
                        <a:t>according to your own choice</a:t>
                      </a:r>
                      <a:r>
                        <a:rPr lang="cs-CZ" sz="1600" baseline="0" dirty="0" smtClean="0"/>
                        <a:t>)</a:t>
                      </a:r>
                    </a:p>
                    <a:p>
                      <a:pPr marL="285750" indent="-285750" algn="l">
                        <a:buFont typeface="Arial" panose="020B0604020202020204" pitchFamily="34" charset="0"/>
                        <a:buChar char="•"/>
                      </a:pPr>
                      <a:r>
                        <a:rPr lang="cs-CZ" sz="1600" baseline="0" dirty="0" smtClean="0"/>
                        <a:t>Code.org</a:t>
                      </a:r>
                    </a:p>
                    <a:p>
                      <a:pPr marL="285750" indent="-285750" algn="l">
                        <a:buFont typeface="Arial" panose="020B0604020202020204" pitchFamily="34" charset="0"/>
                        <a:buChar char="•"/>
                      </a:pPr>
                      <a:r>
                        <a:rPr lang="cs-CZ" sz="1600" baseline="0" dirty="0" err="1" smtClean="0"/>
                        <a:t>Beabras</a:t>
                      </a:r>
                      <a:r>
                        <a:rPr lang="cs-CZ" sz="1600" baseline="0" dirty="0" smtClean="0"/>
                        <a:t> </a:t>
                      </a:r>
                      <a:r>
                        <a:rPr lang="cs-CZ" sz="1600" baseline="0" dirty="0" err="1" smtClean="0"/>
                        <a:t>contest</a:t>
                      </a:r>
                      <a:endParaRPr lang="cs-CZ" sz="1600" baseline="0" dirty="0" smtClean="0"/>
                    </a:p>
                    <a:p>
                      <a:pPr marL="285750" indent="-285750" algn="l">
                        <a:buFont typeface="Arial" panose="020B0604020202020204" pitchFamily="34" charset="0"/>
                        <a:buChar char="•"/>
                      </a:pPr>
                      <a:r>
                        <a:rPr lang="cs-CZ" sz="1600" baseline="0" dirty="0" err="1" smtClean="0"/>
                        <a:t>Informatics</a:t>
                      </a:r>
                      <a:r>
                        <a:rPr lang="cs-CZ" sz="1600" baseline="0" dirty="0" smtClean="0"/>
                        <a:t> </a:t>
                      </a:r>
                      <a:r>
                        <a:rPr lang="cs-CZ" sz="1600" baseline="0" dirty="0" err="1" smtClean="0"/>
                        <a:t>Textbooks</a:t>
                      </a:r>
                      <a:endParaRPr lang="cs-CZ" sz="1600" baseline="0" dirty="0" smtClean="0"/>
                    </a:p>
                    <a:p>
                      <a:pPr marL="285750" indent="-285750" algn="l">
                        <a:buFont typeface="Arial" panose="020B0604020202020204" pitchFamily="34" charset="0"/>
                        <a:buChar char="•"/>
                      </a:pPr>
                      <a:r>
                        <a:rPr lang="cs-CZ" sz="1600" baseline="0" dirty="0" smtClean="0"/>
                        <a:t>Hello Ruby</a:t>
                      </a:r>
                    </a:p>
                    <a:p>
                      <a:pPr algn="l"/>
                      <a:r>
                        <a:rPr lang="cs-CZ" sz="1000" baseline="0" dirty="0" smtClean="0"/>
                        <a:t>[</a:t>
                      </a:r>
                      <a:r>
                        <a:rPr lang="cs-CZ" sz="1000" baseline="0" dirty="0" err="1" smtClean="0"/>
                        <a:t>See</a:t>
                      </a:r>
                      <a:r>
                        <a:rPr lang="cs-CZ" sz="1000" baseline="0" dirty="0" smtClean="0"/>
                        <a:t> </a:t>
                      </a:r>
                      <a:r>
                        <a:rPr lang="cs-CZ" sz="1000" baseline="0" dirty="0" err="1" smtClean="0"/>
                        <a:t>paper</a:t>
                      </a:r>
                      <a:r>
                        <a:rPr lang="cs-CZ" sz="1000" baseline="0" dirty="0" smtClean="0"/>
                        <a:t> </a:t>
                      </a:r>
                      <a:r>
                        <a:rPr lang="cs-CZ" sz="1000" baseline="0" dirty="0" err="1" smtClean="0"/>
                        <a:t>for</a:t>
                      </a:r>
                      <a:r>
                        <a:rPr lang="cs-CZ" sz="1000" baseline="0" dirty="0" smtClean="0"/>
                        <a:t> IFIP </a:t>
                      </a:r>
                      <a:r>
                        <a:rPr lang="cs-CZ" sz="1000" baseline="0" dirty="0" err="1" smtClean="0"/>
                        <a:t>Conference</a:t>
                      </a:r>
                      <a:r>
                        <a:rPr lang="cs-CZ" sz="1000" baseline="0" dirty="0" smtClean="0"/>
                        <a:t> in 2021 </a:t>
                      </a:r>
                      <a:r>
                        <a:rPr lang="cs-CZ" sz="1000" baseline="0" dirty="0" err="1" smtClean="0"/>
                        <a:t>Tampere</a:t>
                      </a:r>
                      <a:r>
                        <a:rPr lang="cs-CZ" sz="1000" baseline="0" dirty="0" smtClean="0"/>
                        <a:t>]</a:t>
                      </a:r>
                      <a:endParaRPr lang="cs-CZ" sz="1000" dirty="0" smtClean="0"/>
                    </a:p>
                  </a:txBody>
                  <a:tcPr/>
                </a:tc>
                <a:extLst>
                  <a:ext uri="{0D108BD9-81ED-4DB2-BD59-A6C34878D82A}">
                    <a16:rowId xmlns:a16="http://schemas.microsoft.com/office/drawing/2014/main" val="705863044"/>
                  </a:ext>
                </a:extLst>
              </a:tr>
              <a:tr h="370840">
                <a:tc vMerge="1">
                  <a:txBody>
                    <a:bodyPr/>
                    <a:lstStyle/>
                    <a:p>
                      <a:endParaRPr lang="cs-CZ"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dirty="0" err="1" smtClean="0">
                          <a:solidFill>
                            <a:srgbClr val="002060"/>
                          </a:solidFill>
                        </a:rPr>
                        <a:t>Didactics</a:t>
                      </a:r>
                      <a:r>
                        <a:rPr lang="cs-CZ" sz="1600" b="1" dirty="0" smtClean="0">
                          <a:solidFill>
                            <a:srgbClr val="002060"/>
                          </a:solidFill>
                        </a:rPr>
                        <a:t> </a:t>
                      </a:r>
                      <a:r>
                        <a:rPr lang="cs-CZ" sz="1600" b="1" dirty="0" err="1" smtClean="0">
                          <a:solidFill>
                            <a:srgbClr val="002060"/>
                          </a:solidFill>
                        </a:rPr>
                        <a:t>of</a:t>
                      </a:r>
                      <a:r>
                        <a:rPr lang="cs-CZ" sz="1600" b="1" dirty="0" smtClean="0">
                          <a:solidFill>
                            <a:srgbClr val="002060"/>
                          </a:solidFill>
                        </a:rPr>
                        <a:t> IT</a:t>
                      </a:r>
                    </a:p>
                  </a:txBody>
                  <a:tcPr/>
                </a:tc>
                <a:tc>
                  <a:txBody>
                    <a:bodyPr/>
                    <a:lstStyle/>
                    <a:p>
                      <a:r>
                        <a:rPr lang="cs-CZ" sz="1600" b="0" dirty="0" err="1" smtClean="0"/>
                        <a:t>compulsory</a:t>
                      </a:r>
                      <a:endParaRPr lang="cs-CZ" sz="1600" b="0" dirty="0"/>
                    </a:p>
                  </a:txBody>
                  <a:tcPr/>
                </a:tc>
                <a:tc>
                  <a:txBody>
                    <a:bodyPr/>
                    <a:lstStyle/>
                    <a:p>
                      <a:pPr algn="ctr"/>
                      <a:r>
                        <a:rPr lang="cs-CZ" sz="1600" b="0" dirty="0" smtClean="0"/>
                        <a:t>2</a:t>
                      </a:r>
                      <a:endParaRPr lang="cs-CZ"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600" dirty="0" smtClean="0"/>
                        <a:t>50 + 100 + 25</a:t>
                      </a:r>
                    </a:p>
                  </a:txBody>
                  <a:tcPr/>
                </a:tc>
                <a:tc>
                  <a:txBody>
                    <a:bodyPr/>
                    <a:lstStyle/>
                    <a:p>
                      <a:pPr algn="l"/>
                      <a:r>
                        <a:rPr lang="cs-CZ" sz="1600" dirty="0" smtClean="0"/>
                        <a:t>6 </a:t>
                      </a:r>
                      <a:r>
                        <a:rPr lang="cs-CZ" sz="1600" dirty="0" err="1" smtClean="0"/>
                        <a:t>tasks</a:t>
                      </a:r>
                      <a:endParaRPr lang="cs-CZ" sz="1600" dirty="0" smtClean="0"/>
                    </a:p>
                    <a:p>
                      <a:pPr algn="l"/>
                      <a:r>
                        <a:rPr lang="cs-CZ" sz="1600" baseline="0" dirty="0" smtClean="0"/>
                        <a:t>(</a:t>
                      </a:r>
                      <a:r>
                        <a:rPr lang="cs-CZ" sz="1600" dirty="0" smtClean="0"/>
                        <a:t>2 in </a:t>
                      </a:r>
                      <a:r>
                        <a:rPr lang="cs-CZ" sz="1600" dirty="0" err="1" smtClean="0"/>
                        <a:t>apps</a:t>
                      </a:r>
                      <a:r>
                        <a:rPr lang="cs-CZ" sz="1600" baseline="0" dirty="0" smtClean="0"/>
                        <a:t> – 2 in </a:t>
                      </a:r>
                      <a:r>
                        <a:rPr lang="cs-CZ" sz="1600" baseline="0" dirty="0" err="1" smtClean="0"/>
                        <a:t>Scratch</a:t>
                      </a:r>
                      <a:r>
                        <a:rPr lang="cs-CZ" sz="1600" baseline="0" dirty="0" smtClean="0"/>
                        <a:t>; 2 in </a:t>
                      </a:r>
                      <a:r>
                        <a:rPr lang="cs-CZ" sz="1600" baseline="0" dirty="0" err="1" smtClean="0"/>
                        <a:t>robotics</a:t>
                      </a:r>
                      <a:r>
                        <a:rPr lang="cs-CZ" sz="1600" baseline="0" dirty="0" smtClean="0"/>
                        <a:t>)</a:t>
                      </a:r>
                      <a:endParaRPr lang="cs-CZ" sz="1600" dirty="0" smtClean="0"/>
                    </a:p>
                  </a:txBody>
                  <a:tcPr/>
                </a:tc>
                <a:extLst>
                  <a:ext uri="{0D108BD9-81ED-4DB2-BD59-A6C34878D82A}">
                    <a16:rowId xmlns:a16="http://schemas.microsoft.com/office/drawing/2014/main" val="3760685967"/>
                  </a:ext>
                </a:extLst>
              </a:tr>
            </a:tbl>
          </a:graphicData>
        </a:graphic>
      </p:graphicFrame>
    </p:spTree>
    <p:extLst>
      <p:ext uri="{BB962C8B-B14F-4D97-AF65-F5344CB8AC3E}">
        <p14:creationId xmlns:p14="http://schemas.microsoft.com/office/powerpoint/2010/main" val="2334633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smtClean="0">
                <a:solidFill>
                  <a:schemeClr val="accent5">
                    <a:lumMod val="50000"/>
                  </a:schemeClr>
                </a:solidFill>
              </a:rPr>
              <a:t>5 </a:t>
            </a:r>
            <a:r>
              <a:rPr lang="cs-CZ" sz="4000" b="1" dirty="0">
                <a:solidFill>
                  <a:schemeClr val="accent5">
                    <a:lumMod val="50000"/>
                  </a:schemeClr>
                </a:solidFill>
              </a:rPr>
              <a:t>APPROCHES </a:t>
            </a:r>
            <a:r>
              <a:rPr lang="cs-CZ" sz="4000" b="1" dirty="0" smtClean="0">
                <a:solidFill>
                  <a:schemeClr val="accent5">
                    <a:lumMod val="50000"/>
                  </a:schemeClr>
                </a:solidFill>
              </a:rPr>
              <a:t>TO INFORMATICS</a:t>
            </a:r>
            <a:r>
              <a:rPr lang="cs-CZ" sz="4000" b="1" dirty="0">
                <a:solidFill>
                  <a:schemeClr val="accent5">
                    <a:lumMod val="50000"/>
                  </a:schemeClr>
                </a:solidFill>
              </a:rPr>
              <a:t/>
            </a:r>
            <a:br>
              <a:rPr lang="cs-CZ" sz="4000" b="1" dirty="0">
                <a:solidFill>
                  <a:schemeClr val="accent5">
                    <a:lumMod val="50000"/>
                  </a:schemeClr>
                </a:solidFill>
              </a:rPr>
            </a:br>
            <a:r>
              <a:rPr lang="cs-CZ" sz="4000" b="1" dirty="0" smtClean="0">
                <a:solidFill>
                  <a:schemeClr val="accent5">
                    <a:lumMod val="50000"/>
                  </a:schemeClr>
                </a:solidFill>
              </a:rPr>
              <a:t>FOR PRIMARY </a:t>
            </a:r>
            <a:r>
              <a:rPr lang="cs-CZ" sz="4000" b="1" dirty="0">
                <a:solidFill>
                  <a:schemeClr val="accent5">
                    <a:lumMod val="50000"/>
                  </a:schemeClr>
                </a:solidFill>
              </a:rPr>
              <a:t>SCHOOL </a:t>
            </a:r>
            <a:r>
              <a:rPr lang="cs-CZ" sz="4000" b="1" dirty="0" smtClean="0">
                <a:solidFill>
                  <a:schemeClr val="accent5">
                    <a:lumMod val="50000"/>
                  </a:schemeClr>
                </a:solidFill>
              </a:rPr>
              <a:t>STUDENT TEACHERS</a:t>
            </a:r>
            <a:r>
              <a:rPr lang="cs-CZ" sz="4000" b="1" dirty="0" smtClean="0">
                <a:solidFill>
                  <a:schemeClr val="accent5">
                    <a:lumMod val="50000"/>
                  </a:schemeClr>
                </a:solidFill>
              </a:rPr>
              <a:t/>
            </a:r>
            <a:br>
              <a:rPr lang="cs-CZ" sz="4000" b="1" dirty="0" smtClean="0">
                <a:solidFill>
                  <a:schemeClr val="accent5">
                    <a:lumMod val="50000"/>
                  </a:schemeClr>
                </a:solidFill>
              </a:rPr>
            </a:br>
            <a:r>
              <a:rPr lang="cs-CZ" sz="4000" b="1" dirty="0" smtClean="0">
                <a:solidFill>
                  <a:schemeClr val="accent5">
                    <a:lumMod val="50000"/>
                  </a:schemeClr>
                </a:solidFill>
              </a:rPr>
              <a:t>AT THE FACULTY OF EDUCATION, CUNI, PRAGUE</a:t>
            </a:r>
            <a:endParaRPr lang="cs-CZ" sz="4000" b="1" dirty="0">
              <a:solidFill>
                <a:schemeClr val="accent5">
                  <a:lumMod val="50000"/>
                </a:schemeClr>
              </a:solidFill>
            </a:endParaRPr>
          </a:p>
        </p:txBody>
      </p:sp>
      <p:sp>
        <p:nvSpPr>
          <p:cNvPr id="3" name="Zástupný symbol pro obsah 2"/>
          <p:cNvSpPr>
            <a:spLocks noGrp="1"/>
          </p:cNvSpPr>
          <p:nvPr>
            <p:ph idx="1"/>
          </p:nvPr>
        </p:nvSpPr>
        <p:spPr/>
        <p:txBody>
          <a:bodyPr>
            <a:normAutofit lnSpcReduction="10000"/>
          </a:bodyPr>
          <a:lstStyle/>
          <a:p>
            <a:pPr marL="0" indent="0">
              <a:buNone/>
            </a:pPr>
            <a:r>
              <a:rPr lang="en-GB" dirty="0" smtClean="0"/>
              <a:t>A large number of student teachers for primary education (100+50+25)</a:t>
            </a:r>
          </a:p>
          <a:p>
            <a:pPr marL="0" indent="0">
              <a:buNone/>
            </a:pPr>
            <a:r>
              <a:rPr lang="en-GB" dirty="0" smtClean="0"/>
              <a:t>Five-years MA study programme with a big number of courses and teaching practices</a:t>
            </a:r>
          </a:p>
          <a:p>
            <a:r>
              <a:rPr lang="en-GB" dirty="0" smtClean="0"/>
              <a:t>Student teachers with different experiences with using DT in primary education</a:t>
            </a:r>
            <a:r>
              <a:rPr lang="cs-CZ" dirty="0" smtClean="0"/>
              <a:t>.</a:t>
            </a:r>
          </a:p>
          <a:p>
            <a:r>
              <a:rPr lang="en-US" dirty="0" smtClean="0"/>
              <a:t>S</a:t>
            </a:r>
            <a:r>
              <a:rPr lang="cs-CZ" dirty="0" err="1" smtClean="0"/>
              <a:t>ome</a:t>
            </a:r>
            <a:r>
              <a:rPr lang="cs-CZ" dirty="0" smtClean="0"/>
              <a:t> student </a:t>
            </a:r>
            <a:r>
              <a:rPr lang="cs-CZ" dirty="0" err="1" smtClean="0"/>
              <a:t>teachers</a:t>
            </a:r>
            <a:r>
              <a:rPr lang="cs-CZ" dirty="0" smtClean="0"/>
              <a:t> </a:t>
            </a:r>
            <a:r>
              <a:rPr lang="cs-CZ" dirty="0"/>
              <a:t>(</a:t>
            </a:r>
            <a:r>
              <a:rPr lang="en-US" dirty="0"/>
              <a:t>mainly part-time student teachers</a:t>
            </a:r>
            <a:r>
              <a:rPr lang="cs-CZ" dirty="0"/>
              <a:t>) </a:t>
            </a:r>
            <a:r>
              <a:rPr lang="en-US" dirty="0"/>
              <a:t>work in primary schools and teach the subject ‘ICT’ to children. In the course, ‘Digital </a:t>
            </a:r>
            <a:r>
              <a:rPr lang="en-US" dirty="0" err="1" smtClean="0"/>
              <a:t>Technolog</a:t>
            </a:r>
            <a:r>
              <a:rPr lang="cs-CZ" dirty="0" smtClean="0"/>
              <a:t>y</a:t>
            </a:r>
            <a:r>
              <a:rPr lang="en-US" dirty="0" smtClean="0"/>
              <a:t> </a:t>
            </a:r>
            <a:r>
              <a:rPr lang="en-US" dirty="0"/>
              <a:t>in Primary Education’, which introduced them to the topics and requirements for the new school subject ‘Informatics’, they found many interesting examples and ideas for working with pupils in primary education</a:t>
            </a:r>
            <a:r>
              <a:rPr lang="en-US" dirty="0" smtClean="0"/>
              <a:t>.</a:t>
            </a:r>
            <a:endParaRPr lang="en-US" dirty="0"/>
          </a:p>
        </p:txBody>
      </p:sp>
    </p:spTree>
    <p:extLst>
      <p:ext uri="{BB962C8B-B14F-4D97-AF65-F5344CB8AC3E}">
        <p14:creationId xmlns:p14="http://schemas.microsoft.com/office/powerpoint/2010/main" val="1984056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solidFill>
                  <a:schemeClr val="accent5">
                    <a:lumMod val="50000"/>
                  </a:schemeClr>
                </a:solidFill>
              </a:rPr>
              <a:t>5 APPROCHES TO INFORMATICS</a:t>
            </a:r>
            <a:br>
              <a:rPr lang="cs-CZ" sz="4000" b="1" dirty="0">
                <a:solidFill>
                  <a:schemeClr val="accent5">
                    <a:lumMod val="50000"/>
                  </a:schemeClr>
                </a:solidFill>
              </a:rPr>
            </a:br>
            <a:r>
              <a:rPr lang="cs-CZ" sz="4000" b="1" dirty="0">
                <a:solidFill>
                  <a:schemeClr val="accent5">
                    <a:lumMod val="50000"/>
                  </a:schemeClr>
                </a:solidFill>
              </a:rPr>
              <a:t>FOR PRIMARY SCHOOL </a:t>
            </a:r>
            <a:r>
              <a:rPr lang="cs-CZ" sz="4000" b="1" dirty="0" smtClean="0">
                <a:solidFill>
                  <a:schemeClr val="accent5">
                    <a:lumMod val="50000"/>
                  </a:schemeClr>
                </a:solidFill>
              </a:rPr>
              <a:t>STUDENT TEACHERS</a:t>
            </a:r>
            <a:r>
              <a:rPr lang="cs-CZ" sz="4000" b="1" dirty="0">
                <a:solidFill>
                  <a:schemeClr val="accent5">
                    <a:lumMod val="50000"/>
                  </a:schemeClr>
                </a:solidFill>
              </a:rPr>
              <a:t/>
            </a:r>
            <a:br>
              <a:rPr lang="cs-CZ" sz="4000" b="1" dirty="0">
                <a:solidFill>
                  <a:schemeClr val="accent5">
                    <a:lumMod val="50000"/>
                  </a:schemeClr>
                </a:solidFill>
              </a:rPr>
            </a:br>
            <a:r>
              <a:rPr lang="cs-CZ" sz="4000" b="1" dirty="0">
                <a:solidFill>
                  <a:schemeClr val="accent5">
                    <a:lumMod val="50000"/>
                  </a:schemeClr>
                </a:solidFill>
              </a:rPr>
              <a:t>AT THE FACULTY OF EDUCATION, </a:t>
            </a:r>
            <a:r>
              <a:rPr lang="cs-CZ" sz="4000" b="1" dirty="0" smtClean="0">
                <a:solidFill>
                  <a:schemeClr val="accent5">
                    <a:lumMod val="50000"/>
                  </a:schemeClr>
                </a:solidFill>
              </a:rPr>
              <a:t>CUNI, PRAGUE</a:t>
            </a:r>
            <a:endParaRPr lang="cs-CZ" sz="4000" b="1" dirty="0">
              <a:solidFill>
                <a:schemeClr val="accent5">
                  <a:lumMod val="50000"/>
                </a:schemeClr>
              </a:solidFill>
            </a:endParaRPr>
          </a:p>
        </p:txBody>
      </p:sp>
      <p:sp>
        <p:nvSpPr>
          <p:cNvPr id="3" name="Zástupný symbol pro obsah 2"/>
          <p:cNvSpPr>
            <a:spLocks noGrp="1"/>
          </p:cNvSpPr>
          <p:nvPr>
            <p:ph idx="1"/>
          </p:nvPr>
        </p:nvSpPr>
        <p:spPr/>
        <p:txBody>
          <a:bodyPr>
            <a:normAutofit/>
          </a:bodyPr>
          <a:lstStyle/>
          <a:p>
            <a:r>
              <a:rPr lang="en-GB" dirty="0"/>
              <a:t>These students do not know what informatics is, what kind of branch it is, how it differs from mathematics or computer science.</a:t>
            </a:r>
          </a:p>
          <a:p>
            <a:r>
              <a:rPr lang="en-GB" dirty="0" smtClean="0"/>
              <a:t>They </a:t>
            </a:r>
            <a:r>
              <a:rPr lang="en-GB" dirty="0"/>
              <a:t>did not experience computer </a:t>
            </a:r>
            <a:r>
              <a:rPr lang="en-GB" dirty="0" smtClean="0"/>
              <a:t>science</a:t>
            </a:r>
            <a:r>
              <a:rPr lang="cs-CZ" dirty="0" smtClean="0"/>
              <a:t> / </a:t>
            </a:r>
            <a:r>
              <a:rPr lang="cs-CZ" dirty="0" err="1" smtClean="0"/>
              <a:t>informatics</a:t>
            </a:r>
            <a:r>
              <a:rPr lang="en-GB" dirty="0" smtClean="0"/>
              <a:t> </a:t>
            </a:r>
            <a:r>
              <a:rPr lang="en-GB" dirty="0"/>
              <a:t>teaching during their basic or secondary school studies.</a:t>
            </a:r>
            <a:endParaRPr lang="cs-CZ" dirty="0"/>
          </a:p>
          <a:p>
            <a:r>
              <a:rPr lang="en-US" dirty="0"/>
              <a:t>During their study at lower or upper secondary school, they did not have a computer </a:t>
            </a:r>
            <a:r>
              <a:rPr lang="en-US" dirty="0" smtClean="0"/>
              <a:t>science</a:t>
            </a:r>
            <a:r>
              <a:rPr lang="cs-CZ" dirty="0" smtClean="0"/>
              <a:t> /</a:t>
            </a:r>
            <a:r>
              <a:rPr lang="cs-CZ" dirty="0" err="1" smtClean="0"/>
              <a:t>informatics</a:t>
            </a:r>
            <a:r>
              <a:rPr lang="cs-CZ" smtClean="0"/>
              <a:t> /</a:t>
            </a:r>
            <a:r>
              <a:rPr lang="en-US" smtClean="0"/>
              <a:t> </a:t>
            </a:r>
            <a:r>
              <a:rPr lang="en-US" dirty="0"/>
              <a:t>computing subject, only the ‘ICT’ subject (which was in schools unfortunately called ‘Informatics’).</a:t>
            </a:r>
            <a:endParaRPr lang="cs-CZ" dirty="0"/>
          </a:p>
          <a:p>
            <a:pPr marL="285750" indent="-285750"/>
            <a:r>
              <a:rPr lang="cs-CZ" dirty="0" smtClean="0"/>
              <a:t>A</a:t>
            </a:r>
            <a:r>
              <a:rPr lang="en-US" dirty="0" smtClean="0"/>
              <a:t> </a:t>
            </a:r>
            <a:r>
              <a:rPr lang="en-US" dirty="0"/>
              <a:t>few student</a:t>
            </a:r>
            <a:r>
              <a:rPr lang="cs-CZ" dirty="0"/>
              <a:t> </a:t>
            </a:r>
            <a:r>
              <a:rPr lang="cs-CZ" dirty="0" err="1"/>
              <a:t>teacher</a:t>
            </a:r>
            <a:r>
              <a:rPr lang="en-US" dirty="0"/>
              <a:t>s had participated in the Informatics </a:t>
            </a:r>
            <a:r>
              <a:rPr lang="en-US" dirty="0" err="1" smtClean="0"/>
              <a:t>Bebras</a:t>
            </a:r>
            <a:r>
              <a:rPr lang="cs-CZ" dirty="0" smtClean="0"/>
              <a:t> </a:t>
            </a:r>
            <a:r>
              <a:rPr lang="en-US" dirty="0" smtClean="0"/>
              <a:t> </a:t>
            </a:r>
            <a:r>
              <a:rPr lang="en-US" dirty="0"/>
              <a:t>contest while pupils at lower or upper secondary school</a:t>
            </a:r>
            <a:r>
              <a:rPr lang="en-US" dirty="0" smtClean="0"/>
              <a:t>.</a:t>
            </a:r>
            <a:endParaRPr lang="cs-CZ" dirty="0"/>
          </a:p>
        </p:txBody>
      </p:sp>
    </p:spTree>
    <p:extLst>
      <p:ext uri="{BB962C8B-B14F-4D97-AF65-F5344CB8AC3E}">
        <p14:creationId xmlns:p14="http://schemas.microsoft.com/office/powerpoint/2010/main" val="3211026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800" b="1" dirty="0" err="1" smtClean="0">
                <a:solidFill>
                  <a:srgbClr val="C00000"/>
                </a:solidFill>
              </a:rPr>
              <a:t>Thank</a:t>
            </a:r>
            <a:r>
              <a:rPr lang="cs-CZ" sz="4800" b="1" dirty="0" smtClean="0">
                <a:solidFill>
                  <a:srgbClr val="C00000"/>
                </a:solidFill>
              </a:rPr>
              <a:t> </a:t>
            </a:r>
            <a:r>
              <a:rPr lang="cs-CZ" sz="4800" b="1" dirty="0" err="1" smtClean="0">
                <a:solidFill>
                  <a:srgbClr val="C00000"/>
                </a:solidFill>
              </a:rPr>
              <a:t>you</a:t>
            </a:r>
            <a:r>
              <a:rPr lang="cs-CZ" sz="4800" b="1" dirty="0" smtClean="0">
                <a:solidFill>
                  <a:srgbClr val="C00000"/>
                </a:solidFill>
              </a:rPr>
              <a:t> very much </a:t>
            </a:r>
            <a:r>
              <a:rPr lang="cs-CZ" sz="4800" b="1" dirty="0" err="1" smtClean="0">
                <a:solidFill>
                  <a:srgbClr val="C00000"/>
                </a:solidFill>
              </a:rPr>
              <a:t>for</a:t>
            </a:r>
            <a:r>
              <a:rPr lang="cs-CZ" sz="4800" b="1" dirty="0" smtClean="0">
                <a:solidFill>
                  <a:srgbClr val="C00000"/>
                </a:solidFill>
              </a:rPr>
              <a:t> </a:t>
            </a:r>
            <a:r>
              <a:rPr lang="cs-CZ" sz="4800" b="1" dirty="0" err="1" smtClean="0">
                <a:solidFill>
                  <a:srgbClr val="C00000"/>
                </a:solidFill>
              </a:rPr>
              <a:t>your</a:t>
            </a:r>
            <a:r>
              <a:rPr lang="cs-CZ" sz="4800" b="1" dirty="0" smtClean="0">
                <a:solidFill>
                  <a:srgbClr val="C00000"/>
                </a:solidFill>
              </a:rPr>
              <a:t> </a:t>
            </a:r>
            <a:r>
              <a:rPr lang="cs-CZ" sz="4800" b="1" dirty="0" err="1" smtClean="0">
                <a:solidFill>
                  <a:srgbClr val="C00000"/>
                </a:solidFill>
              </a:rPr>
              <a:t>attention</a:t>
            </a:r>
            <a:r>
              <a:rPr lang="cs-CZ" sz="4800" b="1" dirty="0" smtClean="0">
                <a:solidFill>
                  <a:srgbClr val="C00000"/>
                </a:solidFill>
              </a:rPr>
              <a:t>!</a:t>
            </a:r>
            <a:endParaRPr lang="cs-CZ" sz="4800" b="1" dirty="0">
              <a:solidFill>
                <a:srgbClr val="C00000"/>
              </a:solidFill>
            </a:endParaRP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3425857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err="1" smtClean="0">
                <a:solidFill>
                  <a:srgbClr val="002060"/>
                </a:solidFill>
              </a:rPr>
              <a:t>Resources</a:t>
            </a:r>
            <a:endParaRPr lang="cs-CZ" sz="4000" b="1" dirty="0">
              <a:solidFill>
                <a:srgbClr val="002060"/>
              </a:solidFill>
            </a:endParaRPr>
          </a:p>
        </p:txBody>
      </p:sp>
      <p:sp>
        <p:nvSpPr>
          <p:cNvPr id="3" name="Zástupný symbol pro obsah 2"/>
          <p:cNvSpPr>
            <a:spLocks noGrp="1"/>
          </p:cNvSpPr>
          <p:nvPr>
            <p:ph idx="1"/>
          </p:nvPr>
        </p:nvSpPr>
        <p:spPr/>
        <p:txBody>
          <a:bodyPr/>
          <a:lstStyle/>
          <a:p>
            <a:pPr marL="0" indent="0">
              <a:buNone/>
            </a:pPr>
            <a:r>
              <a:rPr lang="cs-CZ" dirty="0" smtClean="0"/>
              <a:t>Černochová</a:t>
            </a:r>
            <a:r>
              <a:rPr lang="cs-CZ" dirty="0"/>
              <a:t>, </a:t>
            </a:r>
            <a:r>
              <a:rPr lang="cs-CZ" dirty="0" smtClean="0"/>
              <a:t>M. &amp; </a:t>
            </a:r>
            <a:r>
              <a:rPr lang="cs-CZ" dirty="0" err="1"/>
              <a:t>Selcuk</a:t>
            </a:r>
            <a:r>
              <a:rPr lang="cs-CZ" dirty="0"/>
              <a:t>, </a:t>
            </a:r>
            <a:r>
              <a:rPr lang="cs-CZ" dirty="0" smtClean="0"/>
              <a:t>H. (</a:t>
            </a:r>
            <a:r>
              <a:rPr lang="cs-CZ" dirty="0"/>
              <a:t>2021) </a:t>
            </a:r>
            <a:r>
              <a:rPr lang="cs-CZ" dirty="0" err="1"/>
              <a:t>Primary</a:t>
            </a:r>
            <a:r>
              <a:rPr lang="cs-CZ" dirty="0"/>
              <a:t> </a:t>
            </a:r>
            <a:r>
              <a:rPr lang="cs-CZ" dirty="0" err="1"/>
              <a:t>Education</a:t>
            </a:r>
            <a:r>
              <a:rPr lang="cs-CZ" dirty="0"/>
              <a:t> Student </a:t>
            </a:r>
            <a:r>
              <a:rPr lang="cs-CZ" dirty="0" err="1"/>
              <a:t>Teachers</a:t>
            </a:r>
            <a:r>
              <a:rPr lang="cs-CZ" dirty="0"/>
              <a:t>' </a:t>
            </a:r>
            <a:r>
              <a:rPr lang="cs-CZ" dirty="0" err="1"/>
              <a:t>Perceptions</a:t>
            </a:r>
            <a:r>
              <a:rPr lang="cs-CZ" dirty="0"/>
              <a:t> </a:t>
            </a:r>
            <a:r>
              <a:rPr lang="cs-CZ" dirty="0" err="1"/>
              <a:t>of</a:t>
            </a:r>
            <a:r>
              <a:rPr lang="cs-CZ" dirty="0"/>
              <a:t> </a:t>
            </a:r>
            <a:r>
              <a:rPr lang="cs-CZ" dirty="0" err="1"/>
              <a:t>Computational</a:t>
            </a:r>
            <a:r>
              <a:rPr lang="cs-CZ" dirty="0"/>
              <a:t> </a:t>
            </a:r>
            <a:r>
              <a:rPr lang="cs-CZ" dirty="0" err="1"/>
              <a:t>Thinking</a:t>
            </a:r>
            <a:r>
              <a:rPr lang="cs-CZ" dirty="0"/>
              <a:t> </a:t>
            </a:r>
            <a:r>
              <a:rPr lang="cs-CZ" dirty="0" err="1"/>
              <a:t>through</a:t>
            </a:r>
            <a:r>
              <a:rPr lang="cs-CZ" dirty="0"/>
              <a:t> </a:t>
            </a:r>
            <a:r>
              <a:rPr lang="cs-CZ" dirty="0" err="1"/>
              <a:t>Bebras</a:t>
            </a:r>
            <a:r>
              <a:rPr lang="cs-CZ" dirty="0"/>
              <a:t> </a:t>
            </a:r>
            <a:r>
              <a:rPr lang="cs-CZ" dirty="0" err="1"/>
              <a:t>Tasks</a:t>
            </a:r>
            <a:r>
              <a:rPr lang="cs-CZ" dirty="0"/>
              <a:t>. IFIP CT 3Conference OCCE 2021 DTEL „Digital </a:t>
            </a:r>
            <a:r>
              <a:rPr lang="cs-CZ" dirty="0" err="1"/>
              <a:t>Transformation</a:t>
            </a:r>
            <a:r>
              <a:rPr lang="cs-CZ" dirty="0"/>
              <a:t> </a:t>
            </a:r>
            <a:r>
              <a:rPr lang="cs-CZ" dirty="0" err="1"/>
              <a:t>of</a:t>
            </a:r>
            <a:r>
              <a:rPr lang="cs-CZ" dirty="0"/>
              <a:t> </a:t>
            </a:r>
            <a:r>
              <a:rPr lang="cs-CZ" dirty="0" err="1"/>
              <a:t>Education</a:t>
            </a:r>
            <a:r>
              <a:rPr lang="cs-CZ" dirty="0"/>
              <a:t> and </a:t>
            </a:r>
            <a:r>
              <a:rPr lang="cs-CZ" dirty="0" err="1"/>
              <a:t>Learning</a:t>
            </a:r>
            <a:r>
              <a:rPr lang="cs-CZ" dirty="0"/>
              <a:t>“. University </a:t>
            </a:r>
            <a:r>
              <a:rPr lang="cs-CZ" dirty="0" err="1"/>
              <a:t>Tampere</a:t>
            </a:r>
            <a:r>
              <a:rPr lang="cs-CZ" dirty="0"/>
              <a:t>, </a:t>
            </a:r>
            <a:r>
              <a:rPr lang="cs-CZ" dirty="0" err="1"/>
              <a:t>Finland</a:t>
            </a:r>
            <a:r>
              <a:rPr lang="cs-CZ" dirty="0"/>
              <a:t>. 17.8.2021. </a:t>
            </a:r>
            <a:r>
              <a:rPr lang="cs-CZ" u="sng" dirty="0">
                <a:hlinkClick r:id="rId2"/>
              </a:rPr>
              <a:t>https://www.occe2021.fi</a:t>
            </a:r>
            <a:r>
              <a:rPr lang="cs-CZ" u="sng" dirty="0" smtClean="0">
                <a:hlinkClick r:id="rId2"/>
              </a:rPr>
              <a:t>/</a:t>
            </a:r>
            <a:endParaRPr lang="cs-CZ" u="sng" dirty="0" smtClean="0"/>
          </a:p>
          <a:p>
            <a:pPr marL="0" indent="0">
              <a:buNone/>
            </a:pPr>
            <a:r>
              <a:rPr lang="cs-CZ" altLang="cs-CZ" dirty="0" smtClean="0"/>
              <a:t>Slavík, J., </a:t>
            </a:r>
            <a:r>
              <a:rPr lang="cs-CZ" altLang="cs-CZ" dirty="0" err="1" smtClean="0"/>
              <a:t>Hajerová</a:t>
            </a:r>
            <a:r>
              <a:rPr lang="cs-CZ" altLang="cs-CZ" dirty="0" smtClean="0"/>
              <a:t> Mullerová, L., Soukupová, P. </a:t>
            </a:r>
            <a:r>
              <a:rPr lang="cs-CZ" altLang="cs-CZ" dirty="0"/>
              <a:t>et al. (2019) Reflexe a hodnocení kvality výuky. I. Západočeská univerzita v Plzni, Pedagogická fakulta, 2019</a:t>
            </a:r>
            <a:r>
              <a:rPr lang="cs-CZ" altLang="cs-CZ" dirty="0" smtClean="0"/>
              <a:t>.</a:t>
            </a:r>
            <a:endParaRPr lang="cs-CZ" altLang="cs-CZ" dirty="0"/>
          </a:p>
          <a:p>
            <a:pPr marL="0" indent="0">
              <a:buNone/>
            </a:pPr>
            <a:endParaRPr lang="cs-CZ" dirty="0"/>
          </a:p>
        </p:txBody>
      </p:sp>
    </p:spTree>
    <p:extLst>
      <p:ext uri="{BB962C8B-B14F-4D97-AF65-F5344CB8AC3E}">
        <p14:creationId xmlns:p14="http://schemas.microsoft.com/office/powerpoint/2010/main" val="4019881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buNone/>
            </a:pPr>
            <a:r>
              <a:rPr lang="cs-CZ" b="1" dirty="0" smtClean="0">
                <a:solidFill>
                  <a:schemeClr val="accent5">
                    <a:lumMod val="50000"/>
                  </a:schemeClr>
                </a:solidFill>
              </a:rPr>
              <a:t>1 </a:t>
            </a:r>
            <a:r>
              <a:rPr lang="cs-CZ" b="1" dirty="0" err="1" smtClean="0">
                <a:solidFill>
                  <a:schemeClr val="accent5">
                    <a:lumMod val="50000"/>
                  </a:schemeClr>
                </a:solidFill>
              </a:rPr>
              <a:t>Introduction</a:t>
            </a:r>
            <a:endParaRPr lang="cs-CZ" b="1" dirty="0" smtClean="0">
              <a:solidFill>
                <a:schemeClr val="accent5">
                  <a:lumMod val="50000"/>
                </a:schemeClr>
              </a:solidFill>
            </a:endParaRPr>
          </a:p>
          <a:p>
            <a:pPr marL="0" indent="0">
              <a:buNone/>
            </a:pPr>
            <a:r>
              <a:rPr lang="cs-CZ" b="1" dirty="0" smtClean="0">
                <a:solidFill>
                  <a:schemeClr val="accent5">
                    <a:lumMod val="50000"/>
                  </a:schemeClr>
                </a:solidFill>
              </a:rPr>
              <a:t>2 </a:t>
            </a:r>
            <a:r>
              <a:rPr lang="cs-CZ" b="1" dirty="0" err="1" smtClean="0">
                <a:solidFill>
                  <a:schemeClr val="accent5">
                    <a:lumMod val="50000"/>
                  </a:schemeClr>
                </a:solidFill>
              </a:rPr>
              <a:t>Informatics</a:t>
            </a:r>
            <a:r>
              <a:rPr lang="cs-CZ" b="1" dirty="0" smtClean="0">
                <a:solidFill>
                  <a:schemeClr val="accent5">
                    <a:lumMod val="50000"/>
                  </a:schemeClr>
                </a:solidFill>
              </a:rPr>
              <a:t> </a:t>
            </a:r>
            <a:r>
              <a:rPr lang="cs-CZ" b="1" dirty="0" smtClean="0">
                <a:solidFill>
                  <a:schemeClr val="accent5">
                    <a:lumMod val="50000"/>
                  </a:schemeClr>
                </a:solidFill>
              </a:rPr>
              <a:t>Curriculum </a:t>
            </a:r>
            <a:r>
              <a:rPr lang="cs-CZ" b="1" dirty="0" err="1" smtClean="0">
                <a:solidFill>
                  <a:schemeClr val="accent5">
                    <a:lumMod val="50000"/>
                  </a:schemeClr>
                </a:solidFill>
              </a:rPr>
              <a:t>for</a:t>
            </a:r>
            <a:r>
              <a:rPr lang="cs-CZ" b="1" dirty="0" smtClean="0">
                <a:solidFill>
                  <a:schemeClr val="accent5">
                    <a:lumMod val="50000"/>
                  </a:schemeClr>
                </a:solidFill>
              </a:rPr>
              <a:t> </a:t>
            </a:r>
            <a:r>
              <a:rPr lang="cs-CZ" b="1" dirty="0" err="1" smtClean="0">
                <a:solidFill>
                  <a:schemeClr val="accent5">
                    <a:lumMod val="50000"/>
                  </a:schemeClr>
                </a:solidFill>
              </a:rPr>
              <a:t>Primary</a:t>
            </a:r>
            <a:r>
              <a:rPr lang="cs-CZ" b="1" dirty="0" smtClean="0">
                <a:solidFill>
                  <a:schemeClr val="accent5">
                    <a:lumMod val="50000"/>
                  </a:schemeClr>
                </a:solidFill>
              </a:rPr>
              <a:t> </a:t>
            </a:r>
            <a:r>
              <a:rPr lang="cs-CZ" b="1" dirty="0" err="1" smtClean="0">
                <a:solidFill>
                  <a:schemeClr val="accent5">
                    <a:lumMod val="50000"/>
                  </a:schemeClr>
                </a:solidFill>
              </a:rPr>
              <a:t>Education</a:t>
            </a:r>
            <a:endParaRPr lang="cs-CZ" b="1" dirty="0" smtClean="0">
              <a:solidFill>
                <a:schemeClr val="accent5">
                  <a:lumMod val="50000"/>
                </a:schemeClr>
              </a:solidFill>
            </a:endParaRPr>
          </a:p>
          <a:p>
            <a:pPr marL="0" indent="0">
              <a:buNone/>
            </a:pPr>
            <a:r>
              <a:rPr lang="cs-CZ" b="1" dirty="0">
                <a:solidFill>
                  <a:schemeClr val="accent5">
                    <a:lumMod val="50000"/>
                  </a:schemeClr>
                </a:solidFill>
              </a:rPr>
              <a:t>3 </a:t>
            </a:r>
            <a:r>
              <a:rPr lang="cs-CZ" b="1" dirty="0" err="1" smtClean="0">
                <a:solidFill>
                  <a:schemeClr val="accent5">
                    <a:lumMod val="50000"/>
                  </a:schemeClr>
                </a:solidFill>
              </a:rPr>
              <a:t>Textbooks</a:t>
            </a:r>
            <a:r>
              <a:rPr lang="cs-CZ" b="1" dirty="0">
                <a:solidFill>
                  <a:schemeClr val="accent5">
                    <a:lumMod val="50000"/>
                  </a:schemeClr>
                </a:solidFill>
              </a:rPr>
              <a:t>, </a:t>
            </a:r>
            <a:r>
              <a:rPr lang="cs-CZ" b="1" dirty="0" err="1">
                <a:solidFill>
                  <a:schemeClr val="accent5">
                    <a:lumMod val="50000"/>
                  </a:schemeClr>
                </a:solidFill>
              </a:rPr>
              <a:t>Guidelines</a:t>
            </a:r>
            <a:r>
              <a:rPr lang="cs-CZ" b="1" dirty="0">
                <a:solidFill>
                  <a:schemeClr val="accent5">
                    <a:lumMod val="50000"/>
                  </a:schemeClr>
                </a:solidFill>
              </a:rPr>
              <a:t> and </a:t>
            </a:r>
            <a:r>
              <a:rPr lang="cs-CZ" b="1" dirty="0" err="1">
                <a:solidFill>
                  <a:schemeClr val="accent5">
                    <a:lumMod val="50000"/>
                  </a:schemeClr>
                </a:solidFill>
              </a:rPr>
              <a:t>Resources</a:t>
            </a:r>
            <a:r>
              <a:rPr lang="cs-CZ" b="1" dirty="0">
                <a:solidFill>
                  <a:schemeClr val="accent5">
                    <a:lumMod val="50000"/>
                  </a:schemeClr>
                </a:solidFill>
              </a:rPr>
              <a:t> </a:t>
            </a:r>
            <a:r>
              <a:rPr lang="cs-CZ" b="1" dirty="0" err="1">
                <a:solidFill>
                  <a:schemeClr val="accent5">
                    <a:lumMod val="50000"/>
                  </a:schemeClr>
                </a:solidFill>
              </a:rPr>
              <a:t>for</a:t>
            </a:r>
            <a:r>
              <a:rPr lang="cs-CZ" b="1" dirty="0">
                <a:solidFill>
                  <a:schemeClr val="accent5">
                    <a:lumMod val="50000"/>
                  </a:schemeClr>
                </a:solidFill>
              </a:rPr>
              <a:t> </a:t>
            </a:r>
            <a:r>
              <a:rPr lang="cs-CZ" b="1" dirty="0" err="1">
                <a:solidFill>
                  <a:schemeClr val="accent5">
                    <a:lumMod val="50000"/>
                  </a:schemeClr>
                </a:solidFill>
              </a:rPr>
              <a:t>Primary</a:t>
            </a:r>
            <a:r>
              <a:rPr lang="cs-CZ" b="1" dirty="0">
                <a:solidFill>
                  <a:schemeClr val="accent5">
                    <a:lumMod val="50000"/>
                  </a:schemeClr>
                </a:solidFill>
              </a:rPr>
              <a:t> </a:t>
            </a:r>
            <a:r>
              <a:rPr lang="cs-CZ" b="1" dirty="0" err="1" smtClean="0">
                <a:solidFill>
                  <a:schemeClr val="accent5">
                    <a:lumMod val="50000"/>
                  </a:schemeClr>
                </a:solidFill>
              </a:rPr>
              <a:t>Education</a:t>
            </a:r>
            <a:endParaRPr lang="cs-CZ" b="1" dirty="0" smtClean="0">
              <a:solidFill>
                <a:schemeClr val="accent5">
                  <a:lumMod val="50000"/>
                </a:schemeClr>
              </a:solidFill>
            </a:endParaRPr>
          </a:p>
          <a:p>
            <a:pPr marL="0" indent="0">
              <a:buNone/>
            </a:pPr>
            <a:r>
              <a:rPr lang="cs-CZ" b="1" dirty="0" smtClean="0">
                <a:solidFill>
                  <a:schemeClr val="accent5">
                    <a:lumMod val="50000"/>
                  </a:schemeClr>
                </a:solidFill>
              </a:rPr>
              <a:t>4 </a:t>
            </a:r>
            <a:r>
              <a:rPr lang="en-US" b="1" dirty="0" smtClean="0">
                <a:solidFill>
                  <a:schemeClr val="accent5">
                    <a:lumMod val="50000"/>
                  </a:schemeClr>
                </a:solidFill>
              </a:rPr>
              <a:t>Informatics</a:t>
            </a:r>
            <a:r>
              <a:rPr lang="cs-CZ" b="1" dirty="0" smtClean="0">
                <a:solidFill>
                  <a:schemeClr val="accent5">
                    <a:lumMod val="50000"/>
                  </a:schemeClr>
                </a:solidFill>
              </a:rPr>
              <a:t> </a:t>
            </a:r>
            <a:r>
              <a:rPr lang="en-US" b="1" dirty="0" smtClean="0">
                <a:solidFill>
                  <a:schemeClr val="accent5">
                    <a:lumMod val="50000"/>
                  </a:schemeClr>
                </a:solidFill>
              </a:rPr>
              <a:t>in Teacher Education</a:t>
            </a:r>
            <a:r>
              <a:rPr lang="cs-CZ" b="1" dirty="0" smtClean="0">
                <a:solidFill>
                  <a:schemeClr val="accent5">
                    <a:lumMod val="50000"/>
                  </a:schemeClr>
                </a:solidFill>
              </a:rPr>
              <a:t> </a:t>
            </a:r>
            <a:r>
              <a:rPr lang="cs-CZ" b="1" dirty="0" err="1" smtClean="0">
                <a:solidFill>
                  <a:schemeClr val="accent5">
                    <a:lumMod val="50000"/>
                  </a:schemeClr>
                </a:solidFill>
              </a:rPr>
              <a:t>for</a:t>
            </a:r>
            <a:r>
              <a:rPr lang="cs-CZ" b="1" dirty="0" smtClean="0">
                <a:solidFill>
                  <a:schemeClr val="accent5">
                    <a:lumMod val="50000"/>
                  </a:schemeClr>
                </a:solidFill>
              </a:rPr>
              <a:t> </a:t>
            </a:r>
            <a:r>
              <a:rPr lang="cs-CZ" b="1" dirty="0" err="1" smtClean="0">
                <a:solidFill>
                  <a:schemeClr val="accent5">
                    <a:lumMod val="50000"/>
                  </a:schemeClr>
                </a:solidFill>
              </a:rPr>
              <a:t>Primary</a:t>
            </a:r>
            <a:r>
              <a:rPr lang="cs-CZ" b="1" dirty="0" smtClean="0">
                <a:solidFill>
                  <a:schemeClr val="accent5">
                    <a:lumMod val="50000"/>
                  </a:schemeClr>
                </a:solidFill>
              </a:rPr>
              <a:t> </a:t>
            </a:r>
            <a:r>
              <a:rPr lang="cs-CZ" b="1" dirty="0" err="1" smtClean="0">
                <a:solidFill>
                  <a:schemeClr val="accent5">
                    <a:lumMod val="50000"/>
                  </a:schemeClr>
                </a:solidFill>
              </a:rPr>
              <a:t>School</a:t>
            </a:r>
            <a:r>
              <a:rPr lang="cs-CZ" b="1" dirty="0" smtClean="0">
                <a:solidFill>
                  <a:schemeClr val="accent5">
                    <a:lumMod val="50000"/>
                  </a:schemeClr>
                </a:solidFill>
              </a:rPr>
              <a:t> Student </a:t>
            </a:r>
            <a:r>
              <a:rPr lang="cs-CZ" b="1" dirty="0" err="1" smtClean="0">
                <a:solidFill>
                  <a:schemeClr val="accent5">
                    <a:lumMod val="50000"/>
                  </a:schemeClr>
                </a:solidFill>
              </a:rPr>
              <a:t>Teachers</a:t>
            </a:r>
            <a:endParaRPr lang="cs-CZ" b="1" dirty="0" smtClean="0">
              <a:solidFill>
                <a:schemeClr val="accent5">
                  <a:lumMod val="50000"/>
                </a:schemeClr>
              </a:solidFill>
            </a:endParaRPr>
          </a:p>
          <a:p>
            <a:pPr marL="457200" lvl="1" indent="0">
              <a:buNone/>
            </a:pPr>
            <a:r>
              <a:rPr lang="cs-CZ" dirty="0" smtClean="0">
                <a:solidFill>
                  <a:schemeClr val="accent5">
                    <a:lumMod val="50000"/>
                  </a:schemeClr>
                </a:solidFill>
              </a:rPr>
              <a:t>TUL Liberec, UHK Hradec Králové, UJEP Ústí nad </a:t>
            </a:r>
            <a:r>
              <a:rPr lang="cs-CZ" dirty="0">
                <a:solidFill>
                  <a:schemeClr val="accent5">
                    <a:lumMod val="50000"/>
                  </a:schemeClr>
                </a:solidFill>
              </a:rPr>
              <a:t>L</a:t>
            </a:r>
            <a:r>
              <a:rPr lang="cs-CZ" dirty="0" smtClean="0">
                <a:solidFill>
                  <a:schemeClr val="accent5">
                    <a:lumMod val="50000"/>
                  </a:schemeClr>
                </a:solidFill>
              </a:rPr>
              <a:t>abem,</a:t>
            </a:r>
          </a:p>
          <a:p>
            <a:pPr marL="457200" lvl="1" indent="0">
              <a:buNone/>
            </a:pPr>
            <a:r>
              <a:rPr lang="cs-CZ" dirty="0" smtClean="0">
                <a:solidFill>
                  <a:schemeClr val="accent5">
                    <a:lumMod val="50000"/>
                  </a:schemeClr>
                </a:solidFill>
              </a:rPr>
              <a:t>UO Ostrava, ZČU Plzeň, UK Praha</a:t>
            </a:r>
          </a:p>
          <a:p>
            <a:pPr marL="0" indent="0">
              <a:buNone/>
            </a:pPr>
            <a:r>
              <a:rPr lang="cs-CZ" b="1" dirty="0">
                <a:solidFill>
                  <a:schemeClr val="accent5">
                    <a:lumMod val="50000"/>
                  </a:schemeClr>
                </a:solidFill>
              </a:rPr>
              <a:t>5 </a:t>
            </a:r>
            <a:r>
              <a:rPr lang="cs-CZ" b="1" dirty="0" err="1">
                <a:solidFill>
                  <a:schemeClr val="accent5">
                    <a:lumMod val="50000"/>
                  </a:schemeClr>
                </a:solidFill>
              </a:rPr>
              <a:t>Approches</a:t>
            </a:r>
            <a:r>
              <a:rPr lang="cs-CZ" b="1" dirty="0">
                <a:solidFill>
                  <a:schemeClr val="accent5">
                    <a:lumMod val="50000"/>
                  </a:schemeClr>
                </a:solidFill>
              </a:rPr>
              <a:t> </a:t>
            </a:r>
            <a:r>
              <a:rPr lang="cs-CZ" b="1" dirty="0" smtClean="0">
                <a:solidFill>
                  <a:schemeClr val="accent5">
                    <a:lumMod val="50000"/>
                  </a:schemeClr>
                </a:solidFill>
              </a:rPr>
              <a:t>to </a:t>
            </a:r>
            <a:r>
              <a:rPr lang="cs-CZ" b="1" dirty="0" err="1" smtClean="0">
                <a:solidFill>
                  <a:schemeClr val="accent5">
                    <a:lumMod val="50000"/>
                  </a:schemeClr>
                </a:solidFill>
              </a:rPr>
              <a:t>Informatics</a:t>
            </a:r>
            <a:r>
              <a:rPr lang="cs-CZ" b="1" dirty="0" smtClean="0">
                <a:solidFill>
                  <a:schemeClr val="accent5">
                    <a:lumMod val="50000"/>
                  </a:schemeClr>
                </a:solidFill>
              </a:rPr>
              <a:t> </a:t>
            </a:r>
            <a:r>
              <a:rPr lang="cs-CZ" b="1" dirty="0" err="1" smtClean="0">
                <a:solidFill>
                  <a:schemeClr val="accent5">
                    <a:lumMod val="50000"/>
                  </a:schemeClr>
                </a:solidFill>
              </a:rPr>
              <a:t>for</a:t>
            </a:r>
            <a:r>
              <a:rPr lang="cs-CZ" b="1" dirty="0" smtClean="0">
                <a:solidFill>
                  <a:schemeClr val="accent5">
                    <a:lumMod val="50000"/>
                  </a:schemeClr>
                </a:solidFill>
              </a:rPr>
              <a:t> </a:t>
            </a:r>
            <a:r>
              <a:rPr lang="cs-CZ" b="1" dirty="0" err="1" smtClean="0">
                <a:solidFill>
                  <a:schemeClr val="accent5">
                    <a:lumMod val="50000"/>
                  </a:schemeClr>
                </a:solidFill>
              </a:rPr>
              <a:t>Primary</a:t>
            </a:r>
            <a:r>
              <a:rPr lang="cs-CZ" b="1" dirty="0" smtClean="0">
                <a:solidFill>
                  <a:schemeClr val="accent5">
                    <a:lumMod val="50000"/>
                  </a:schemeClr>
                </a:solidFill>
              </a:rPr>
              <a:t> </a:t>
            </a:r>
            <a:r>
              <a:rPr lang="cs-CZ" b="1" dirty="0" err="1" smtClean="0">
                <a:solidFill>
                  <a:schemeClr val="accent5">
                    <a:lumMod val="50000"/>
                  </a:schemeClr>
                </a:solidFill>
              </a:rPr>
              <a:t>School</a:t>
            </a:r>
            <a:r>
              <a:rPr lang="cs-CZ" b="1" dirty="0" smtClean="0">
                <a:solidFill>
                  <a:schemeClr val="accent5">
                    <a:lumMod val="50000"/>
                  </a:schemeClr>
                </a:solidFill>
              </a:rPr>
              <a:t> </a:t>
            </a:r>
            <a:r>
              <a:rPr lang="cs-CZ" b="1" dirty="0" smtClean="0">
                <a:solidFill>
                  <a:schemeClr val="accent5">
                    <a:lumMod val="50000"/>
                  </a:schemeClr>
                </a:solidFill>
              </a:rPr>
              <a:t>Student </a:t>
            </a:r>
            <a:r>
              <a:rPr lang="cs-CZ" b="1" dirty="0" err="1" smtClean="0">
                <a:solidFill>
                  <a:schemeClr val="accent5">
                    <a:lumMod val="50000"/>
                  </a:schemeClr>
                </a:solidFill>
              </a:rPr>
              <a:t>Teachers</a:t>
            </a:r>
            <a:r>
              <a:rPr lang="cs-CZ" b="1" dirty="0" smtClean="0">
                <a:solidFill>
                  <a:schemeClr val="accent5">
                    <a:lumMod val="50000"/>
                  </a:schemeClr>
                </a:solidFill>
              </a:rPr>
              <a:t> </a:t>
            </a:r>
            <a:r>
              <a:rPr lang="cs-CZ" b="1" dirty="0" err="1" smtClean="0">
                <a:solidFill>
                  <a:schemeClr val="accent5">
                    <a:lumMod val="50000"/>
                  </a:schemeClr>
                </a:solidFill>
              </a:rPr>
              <a:t>at</a:t>
            </a:r>
            <a:r>
              <a:rPr lang="cs-CZ" b="1" dirty="0" smtClean="0">
                <a:solidFill>
                  <a:schemeClr val="accent5">
                    <a:lumMod val="50000"/>
                  </a:schemeClr>
                </a:solidFill>
              </a:rPr>
              <a:t> </a:t>
            </a:r>
            <a:r>
              <a:rPr lang="cs-CZ" b="1" dirty="0" err="1" smtClean="0">
                <a:solidFill>
                  <a:schemeClr val="accent5">
                    <a:lumMod val="50000"/>
                  </a:schemeClr>
                </a:solidFill>
              </a:rPr>
              <a:t>the</a:t>
            </a:r>
            <a:r>
              <a:rPr lang="cs-CZ" b="1" dirty="0" smtClean="0">
                <a:solidFill>
                  <a:schemeClr val="accent5">
                    <a:lumMod val="50000"/>
                  </a:schemeClr>
                </a:solidFill>
              </a:rPr>
              <a:t> </a:t>
            </a:r>
            <a:r>
              <a:rPr lang="cs-CZ" b="1" dirty="0" err="1" smtClean="0">
                <a:solidFill>
                  <a:schemeClr val="accent5">
                    <a:lumMod val="50000"/>
                  </a:schemeClr>
                </a:solidFill>
              </a:rPr>
              <a:t>Faculty</a:t>
            </a:r>
            <a:r>
              <a:rPr lang="cs-CZ" b="1" dirty="0" smtClean="0">
                <a:solidFill>
                  <a:schemeClr val="accent5">
                    <a:lumMod val="50000"/>
                  </a:schemeClr>
                </a:solidFill>
              </a:rPr>
              <a:t> </a:t>
            </a:r>
            <a:r>
              <a:rPr lang="cs-CZ" b="1" dirty="0" err="1" smtClean="0">
                <a:solidFill>
                  <a:schemeClr val="accent5">
                    <a:lumMod val="50000"/>
                  </a:schemeClr>
                </a:solidFill>
              </a:rPr>
              <a:t>of</a:t>
            </a:r>
            <a:r>
              <a:rPr lang="cs-CZ" b="1" dirty="0" smtClean="0">
                <a:solidFill>
                  <a:schemeClr val="accent5">
                    <a:lumMod val="50000"/>
                  </a:schemeClr>
                </a:solidFill>
              </a:rPr>
              <a:t> </a:t>
            </a:r>
            <a:r>
              <a:rPr lang="cs-CZ" b="1" dirty="0" err="1" smtClean="0">
                <a:solidFill>
                  <a:schemeClr val="accent5">
                    <a:lumMod val="50000"/>
                  </a:schemeClr>
                </a:solidFill>
              </a:rPr>
              <a:t>Education</a:t>
            </a:r>
            <a:r>
              <a:rPr lang="cs-CZ" b="1" dirty="0" smtClean="0">
                <a:solidFill>
                  <a:schemeClr val="accent5">
                    <a:lumMod val="50000"/>
                  </a:schemeClr>
                </a:solidFill>
              </a:rPr>
              <a:t>, Prague</a:t>
            </a:r>
            <a:endParaRPr lang="cs-CZ" dirty="0" smtClean="0"/>
          </a:p>
          <a:p>
            <a:pPr marL="0" indent="0">
              <a:buNone/>
            </a:pPr>
            <a:endParaRPr lang="cs-CZ" dirty="0"/>
          </a:p>
        </p:txBody>
      </p:sp>
    </p:spTree>
    <p:extLst>
      <p:ext uri="{BB962C8B-B14F-4D97-AF65-F5344CB8AC3E}">
        <p14:creationId xmlns:p14="http://schemas.microsoft.com/office/powerpoint/2010/main" val="2898062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1 INTRODUCTION</a:t>
            </a:r>
            <a:endParaRPr lang="cs-CZ" sz="4000" b="1" dirty="0">
              <a:solidFill>
                <a:schemeClr val="accent5">
                  <a:lumMod val="50000"/>
                </a:schemeClr>
              </a:solidFill>
            </a:endParaRPr>
          </a:p>
        </p:txBody>
      </p:sp>
      <p:sp>
        <p:nvSpPr>
          <p:cNvPr id="3" name="Zástupný symbol pro obsah 2"/>
          <p:cNvSpPr>
            <a:spLocks noGrp="1"/>
          </p:cNvSpPr>
          <p:nvPr>
            <p:ph idx="1"/>
          </p:nvPr>
        </p:nvSpPr>
        <p:spPr>
          <a:xfrm>
            <a:off x="838200" y="1805076"/>
            <a:ext cx="10515600" cy="4351338"/>
          </a:xfrm>
        </p:spPr>
        <p:txBody>
          <a:bodyPr>
            <a:normAutofit/>
          </a:bodyPr>
          <a:lstStyle/>
          <a:p>
            <a:pPr marL="0" indent="0">
              <a:buNone/>
            </a:pPr>
            <a:r>
              <a:rPr lang="cs-CZ" b="1" dirty="0" err="1"/>
              <a:t>MoEYS</a:t>
            </a:r>
            <a:r>
              <a:rPr lang="cs-CZ" b="1" dirty="0"/>
              <a:t> Czech Republic</a:t>
            </a:r>
          </a:p>
          <a:p>
            <a:pPr marL="457200" lvl="1" indent="0">
              <a:buNone/>
            </a:pPr>
            <a:r>
              <a:rPr lang="en-GB" dirty="0">
                <a:hlinkClick r:id="rId3"/>
              </a:rPr>
              <a:t>Government's Digital Education Strategy</a:t>
            </a:r>
            <a:r>
              <a:rPr lang="cs-CZ" dirty="0"/>
              <a:t> (2014)</a:t>
            </a:r>
          </a:p>
          <a:p>
            <a:pPr marL="457200" lvl="1" indent="0">
              <a:buNone/>
            </a:pPr>
            <a:r>
              <a:rPr lang="pl-PL" dirty="0">
                <a:hlinkClick r:id="rId4"/>
              </a:rPr>
              <a:t>Education Policy Strategy until 2030+</a:t>
            </a:r>
            <a:r>
              <a:rPr lang="pl-PL" dirty="0"/>
              <a:t> (2020)</a:t>
            </a:r>
            <a:endParaRPr lang="cs-CZ" dirty="0"/>
          </a:p>
          <a:p>
            <a:pPr marL="0" indent="0">
              <a:buNone/>
            </a:pPr>
            <a:endParaRPr lang="cs-CZ" b="1" dirty="0" smtClean="0"/>
          </a:p>
          <a:p>
            <a:pPr marL="0" indent="0">
              <a:buNone/>
            </a:pPr>
            <a:r>
              <a:rPr lang="cs-CZ" b="1" dirty="0" err="1" smtClean="0"/>
              <a:t>Two</a:t>
            </a:r>
            <a:r>
              <a:rPr lang="cs-CZ" b="1" dirty="0" smtClean="0"/>
              <a:t> </a:t>
            </a:r>
            <a:r>
              <a:rPr lang="cs-CZ" b="1" dirty="0" err="1"/>
              <a:t>projects</a:t>
            </a:r>
            <a:r>
              <a:rPr lang="cs-CZ" b="1" dirty="0"/>
              <a:t> </a:t>
            </a:r>
            <a:r>
              <a:rPr lang="cs-CZ" b="1" dirty="0" err="1"/>
              <a:t>for</a:t>
            </a:r>
            <a:r>
              <a:rPr lang="cs-CZ" b="1" dirty="0"/>
              <a:t> </a:t>
            </a:r>
            <a:r>
              <a:rPr lang="cs-CZ" b="1" dirty="0" err="1"/>
              <a:t>all</a:t>
            </a:r>
            <a:r>
              <a:rPr lang="cs-CZ" b="1" dirty="0"/>
              <a:t> </a:t>
            </a:r>
            <a:r>
              <a:rPr lang="cs-CZ" b="1" dirty="0" err="1"/>
              <a:t>nine</a:t>
            </a:r>
            <a:r>
              <a:rPr lang="cs-CZ" b="1" dirty="0"/>
              <a:t> </a:t>
            </a:r>
            <a:r>
              <a:rPr lang="cs-CZ" b="1" dirty="0" err="1"/>
              <a:t>faculties</a:t>
            </a:r>
            <a:r>
              <a:rPr lang="cs-CZ" b="1" dirty="0"/>
              <a:t> </a:t>
            </a:r>
            <a:r>
              <a:rPr lang="cs-CZ" b="1" dirty="0" err="1"/>
              <a:t>of</a:t>
            </a:r>
            <a:r>
              <a:rPr lang="cs-CZ" b="1" dirty="0"/>
              <a:t> </a:t>
            </a:r>
            <a:r>
              <a:rPr lang="cs-CZ" b="1" dirty="0" err="1"/>
              <a:t>education</a:t>
            </a:r>
            <a:r>
              <a:rPr lang="cs-CZ" b="1" dirty="0"/>
              <a:t> (2016-2020)</a:t>
            </a:r>
          </a:p>
          <a:p>
            <a:pPr marL="457200" lvl="1" indent="0">
              <a:buNone/>
            </a:pPr>
            <a:r>
              <a:rPr lang="cs-CZ" dirty="0">
                <a:hlinkClick r:id="rId5"/>
              </a:rPr>
              <a:t>PRIM</a:t>
            </a:r>
            <a:r>
              <a:rPr lang="cs-CZ" dirty="0"/>
              <a:t> (</a:t>
            </a:r>
            <a:r>
              <a:rPr lang="cs-CZ" dirty="0" err="1"/>
              <a:t>computational</a:t>
            </a:r>
            <a:r>
              <a:rPr lang="cs-CZ" dirty="0"/>
              <a:t> </a:t>
            </a:r>
            <a:r>
              <a:rPr lang="cs-CZ" dirty="0" err="1"/>
              <a:t>thinking</a:t>
            </a:r>
            <a:r>
              <a:rPr lang="cs-CZ" dirty="0"/>
              <a:t>) – curriculum „</a:t>
            </a:r>
            <a:r>
              <a:rPr lang="cs-CZ" dirty="0" err="1"/>
              <a:t>Informatics</a:t>
            </a:r>
            <a:r>
              <a:rPr lang="cs-CZ" dirty="0"/>
              <a:t> and ICT“</a:t>
            </a:r>
          </a:p>
          <a:p>
            <a:pPr lvl="2"/>
            <a:r>
              <a:rPr lang="cs-CZ" dirty="0" err="1"/>
              <a:t>pre-school</a:t>
            </a:r>
            <a:r>
              <a:rPr lang="cs-CZ" dirty="0"/>
              <a:t>, </a:t>
            </a:r>
            <a:r>
              <a:rPr lang="cs-CZ" dirty="0" err="1"/>
              <a:t>primary</a:t>
            </a:r>
            <a:r>
              <a:rPr lang="cs-CZ" dirty="0"/>
              <a:t>, </a:t>
            </a:r>
            <a:r>
              <a:rPr lang="cs-CZ" dirty="0" err="1"/>
              <a:t>lower</a:t>
            </a:r>
            <a:r>
              <a:rPr lang="cs-CZ" dirty="0"/>
              <a:t> and </a:t>
            </a:r>
            <a:r>
              <a:rPr lang="cs-CZ" dirty="0" err="1"/>
              <a:t>upper</a:t>
            </a:r>
            <a:r>
              <a:rPr lang="cs-CZ" dirty="0"/>
              <a:t> </a:t>
            </a:r>
            <a:r>
              <a:rPr lang="cs-CZ" dirty="0" err="1"/>
              <a:t>seconday</a:t>
            </a:r>
            <a:r>
              <a:rPr lang="cs-CZ" dirty="0"/>
              <a:t> </a:t>
            </a:r>
            <a:r>
              <a:rPr lang="cs-CZ" dirty="0" err="1"/>
              <a:t>school</a:t>
            </a:r>
            <a:r>
              <a:rPr lang="cs-CZ" dirty="0"/>
              <a:t> level</a:t>
            </a:r>
          </a:p>
          <a:p>
            <a:pPr marL="457200" lvl="1" indent="0">
              <a:buNone/>
            </a:pPr>
            <a:r>
              <a:rPr lang="cs-CZ" dirty="0">
                <a:hlinkClick r:id="rId6"/>
              </a:rPr>
              <a:t>DG</a:t>
            </a:r>
            <a:r>
              <a:rPr lang="cs-CZ" dirty="0"/>
              <a:t> (</a:t>
            </a:r>
            <a:r>
              <a:rPr lang="cs-CZ" dirty="0" err="1"/>
              <a:t>digital</a:t>
            </a:r>
            <a:r>
              <a:rPr lang="cs-CZ" dirty="0"/>
              <a:t> </a:t>
            </a:r>
            <a:r>
              <a:rPr lang="cs-CZ" dirty="0" err="1"/>
              <a:t>literacy</a:t>
            </a:r>
            <a:r>
              <a:rPr lang="cs-CZ" dirty="0"/>
              <a:t>) - </a:t>
            </a:r>
            <a:r>
              <a:rPr lang="cs-CZ" dirty="0" err="1"/>
              <a:t>digital</a:t>
            </a:r>
            <a:r>
              <a:rPr lang="cs-CZ" dirty="0"/>
              <a:t> </a:t>
            </a:r>
            <a:r>
              <a:rPr lang="cs-CZ" dirty="0" err="1"/>
              <a:t>literacy</a:t>
            </a:r>
            <a:r>
              <a:rPr lang="cs-CZ" dirty="0"/>
              <a:t> </a:t>
            </a:r>
            <a:r>
              <a:rPr lang="cs-CZ" dirty="0" err="1"/>
              <a:t>across</a:t>
            </a:r>
            <a:r>
              <a:rPr lang="cs-CZ" dirty="0"/>
              <a:t> curriculum</a:t>
            </a:r>
            <a:endParaRPr lang="it-IT" dirty="0"/>
          </a:p>
          <a:p>
            <a:pPr marL="0" indent="0">
              <a:buNone/>
            </a:pPr>
            <a:endParaRPr lang="cs-CZ" dirty="0"/>
          </a:p>
        </p:txBody>
      </p:sp>
      <p:sp>
        <p:nvSpPr>
          <p:cNvPr id="7" name="Čárový bublinový popisek 3 (se zvýrazněním) 4">
            <a:extLst>
              <a:ext uri="{FF2B5EF4-FFF2-40B4-BE49-F238E27FC236}">
                <a16:creationId xmlns:a16="http://schemas.microsoft.com/office/drawing/2014/main" id="{F4EBC470-E08D-412F-8225-727B2C6BC700}"/>
              </a:ext>
            </a:extLst>
          </p:cNvPr>
          <p:cNvSpPr/>
          <p:nvPr/>
        </p:nvSpPr>
        <p:spPr>
          <a:xfrm>
            <a:off x="8692308" y="556390"/>
            <a:ext cx="3088739" cy="1248686"/>
          </a:xfrm>
          <a:prstGeom prst="accentCallout3">
            <a:avLst>
              <a:gd name="adj1" fmla="val 18750"/>
              <a:gd name="adj2" fmla="val -8333"/>
              <a:gd name="adj3" fmla="val 17918"/>
              <a:gd name="adj4" fmla="val -14995"/>
              <a:gd name="adj5" fmla="val 111656"/>
              <a:gd name="adj6" fmla="val -14466"/>
              <a:gd name="adj7" fmla="val 152754"/>
              <a:gd name="adj8" fmla="val -43746"/>
            </a:avLst>
          </a:prstGeom>
          <a:solidFill>
            <a:schemeClr val="bg2">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Request</a:t>
            </a:r>
            <a:r>
              <a:rPr lang="cs-CZ" sz="1600" b="1" dirty="0" smtClean="0">
                <a:solidFill>
                  <a:schemeClr val="tx1"/>
                </a:solidFill>
              </a:rPr>
              <a:t> and </a:t>
            </a:r>
            <a:r>
              <a:rPr lang="cs-CZ" sz="1600" b="1" dirty="0" err="1" smtClean="0">
                <a:solidFill>
                  <a:schemeClr val="tx1"/>
                </a:solidFill>
              </a:rPr>
              <a:t>aim</a:t>
            </a:r>
            <a:r>
              <a:rPr lang="en-US" sz="1600" b="1" dirty="0" smtClean="0">
                <a:solidFill>
                  <a:schemeClr val="tx1"/>
                </a:solidFill>
              </a:rPr>
              <a:t>:</a:t>
            </a:r>
            <a:endParaRPr lang="cs-CZ" sz="1600" b="1" dirty="0" smtClean="0">
              <a:solidFill>
                <a:schemeClr val="tx1"/>
              </a:solidFill>
            </a:endParaRPr>
          </a:p>
          <a:p>
            <a:pPr marL="285750" indent="-285750">
              <a:buFont typeface="Arial" panose="020B0604020202020204" pitchFamily="34" charset="0"/>
              <a:buChar char="•"/>
            </a:pPr>
            <a:r>
              <a:rPr lang="en-US" sz="1600" b="1" dirty="0" smtClean="0">
                <a:solidFill>
                  <a:schemeClr val="tx1"/>
                </a:solidFill>
              </a:rPr>
              <a:t>to </a:t>
            </a:r>
            <a:r>
              <a:rPr lang="en-US" sz="1600" b="1" dirty="0">
                <a:solidFill>
                  <a:schemeClr val="tx1"/>
                </a:solidFill>
              </a:rPr>
              <a:t>develop students' </a:t>
            </a:r>
            <a:r>
              <a:rPr lang="en-US" sz="1600" b="1" dirty="0" smtClean="0">
                <a:solidFill>
                  <a:schemeClr val="tx1"/>
                </a:solidFill>
              </a:rPr>
              <a:t>CT</a:t>
            </a:r>
            <a:endParaRPr lang="cs-CZ" sz="1600" b="1" dirty="0" smtClean="0">
              <a:solidFill>
                <a:schemeClr val="tx1"/>
              </a:solidFill>
            </a:endParaRPr>
          </a:p>
          <a:p>
            <a:pPr marL="285750" indent="-285750">
              <a:buFont typeface="Arial" panose="020B0604020202020204" pitchFamily="34" charset="0"/>
              <a:buChar char="•"/>
            </a:pPr>
            <a:r>
              <a:rPr lang="en-US" sz="1600" b="1" dirty="0" smtClean="0">
                <a:solidFill>
                  <a:schemeClr val="tx1"/>
                </a:solidFill>
              </a:rPr>
              <a:t>to </a:t>
            </a:r>
            <a:r>
              <a:rPr lang="en-US" sz="1600" b="1" dirty="0">
                <a:solidFill>
                  <a:schemeClr val="tx1"/>
                </a:solidFill>
              </a:rPr>
              <a:t>develop teachers' CT</a:t>
            </a:r>
            <a:endParaRPr lang="cs-CZ" sz="1600" b="1" dirty="0">
              <a:solidFill>
                <a:schemeClr val="tx1"/>
              </a:solidFill>
            </a:endParaRPr>
          </a:p>
        </p:txBody>
      </p:sp>
      <p:sp>
        <p:nvSpPr>
          <p:cNvPr id="5" name="Čárový bublinový popisek 3 (se zvýrazněním) 4">
            <a:extLst>
              <a:ext uri="{FF2B5EF4-FFF2-40B4-BE49-F238E27FC236}">
                <a16:creationId xmlns:a16="http://schemas.microsoft.com/office/drawing/2014/main" id="{F4EBC470-E08D-412F-8225-727B2C6BC700}"/>
              </a:ext>
            </a:extLst>
          </p:cNvPr>
          <p:cNvSpPr/>
          <p:nvPr/>
        </p:nvSpPr>
        <p:spPr>
          <a:xfrm>
            <a:off x="8882575" y="5056418"/>
            <a:ext cx="3072906" cy="720239"/>
          </a:xfrm>
          <a:prstGeom prst="accentCallout3">
            <a:avLst>
              <a:gd name="adj1" fmla="val 18750"/>
              <a:gd name="adj2" fmla="val -8333"/>
              <a:gd name="adj3" fmla="val 17918"/>
              <a:gd name="adj4" fmla="val -14995"/>
              <a:gd name="adj5" fmla="val 107715"/>
              <a:gd name="adj6" fmla="val -15185"/>
              <a:gd name="adj7" fmla="val 27738"/>
              <a:gd name="adj8" fmla="val -128650"/>
            </a:avLst>
          </a:prstGeom>
          <a:solidFill>
            <a:schemeClr val="bg2">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in accordance with</a:t>
            </a:r>
            <a:r>
              <a:rPr lang="cs-CZ" sz="1600" b="1" dirty="0">
                <a:solidFill>
                  <a:schemeClr val="tx1"/>
                </a:solidFill>
              </a:rPr>
              <a:t/>
            </a:r>
            <a:br>
              <a:rPr lang="cs-CZ" sz="1600" b="1" dirty="0">
                <a:solidFill>
                  <a:schemeClr val="tx1"/>
                </a:solidFill>
              </a:rPr>
            </a:br>
            <a:r>
              <a:rPr lang="en-US" sz="1600" b="1" dirty="0">
                <a:solidFill>
                  <a:schemeClr val="tx1"/>
                </a:solidFill>
              </a:rPr>
              <a:t>the DigComp </a:t>
            </a:r>
            <a:r>
              <a:rPr lang="cs-CZ" sz="1600" b="1" dirty="0" smtClean="0">
                <a:solidFill>
                  <a:schemeClr val="tx1"/>
                </a:solidFill>
              </a:rPr>
              <a:t>(</a:t>
            </a:r>
            <a:r>
              <a:rPr lang="cs-CZ" sz="1600" b="1" dirty="0" err="1" smtClean="0">
                <a:solidFill>
                  <a:schemeClr val="tx1"/>
                </a:solidFill>
              </a:rPr>
              <a:t>introduced</a:t>
            </a:r>
            <a:r>
              <a:rPr lang="cs-CZ" sz="1600" b="1" dirty="0" smtClean="0">
                <a:solidFill>
                  <a:schemeClr val="tx1"/>
                </a:solidFill>
              </a:rPr>
              <a:t> by JRC)</a:t>
            </a:r>
            <a:endParaRPr lang="cs-CZ" sz="1600" b="1" dirty="0">
              <a:solidFill>
                <a:schemeClr val="tx1"/>
              </a:solidFill>
            </a:endParaRPr>
          </a:p>
        </p:txBody>
      </p:sp>
    </p:spTree>
    <p:extLst>
      <p:ext uri="{BB962C8B-B14F-4D97-AF65-F5344CB8AC3E}">
        <p14:creationId xmlns:p14="http://schemas.microsoft.com/office/powerpoint/2010/main" val="364949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1 INTRODUCTION</a:t>
            </a:r>
            <a:endParaRPr lang="cs-CZ" sz="4000" b="1" dirty="0">
              <a:solidFill>
                <a:schemeClr val="accent5">
                  <a:lumMod val="50000"/>
                </a:schemeClr>
              </a:solidFill>
            </a:endParaRPr>
          </a:p>
        </p:txBody>
      </p:sp>
      <p:sp>
        <p:nvSpPr>
          <p:cNvPr id="3" name="Zástupný symbol pro obsah 2"/>
          <p:cNvSpPr>
            <a:spLocks noGrp="1"/>
          </p:cNvSpPr>
          <p:nvPr>
            <p:ph idx="1"/>
          </p:nvPr>
        </p:nvSpPr>
        <p:spPr>
          <a:xfrm>
            <a:off x="838200" y="1825625"/>
            <a:ext cx="10515600" cy="4649066"/>
          </a:xfrm>
        </p:spPr>
        <p:txBody>
          <a:bodyPr>
            <a:normAutofit fontScale="92500" lnSpcReduction="10000"/>
          </a:bodyPr>
          <a:lstStyle/>
          <a:p>
            <a:pPr marL="0" indent="0">
              <a:buNone/>
            </a:pPr>
            <a:r>
              <a:rPr lang="en-GB" b="1" dirty="0" smtClean="0"/>
              <a:t>A new situation in the Czech Republic: </a:t>
            </a:r>
            <a:r>
              <a:rPr lang="en-GB" dirty="0" smtClean="0">
                <a:hlinkClick r:id="rId3"/>
              </a:rPr>
              <a:t>Curriculum revision</a:t>
            </a:r>
            <a:r>
              <a:rPr lang="cs-CZ" dirty="0" smtClean="0"/>
              <a:t> (in 2021)</a:t>
            </a:r>
          </a:p>
          <a:p>
            <a:pPr marL="457200" lvl="1" indent="0">
              <a:buNone/>
            </a:pPr>
            <a:r>
              <a:rPr lang="cs-CZ" dirty="0" err="1" smtClean="0"/>
              <a:t>Since</a:t>
            </a:r>
            <a:r>
              <a:rPr lang="cs-CZ" dirty="0" smtClean="0"/>
              <a:t> 2005: </a:t>
            </a:r>
            <a:r>
              <a:rPr lang="cs-CZ" dirty="0" err="1" smtClean="0"/>
              <a:t>compulsory</a:t>
            </a:r>
            <a:r>
              <a:rPr lang="cs-CZ" dirty="0" smtClean="0"/>
              <a:t> </a:t>
            </a:r>
            <a:r>
              <a:rPr lang="cs-CZ" dirty="0" err="1" smtClean="0"/>
              <a:t>separated</a:t>
            </a:r>
            <a:r>
              <a:rPr lang="cs-CZ" dirty="0" smtClean="0"/>
              <a:t> </a:t>
            </a:r>
            <a:r>
              <a:rPr lang="cs-CZ" dirty="0" err="1" smtClean="0"/>
              <a:t>subject</a:t>
            </a:r>
            <a:r>
              <a:rPr lang="cs-CZ" dirty="0" smtClean="0"/>
              <a:t> „</a:t>
            </a:r>
            <a:r>
              <a:rPr lang="cs-CZ" dirty="0"/>
              <a:t>ICT</a:t>
            </a:r>
            <a:r>
              <a:rPr lang="cs-CZ" dirty="0" smtClean="0"/>
              <a:t>“</a:t>
            </a:r>
          </a:p>
          <a:p>
            <a:pPr marL="457200" lvl="1" indent="0">
              <a:buNone/>
            </a:pPr>
            <a:endParaRPr lang="it-IT" dirty="0"/>
          </a:p>
          <a:p>
            <a:pPr marL="514350" indent="-514350">
              <a:buAutoNum type="arabicParenBoth"/>
            </a:pPr>
            <a:r>
              <a:rPr lang="en-GB" dirty="0" smtClean="0">
                <a:hlinkClick r:id="rId4"/>
              </a:rPr>
              <a:t>Digital </a:t>
            </a:r>
            <a:r>
              <a:rPr lang="en-GB" dirty="0" smtClean="0">
                <a:hlinkClick r:id="rId4"/>
              </a:rPr>
              <a:t>competency </a:t>
            </a:r>
            <a:r>
              <a:rPr lang="en-GB" dirty="0" smtClean="0"/>
              <a:t>as </a:t>
            </a:r>
            <a:r>
              <a:rPr lang="cs-CZ" dirty="0" err="1" smtClean="0"/>
              <a:t>the</a:t>
            </a:r>
            <a:r>
              <a:rPr lang="cs-CZ" dirty="0" smtClean="0"/>
              <a:t> 7th </a:t>
            </a:r>
            <a:r>
              <a:rPr lang="en-GB" dirty="0" smtClean="0"/>
              <a:t>key competence</a:t>
            </a:r>
            <a:endParaRPr lang="cs-CZ" dirty="0"/>
          </a:p>
          <a:p>
            <a:pPr lvl="1">
              <a:buFont typeface="Wingdings" panose="05000000000000000000" pitchFamily="2" charset="2"/>
              <a:buChar char="§"/>
            </a:pPr>
            <a:r>
              <a:rPr lang="en-GB" dirty="0" smtClean="0"/>
              <a:t>cross curriculum</a:t>
            </a:r>
            <a:endParaRPr lang="cs-CZ" dirty="0" smtClean="0"/>
          </a:p>
          <a:p>
            <a:pPr marL="0" indent="0">
              <a:buNone/>
            </a:pPr>
            <a:r>
              <a:rPr lang="cs-CZ" dirty="0" smtClean="0">
                <a:hlinkClick r:id="rId5"/>
              </a:rPr>
              <a:t>(</a:t>
            </a:r>
            <a:r>
              <a:rPr lang="cs-CZ" dirty="0" smtClean="0">
                <a:hlinkClick r:id="rId5"/>
              </a:rPr>
              <a:t>2) </a:t>
            </a:r>
            <a:r>
              <a:rPr lang="en-GB" dirty="0" smtClean="0">
                <a:hlinkClick r:id="rId5"/>
              </a:rPr>
              <a:t>Informatics (instead of </a:t>
            </a:r>
            <a:r>
              <a:rPr lang="cs-CZ" dirty="0" smtClean="0">
                <a:hlinkClick r:id="rId5"/>
              </a:rPr>
              <a:t>„</a:t>
            </a:r>
            <a:r>
              <a:rPr lang="en-GB" dirty="0" smtClean="0">
                <a:hlinkClick r:id="rId5"/>
              </a:rPr>
              <a:t>ICT</a:t>
            </a:r>
            <a:r>
              <a:rPr lang="cs-CZ" dirty="0" smtClean="0">
                <a:hlinkClick r:id="rId5"/>
              </a:rPr>
              <a:t>“</a:t>
            </a:r>
            <a:r>
              <a:rPr lang="en-GB" dirty="0" smtClean="0">
                <a:hlinkClick r:id="rId5"/>
              </a:rPr>
              <a:t>)</a:t>
            </a:r>
            <a:endParaRPr lang="en-GB" dirty="0" smtClean="0"/>
          </a:p>
          <a:p>
            <a:pPr lvl="1">
              <a:buFont typeface="Wingdings" panose="05000000000000000000" pitchFamily="2" charset="2"/>
              <a:buChar char="§"/>
            </a:pPr>
            <a:r>
              <a:rPr lang="en-GB" dirty="0" smtClean="0"/>
              <a:t>Compulsory subject (title: „Informatics and ICT</a:t>
            </a:r>
            <a:r>
              <a:rPr lang="en-GB" dirty="0" smtClean="0"/>
              <a:t>“)</a:t>
            </a:r>
            <a:endParaRPr lang="en-GB" dirty="0" smtClean="0"/>
          </a:p>
          <a:p>
            <a:pPr lvl="1">
              <a:buFont typeface="Wingdings" panose="05000000000000000000" pitchFamily="2" charset="2"/>
              <a:buChar char="§"/>
            </a:pPr>
            <a:r>
              <a:rPr lang="en-GB" dirty="0" smtClean="0"/>
              <a:t>Separated subject</a:t>
            </a:r>
          </a:p>
          <a:p>
            <a:pPr lvl="1">
              <a:buFont typeface="Wingdings" panose="05000000000000000000" pitchFamily="2" charset="2"/>
              <a:buChar char="§"/>
            </a:pPr>
            <a:r>
              <a:rPr lang="cs-CZ" dirty="0" err="1" smtClean="0"/>
              <a:t>For</a:t>
            </a:r>
            <a:r>
              <a:rPr lang="cs-CZ" dirty="0" smtClean="0"/>
              <a:t> a</a:t>
            </a:r>
            <a:r>
              <a:rPr lang="en-GB" dirty="0" err="1" smtClean="0"/>
              <a:t>ll</a:t>
            </a:r>
            <a:r>
              <a:rPr lang="en-GB" dirty="0" smtClean="0"/>
              <a:t> level of education:</a:t>
            </a:r>
          </a:p>
          <a:p>
            <a:pPr marL="914400" lvl="2" indent="0">
              <a:buNone/>
            </a:pPr>
            <a:r>
              <a:rPr lang="cs-CZ" dirty="0" smtClean="0"/>
              <a:t>P</a:t>
            </a:r>
            <a:r>
              <a:rPr lang="en-GB" dirty="0" smtClean="0"/>
              <a:t>re-primary education (age 3-6)</a:t>
            </a:r>
          </a:p>
          <a:p>
            <a:pPr marL="914400" lvl="2" indent="0">
              <a:buNone/>
            </a:pPr>
            <a:r>
              <a:rPr lang="en-GB" dirty="0" smtClean="0"/>
              <a:t>Primary education (age 6-10</a:t>
            </a:r>
            <a:r>
              <a:rPr lang="en-GB" dirty="0" smtClean="0"/>
              <a:t>)</a:t>
            </a:r>
            <a:r>
              <a:rPr lang="cs-CZ" dirty="0" smtClean="0"/>
              <a:t> – </a:t>
            </a:r>
            <a:r>
              <a:rPr lang="cs-CZ" dirty="0" err="1" smtClean="0"/>
              <a:t>time</a:t>
            </a:r>
            <a:r>
              <a:rPr lang="cs-CZ" dirty="0" smtClean="0"/>
              <a:t> </a:t>
            </a:r>
            <a:r>
              <a:rPr lang="cs-CZ" dirty="0" err="1" smtClean="0"/>
              <a:t>allowance</a:t>
            </a:r>
            <a:r>
              <a:rPr lang="cs-CZ" dirty="0" smtClean="0"/>
              <a:t> 2 </a:t>
            </a:r>
            <a:r>
              <a:rPr lang="cs-CZ" dirty="0" err="1" smtClean="0"/>
              <a:t>hours</a:t>
            </a:r>
            <a:endParaRPr lang="en-GB" dirty="0" smtClean="0"/>
          </a:p>
          <a:p>
            <a:pPr marL="914400" lvl="2" indent="0">
              <a:buNone/>
            </a:pPr>
            <a:r>
              <a:rPr lang="en-GB" dirty="0" smtClean="0"/>
              <a:t>Lower and </a:t>
            </a:r>
            <a:r>
              <a:rPr lang="cs-CZ" dirty="0" smtClean="0"/>
              <a:t>U</a:t>
            </a:r>
            <a:r>
              <a:rPr lang="en-GB" dirty="0" err="1" smtClean="0"/>
              <a:t>pper</a:t>
            </a:r>
            <a:r>
              <a:rPr lang="en-GB" dirty="0" smtClean="0"/>
              <a:t> secondary school education (11-15 and 15-19</a:t>
            </a:r>
            <a:r>
              <a:rPr lang="en-GB" dirty="0" smtClean="0"/>
              <a:t>)</a:t>
            </a:r>
            <a:r>
              <a:rPr lang="cs-CZ" dirty="0" smtClean="0"/>
              <a:t> – </a:t>
            </a:r>
            <a:r>
              <a:rPr lang="cs-CZ" dirty="0" err="1" smtClean="0"/>
              <a:t>time</a:t>
            </a:r>
            <a:r>
              <a:rPr lang="cs-CZ" dirty="0" smtClean="0"/>
              <a:t> </a:t>
            </a:r>
            <a:r>
              <a:rPr lang="cs-CZ" dirty="0" err="1" smtClean="0"/>
              <a:t>allowance</a:t>
            </a:r>
            <a:r>
              <a:rPr lang="cs-CZ" dirty="0" smtClean="0"/>
              <a:t> 4 </a:t>
            </a:r>
            <a:r>
              <a:rPr lang="cs-CZ" dirty="0" err="1" smtClean="0"/>
              <a:t>hours</a:t>
            </a:r>
            <a:endParaRPr lang="cs-CZ" dirty="0" smtClean="0"/>
          </a:p>
          <a:p>
            <a:pPr lvl="1">
              <a:buFont typeface="Wingdings" panose="05000000000000000000" pitchFamily="2" charset="2"/>
              <a:buChar char="§"/>
            </a:pPr>
            <a:r>
              <a:rPr lang="cs-CZ" dirty="0" err="1" smtClean="0"/>
              <a:t>Learning</a:t>
            </a:r>
            <a:r>
              <a:rPr lang="cs-CZ" dirty="0" smtClean="0"/>
              <a:t> </a:t>
            </a:r>
            <a:r>
              <a:rPr lang="cs-CZ" dirty="0" err="1" smtClean="0"/>
              <a:t>outcomes</a:t>
            </a:r>
            <a:endParaRPr lang="en-GB" dirty="0" smtClean="0"/>
          </a:p>
          <a:p>
            <a:pPr lvl="1"/>
            <a:endParaRPr lang="cs-CZ" dirty="0"/>
          </a:p>
        </p:txBody>
      </p:sp>
      <p:sp>
        <p:nvSpPr>
          <p:cNvPr id="4" name="Čárový bublinový popisek 3 (se zvýrazněním) 3"/>
          <p:cNvSpPr/>
          <p:nvPr/>
        </p:nvSpPr>
        <p:spPr>
          <a:xfrm>
            <a:off x="9031736" y="3249975"/>
            <a:ext cx="2580042" cy="2158814"/>
          </a:xfrm>
          <a:prstGeom prst="accentCallout3">
            <a:avLst>
              <a:gd name="adj1" fmla="val 18750"/>
              <a:gd name="adj2" fmla="val -8333"/>
              <a:gd name="adj3" fmla="val 18750"/>
              <a:gd name="adj4" fmla="val -16667"/>
              <a:gd name="adj5" fmla="val 34734"/>
              <a:gd name="adj6" fmla="val -43141"/>
              <a:gd name="adj7" fmla="val 134773"/>
              <a:gd name="adj8" fmla="val -201086"/>
            </a:avLst>
          </a:prstGeom>
          <a:solidFill>
            <a:schemeClr val="bg2">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600" b="1" dirty="0" smtClean="0">
                <a:solidFill>
                  <a:schemeClr val="tx1"/>
                </a:solidFill>
              </a:rPr>
              <a:t>In:</a:t>
            </a:r>
            <a:endParaRPr lang="cs-CZ" sz="1600" b="1" dirty="0">
              <a:solidFill>
                <a:schemeClr val="tx1"/>
              </a:solidFill>
            </a:endParaRPr>
          </a:p>
          <a:p>
            <a:pPr marL="285750" indent="-285750">
              <a:buFont typeface="Arial" panose="020B0604020202020204" pitchFamily="34" charset="0"/>
              <a:buChar char="•"/>
            </a:pPr>
            <a:r>
              <a:rPr lang="cs-CZ" sz="1600" b="1" dirty="0">
                <a:solidFill>
                  <a:schemeClr val="tx1"/>
                </a:solidFill>
              </a:rPr>
              <a:t>Data, </a:t>
            </a:r>
            <a:r>
              <a:rPr lang="cs-CZ" sz="1600" b="1" dirty="0" err="1">
                <a:solidFill>
                  <a:schemeClr val="tx1"/>
                </a:solidFill>
              </a:rPr>
              <a:t>information</a:t>
            </a:r>
            <a:r>
              <a:rPr lang="cs-CZ" sz="1600" b="1" dirty="0">
                <a:solidFill>
                  <a:schemeClr val="tx1"/>
                </a:solidFill>
              </a:rPr>
              <a:t> and modeling</a:t>
            </a:r>
          </a:p>
          <a:p>
            <a:pPr marL="285750" indent="-285750">
              <a:buFont typeface="Arial" panose="020B0604020202020204" pitchFamily="34" charset="0"/>
              <a:buChar char="•"/>
            </a:pPr>
            <a:r>
              <a:rPr lang="cs-CZ" sz="1600" b="1" dirty="0" err="1">
                <a:solidFill>
                  <a:schemeClr val="tx1"/>
                </a:solidFill>
              </a:rPr>
              <a:t>Algorithmisation</a:t>
            </a:r>
            <a:r>
              <a:rPr lang="cs-CZ" sz="1600" b="1" dirty="0">
                <a:solidFill>
                  <a:schemeClr val="tx1"/>
                </a:solidFill>
              </a:rPr>
              <a:t> and </a:t>
            </a:r>
            <a:r>
              <a:rPr lang="cs-CZ" sz="1600" b="1" dirty="0" err="1">
                <a:solidFill>
                  <a:schemeClr val="tx1"/>
                </a:solidFill>
              </a:rPr>
              <a:t>programming</a:t>
            </a:r>
            <a:endParaRPr lang="cs-CZ" sz="1600" b="1" dirty="0">
              <a:solidFill>
                <a:schemeClr val="tx1"/>
              </a:solidFill>
            </a:endParaRPr>
          </a:p>
          <a:p>
            <a:pPr marL="285750" indent="-285750">
              <a:buFont typeface="Arial" panose="020B0604020202020204" pitchFamily="34" charset="0"/>
              <a:buChar char="•"/>
            </a:pPr>
            <a:r>
              <a:rPr lang="cs-CZ" sz="1600" b="1" dirty="0" err="1">
                <a:solidFill>
                  <a:schemeClr val="tx1"/>
                </a:solidFill>
              </a:rPr>
              <a:t>Information</a:t>
            </a:r>
            <a:r>
              <a:rPr lang="cs-CZ" sz="1600" b="1" dirty="0">
                <a:solidFill>
                  <a:schemeClr val="tx1"/>
                </a:solidFill>
              </a:rPr>
              <a:t> </a:t>
            </a:r>
            <a:r>
              <a:rPr lang="cs-CZ" sz="1600" b="1" dirty="0" err="1">
                <a:solidFill>
                  <a:schemeClr val="tx1"/>
                </a:solidFill>
              </a:rPr>
              <a:t>systems</a:t>
            </a:r>
            <a:endParaRPr lang="cs-CZ" sz="1600" b="1" dirty="0">
              <a:solidFill>
                <a:schemeClr val="tx1"/>
              </a:solidFill>
            </a:endParaRPr>
          </a:p>
          <a:p>
            <a:pPr marL="285750" indent="-285750">
              <a:buFont typeface="Arial" panose="020B0604020202020204" pitchFamily="34" charset="0"/>
              <a:buChar char="•"/>
            </a:pPr>
            <a:r>
              <a:rPr lang="cs-CZ" sz="1600" b="1" dirty="0" smtClean="0">
                <a:solidFill>
                  <a:schemeClr val="tx1"/>
                </a:solidFill>
              </a:rPr>
              <a:t>Digital technology</a:t>
            </a:r>
            <a:endParaRPr lang="cs-CZ" sz="1600" dirty="0">
              <a:solidFill>
                <a:schemeClr val="tx1"/>
              </a:solidFill>
            </a:endParaRPr>
          </a:p>
        </p:txBody>
      </p:sp>
    </p:spTree>
    <p:extLst>
      <p:ext uri="{BB962C8B-B14F-4D97-AF65-F5344CB8AC3E}">
        <p14:creationId xmlns:p14="http://schemas.microsoft.com/office/powerpoint/2010/main" val="3485139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2 INFORMATICS CURRICULUM</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b="1" dirty="0">
              <a:solidFill>
                <a:schemeClr val="accent5">
                  <a:lumMod val="50000"/>
                </a:schemeClr>
              </a:solidFill>
            </a:endParaRP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63011437"/>
              </p:ext>
            </p:extLst>
          </p:nvPr>
        </p:nvGraphicFramePr>
        <p:xfrm>
          <a:off x="487218" y="1767840"/>
          <a:ext cx="11104418" cy="4846320"/>
        </p:xfrm>
        <a:graphic>
          <a:graphicData uri="http://schemas.openxmlformats.org/drawingml/2006/table">
            <a:tbl>
              <a:tblPr firstRow="1" bandRow="1">
                <a:tableStyleId>{8A107856-5554-42FB-B03E-39F5DBC370BA}</a:tableStyleId>
              </a:tblPr>
              <a:tblGrid>
                <a:gridCol w="2079945">
                  <a:extLst>
                    <a:ext uri="{9D8B030D-6E8A-4147-A177-3AD203B41FA5}">
                      <a16:colId xmlns:a16="http://schemas.microsoft.com/office/drawing/2014/main" val="3839871056"/>
                    </a:ext>
                  </a:extLst>
                </a:gridCol>
                <a:gridCol w="9024473">
                  <a:extLst>
                    <a:ext uri="{9D8B030D-6E8A-4147-A177-3AD203B41FA5}">
                      <a16:colId xmlns:a16="http://schemas.microsoft.com/office/drawing/2014/main" val="256559309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noProof="0" dirty="0" smtClean="0"/>
                        <a:t>Data, information and </a:t>
                      </a:r>
                      <a:r>
                        <a:rPr lang="en-GB" sz="2000" b="1" noProof="0" dirty="0" err="1" smtClean="0"/>
                        <a:t>modeling</a:t>
                      </a:r>
                      <a:endParaRPr lang="en-GB" sz="2000" b="1" noProof="0" dirty="0" smtClean="0"/>
                    </a:p>
                  </a:txBody>
                  <a:tcPr/>
                </a:tc>
                <a:tc>
                  <a:txBody>
                    <a:bodyPr/>
                    <a:lstStyle/>
                    <a:p>
                      <a:pPr marL="285750" indent="-285750">
                        <a:buFont typeface="Arial" panose="020B0604020202020204" pitchFamily="34" charset="0"/>
                        <a:buChar char="•"/>
                      </a:pPr>
                      <a:r>
                        <a:rPr lang="en-GB" sz="1800" b="1" kern="1200" noProof="0" dirty="0" smtClean="0">
                          <a:solidFill>
                            <a:schemeClr val="dk1"/>
                          </a:solidFill>
                          <a:effectLst/>
                          <a:latin typeface="+mn-lt"/>
                          <a:ea typeface="+mn-ea"/>
                          <a:cs typeface="+mn-cs"/>
                        </a:rPr>
                        <a:t>data, information:</a:t>
                      </a:r>
                      <a:r>
                        <a:rPr lang="en-GB" sz="1800" b="0" kern="1200" noProof="0" dirty="0" smtClean="0">
                          <a:solidFill>
                            <a:schemeClr val="dk1"/>
                          </a:solidFill>
                          <a:effectLst/>
                          <a:latin typeface="+mn-lt"/>
                          <a:ea typeface="+mn-ea"/>
                          <a:cs typeface="+mn-cs"/>
                        </a:rPr>
                        <a:t> data collection (observation, simple questionnaire, survey) and data recording using text, number, </a:t>
                      </a:r>
                      <a:r>
                        <a:rPr lang="en-GB" sz="1800" b="0" kern="1200" noProof="0" dirty="0" err="1" smtClean="0">
                          <a:solidFill>
                            <a:schemeClr val="dk1"/>
                          </a:solidFill>
                          <a:effectLst/>
                          <a:latin typeface="+mn-lt"/>
                          <a:ea typeface="+mn-ea"/>
                          <a:cs typeface="+mn-cs"/>
                        </a:rPr>
                        <a:t>color</a:t>
                      </a:r>
                      <a:r>
                        <a:rPr lang="en-GB" sz="1800" b="0" kern="1200" noProof="0" dirty="0" smtClean="0">
                          <a:solidFill>
                            <a:schemeClr val="dk1"/>
                          </a:solidFill>
                          <a:effectLst/>
                          <a:latin typeface="+mn-lt"/>
                          <a:ea typeface="+mn-ea"/>
                          <a:cs typeface="+mn-cs"/>
                        </a:rPr>
                        <a:t>, shape, image and sound; evaluation of obtained data, formulating conclusions</a:t>
                      </a:r>
                    </a:p>
                    <a:p>
                      <a:pPr marL="285750" indent="-285750">
                        <a:buFont typeface="Arial" panose="020B0604020202020204" pitchFamily="34" charset="0"/>
                        <a:buChar char="•"/>
                      </a:pPr>
                      <a:r>
                        <a:rPr lang="en-GB" sz="1800" b="1" kern="1200" noProof="0" dirty="0" smtClean="0">
                          <a:solidFill>
                            <a:schemeClr val="dk1"/>
                          </a:solidFill>
                          <a:effectLst/>
                          <a:latin typeface="+mn-lt"/>
                          <a:ea typeface="+mn-ea"/>
                          <a:cs typeface="+mn-cs"/>
                        </a:rPr>
                        <a:t>coding and data transmission: </a:t>
                      </a:r>
                      <a:r>
                        <a:rPr lang="en-GB" sz="1800" b="0" kern="1200" noProof="0" dirty="0" smtClean="0">
                          <a:solidFill>
                            <a:schemeClr val="dk1"/>
                          </a:solidFill>
                          <a:effectLst/>
                          <a:latin typeface="+mn-lt"/>
                          <a:ea typeface="+mn-ea"/>
                          <a:cs typeface="+mn-cs"/>
                        </a:rPr>
                        <a:t>the use of signs, pictograms, symbols and codes to record, share, transmit and protect information</a:t>
                      </a:r>
                    </a:p>
                    <a:p>
                      <a:pPr marL="285750" indent="-285750">
                        <a:buFont typeface="Arial" panose="020B0604020202020204" pitchFamily="34" charset="0"/>
                        <a:buChar char="•"/>
                      </a:pPr>
                      <a:r>
                        <a:rPr lang="en-GB" sz="1800" b="1" kern="1200" noProof="0" dirty="0" err="1" smtClean="0">
                          <a:solidFill>
                            <a:schemeClr val="dk1"/>
                          </a:solidFill>
                          <a:effectLst/>
                          <a:latin typeface="+mn-lt"/>
                          <a:ea typeface="+mn-ea"/>
                          <a:cs typeface="+mn-cs"/>
                        </a:rPr>
                        <a:t>modeling</a:t>
                      </a:r>
                      <a:r>
                        <a:rPr lang="en-GB" sz="1800" b="1" kern="1200" noProof="0" dirty="0" smtClean="0">
                          <a:solidFill>
                            <a:schemeClr val="dk1"/>
                          </a:solidFill>
                          <a:effectLst/>
                          <a:latin typeface="+mn-lt"/>
                          <a:ea typeface="+mn-ea"/>
                          <a:cs typeface="+mn-cs"/>
                        </a:rPr>
                        <a:t>: </a:t>
                      </a:r>
                      <a:r>
                        <a:rPr lang="en-GB" sz="1800" b="0" kern="1200" noProof="0" dirty="0" smtClean="0">
                          <a:solidFill>
                            <a:schemeClr val="dk1"/>
                          </a:solidFill>
                          <a:effectLst/>
                          <a:latin typeface="+mn-lt"/>
                          <a:ea typeface="+mn-ea"/>
                          <a:cs typeface="+mn-cs"/>
                        </a:rPr>
                        <a:t>a model as a simplified representation of reality; the use of visual models (mind and concept maps, schemes, tables, diagrams) to examine, compare and explain phenomena occurring around the student</a:t>
                      </a:r>
                      <a:endParaRPr lang="en-GB" sz="2000" b="0" noProof="0" dirty="0"/>
                    </a:p>
                  </a:txBody>
                  <a:tcPr/>
                </a:tc>
                <a:extLst>
                  <a:ext uri="{0D108BD9-81ED-4DB2-BD59-A6C34878D82A}">
                    <a16:rowId xmlns:a16="http://schemas.microsoft.com/office/drawing/2014/main" val="575595982"/>
                  </a:ext>
                </a:extLst>
              </a:tr>
              <a:tr h="1112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err="1" smtClean="0"/>
                        <a:t>Algorithmisation</a:t>
                      </a:r>
                      <a:r>
                        <a:rPr lang="cs-CZ" sz="2000" b="1" dirty="0" smtClean="0"/>
                        <a:t> and </a:t>
                      </a:r>
                      <a:r>
                        <a:rPr lang="cs-CZ" sz="2000" b="1" dirty="0" err="1" smtClean="0"/>
                        <a:t>programming</a:t>
                      </a:r>
                      <a:endParaRPr lang="cs-CZ" sz="2000" b="1" dirty="0" smtClean="0"/>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mn-lt"/>
                          <a:ea typeface="+mn-ea"/>
                          <a:cs typeface="+mn-cs"/>
                        </a:rPr>
                        <a:t>solving a problem </a:t>
                      </a:r>
                      <a:r>
                        <a:rPr lang="cs-CZ" sz="1800" b="1" kern="1200" dirty="0" smtClean="0">
                          <a:solidFill>
                            <a:schemeClr val="dk1"/>
                          </a:solidFill>
                          <a:effectLst/>
                          <a:latin typeface="+mn-lt"/>
                          <a:ea typeface="+mn-ea"/>
                          <a:cs typeface="+mn-cs"/>
                        </a:rPr>
                        <a:t>step </a:t>
                      </a:r>
                      <a:r>
                        <a:rPr lang="en-US" sz="1800" b="1" kern="1200" dirty="0" smtClean="0">
                          <a:solidFill>
                            <a:schemeClr val="dk1"/>
                          </a:solidFill>
                          <a:effectLst/>
                          <a:latin typeface="+mn-lt"/>
                          <a:ea typeface="+mn-ea"/>
                          <a:cs typeface="+mn-cs"/>
                        </a:rPr>
                        <a:t>by step: </a:t>
                      </a:r>
                      <a:r>
                        <a:rPr lang="en-US" sz="1800" b="0" kern="1200" dirty="0" smtClean="0">
                          <a:solidFill>
                            <a:schemeClr val="dk1"/>
                          </a:solidFill>
                          <a:effectLst/>
                          <a:latin typeface="+mn-lt"/>
                          <a:ea typeface="+mn-ea"/>
                          <a:cs typeface="+mn-cs"/>
                        </a:rPr>
                        <a:t>procedure, its individual steps, inputs, outputs and various forms of notation using images, signs, symbols or text; examples of situations using reusable procedures; reading, understanding and modifying steps in a procedure, algorithm; compilation of a functional procedure solving a specific simple situation</a:t>
                      </a:r>
                      <a:endParaRPr lang="cs-CZ" sz="1800" b="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smtClean="0">
                          <a:solidFill>
                            <a:schemeClr val="dk1"/>
                          </a:solidFill>
                          <a:effectLst/>
                          <a:latin typeface="+mn-lt"/>
                          <a:ea typeface="+mn-ea"/>
                          <a:cs typeface="+mn-cs"/>
                        </a:rPr>
                        <a:t>programming: </a:t>
                      </a:r>
                      <a:r>
                        <a:rPr lang="en-US" sz="1800" b="0" kern="1200" dirty="0" smtClean="0">
                          <a:solidFill>
                            <a:schemeClr val="dk1"/>
                          </a:solidFill>
                          <a:effectLst/>
                          <a:latin typeface="+mn-lt"/>
                          <a:ea typeface="+mn-ea"/>
                          <a:cs typeface="+mn-cs"/>
                        </a:rPr>
                        <a:t>experimenting and exploring in a block-oriented programming environment; events, sequences, repeat cycle</a:t>
                      </a:r>
                      <a:r>
                        <a:rPr lang="cs-CZ" sz="1800" b="0" kern="1200" dirty="0" smtClean="0">
                          <a:solidFill>
                            <a:schemeClr val="dk1"/>
                          </a:solidFill>
                          <a:effectLst/>
                          <a:latin typeface="+mn-lt"/>
                          <a:ea typeface="+mn-ea"/>
                          <a:cs typeface="+mn-cs"/>
                        </a:rPr>
                        <a:t>, </a:t>
                      </a:r>
                      <a:r>
                        <a:rPr lang="cs-CZ" sz="1800" b="0" kern="1200" dirty="0" err="1" smtClean="0">
                          <a:solidFill>
                            <a:schemeClr val="dk1"/>
                          </a:solidFill>
                          <a:effectLst/>
                          <a:latin typeface="+mn-lt"/>
                          <a:ea typeface="+mn-ea"/>
                          <a:cs typeface="+mn-cs"/>
                        </a:rPr>
                        <a:t>blocks</a:t>
                      </a:r>
                      <a:r>
                        <a:rPr lang="en-US" sz="1800" b="0" kern="1200" dirty="0" smtClean="0">
                          <a:solidFill>
                            <a:schemeClr val="dk1"/>
                          </a:solidFill>
                          <a:effectLst/>
                          <a:latin typeface="+mn-lt"/>
                          <a:ea typeface="+mn-ea"/>
                          <a:cs typeface="+mn-cs"/>
                        </a:rPr>
                        <a:t>; program compilation</a:t>
                      </a:r>
                      <a:endParaRPr lang="cs-CZ" sz="1800" b="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smtClean="0">
                          <a:solidFill>
                            <a:schemeClr val="dk1"/>
                          </a:solidFill>
                          <a:effectLst/>
                          <a:latin typeface="+mn-lt"/>
                          <a:ea typeface="+mn-ea"/>
                          <a:cs typeface="+mn-cs"/>
                        </a:rPr>
                        <a:t>checking solutions: </a:t>
                      </a:r>
                      <a:r>
                        <a:rPr lang="en-US" sz="1800" b="0" kern="1200" dirty="0" smtClean="0">
                          <a:solidFill>
                            <a:schemeClr val="dk1"/>
                          </a:solidFill>
                          <a:effectLst/>
                          <a:latin typeface="+mn-lt"/>
                          <a:ea typeface="+mn-ea"/>
                          <a:cs typeface="+mn-cs"/>
                        </a:rPr>
                        <a:t>comparing and discussing a procedure with another pupils; verification of the functionality of the program and its parts by repeated execution; debugging; replacing a repeating pattern with a cycle</a:t>
                      </a:r>
                      <a:endParaRPr lang="cs-CZ" sz="2000" b="0" dirty="0"/>
                    </a:p>
                  </a:txBody>
                  <a:tcPr/>
                </a:tc>
                <a:extLst>
                  <a:ext uri="{0D108BD9-81ED-4DB2-BD59-A6C34878D82A}">
                    <a16:rowId xmlns:a16="http://schemas.microsoft.com/office/drawing/2014/main" val="3079534774"/>
                  </a:ext>
                </a:extLst>
              </a:tr>
            </a:tbl>
          </a:graphicData>
        </a:graphic>
      </p:graphicFrame>
    </p:spTree>
    <p:extLst>
      <p:ext uri="{BB962C8B-B14F-4D97-AF65-F5344CB8AC3E}">
        <p14:creationId xmlns:p14="http://schemas.microsoft.com/office/powerpoint/2010/main" val="3179692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2 INFORMATICS CURRICULUM</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b="1" dirty="0">
              <a:solidFill>
                <a:schemeClr val="accent5">
                  <a:lumMod val="50000"/>
                </a:schemeClr>
              </a:solidFill>
            </a:endParaRPr>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1382155667"/>
              </p:ext>
            </p:extLst>
          </p:nvPr>
        </p:nvGraphicFramePr>
        <p:xfrm>
          <a:off x="662709" y="2303549"/>
          <a:ext cx="11150600" cy="3200400"/>
        </p:xfrm>
        <a:graphic>
          <a:graphicData uri="http://schemas.openxmlformats.org/drawingml/2006/table">
            <a:tbl>
              <a:tblPr firstRow="1" bandRow="1">
                <a:tableStyleId>{8A107856-5554-42FB-B03E-39F5DBC370BA}</a:tableStyleId>
              </a:tblPr>
              <a:tblGrid>
                <a:gridCol w="2088596">
                  <a:extLst>
                    <a:ext uri="{9D8B030D-6E8A-4147-A177-3AD203B41FA5}">
                      <a16:colId xmlns:a16="http://schemas.microsoft.com/office/drawing/2014/main" val="3839871056"/>
                    </a:ext>
                  </a:extLst>
                </a:gridCol>
                <a:gridCol w="9062004">
                  <a:extLst>
                    <a:ext uri="{9D8B030D-6E8A-4147-A177-3AD203B41FA5}">
                      <a16:colId xmlns:a16="http://schemas.microsoft.com/office/drawing/2014/main" val="256559309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err="1" smtClean="0"/>
                        <a:t>Information</a:t>
                      </a:r>
                      <a:r>
                        <a:rPr lang="cs-CZ" sz="2000" b="1" dirty="0" smtClean="0"/>
                        <a:t> </a:t>
                      </a:r>
                      <a:r>
                        <a:rPr lang="cs-CZ" sz="2000" b="1" dirty="0" err="1" smtClean="0"/>
                        <a:t>systems</a:t>
                      </a:r>
                      <a:endParaRPr lang="cs-CZ" sz="2000" b="1" dirty="0" smtClean="0"/>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mn-lt"/>
                          <a:ea typeface="+mn-ea"/>
                          <a:cs typeface="+mn-cs"/>
                        </a:rPr>
                        <a:t>systems: </a:t>
                      </a:r>
                      <a:r>
                        <a:rPr lang="en-US" sz="1800" b="0" kern="1200" dirty="0" smtClean="0">
                          <a:solidFill>
                            <a:schemeClr val="dk1"/>
                          </a:solidFill>
                          <a:effectLst/>
                          <a:latin typeface="+mn-lt"/>
                          <a:ea typeface="+mn-ea"/>
                          <a:cs typeface="+mn-cs"/>
                        </a:rPr>
                        <a:t>groups of objects and relations between them, interaction; examples of systems </a:t>
                      </a:r>
                      <a:r>
                        <a:rPr lang="cs-CZ" sz="1800" b="0" kern="1200" dirty="0" smtClean="0">
                          <a:solidFill>
                            <a:schemeClr val="dk1"/>
                          </a:solidFill>
                          <a:effectLst/>
                          <a:latin typeface="+mn-lt"/>
                          <a:ea typeface="+mn-ea"/>
                          <a:cs typeface="+mn-cs"/>
                        </a:rPr>
                        <a:t>in </a:t>
                      </a:r>
                      <a:r>
                        <a:rPr lang="en-US" sz="1800" b="0" kern="1200" dirty="0" smtClean="0">
                          <a:solidFill>
                            <a:schemeClr val="dk1"/>
                          </a:solidFill>
                          <a:effectLst/>
                          <a:latin typeface="+mn-lt"/>
                          <a:ea typeface="+mn-ea"/>
                          <a:cs typeface="+mn-cs"/>
                        </a:rPr>
                        <a:t>nature, school and the pupil's immediate surroundings; parts of the system and relations between them</a:t>
                      </a:r>
                      <a:endParaRPr lang="cs-CZ" sz="1800" b="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800" b="1" kern="1200" dirty="0" smtClean="0">
                          <a:solidFill>
                            <a:schemeClr val="dk1"/>
                          </a:solidFill>
                          <a:effectLst/>
                          <a:latin typeface="+mn-lt"/>
                          <a:ea typeface="+mn-ea"/>
                          <a:cs typeface="+mn-cs"/>
                        </a:rPr>
                        <a:t>working with structured data: </a:t>
                      </a:r>
                      <a:r>
                        <a:rPr lang="en-US" sz="1800" b="0" kern="1200" dirty="0" smtClean="0">
                          <a:solidFill>
                            <a:schemeClr val="dk1"/>
                          </a:solidFill>
                          <a:effectLst/>
                          <a:latin typeface="+mn-lt"/>
                          <a:ea typeface="+mn-ea"/>
                          <a:cs typeface="+mn-cs"/>
                        </a:rPr>
                        <a:t>identical and different properties of objects; sorting elements into rows, numbered and unnumbered list, multilevel list; table and its structure; record, addition and modification of the record</a:t>
                      </a:r>
                      <a:endParaRPr lang="cs-CZ" sz="2000" b="0" dirty="0"/>
                    </a:p>
                  </a:txBody>
                  <a:tcPr/>
                </a:tc>
                <a:extLst>
                  <a:ext uri="{0D108BD9-81ED-4DB2-BD59-A6C34878D82A}">
                    <a16:rowId xmlns:a16="http://schemas.microsoft.com/office/drawing/2014/main" val="575595982"/>
                  </a:ext>
                </a:extLst>
              </a:tr>
              <a:tr h="1112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b="1" dirty="0" smtClean="0"/>
                        <a:t>Digital technology</a:t>
                      </a:r>
                    </a:p>
                  </a:txBody>
                  <a:tcPr/>
                </a:tc>
                <a:tc>
                  <a:txBody>
                    <a:bodyPr/>
                    <a:lstStyle/>
                    <a:p>
                      <a:pPr marL="285750" indent="-285750">
                        <a:buFont typeface="Arial" panose="020B0604020202020204" pitchFamily="34" charset="0"/>
                        <a:buChar char="•"/>
                      </a:pPr>
                      <a:r>
                        <a:rPr lang="en-US" sz="1800" b="1" kern="1200" dirty="0" smtClean="0">
                          <a:solidFill>
                            <a:schemeClr val="dk1"/>
                          </a:solidFill>
                          <a:effectLst/>
                          <a:latin typeface="+mn-lt"/>
                          <a:ea typeface="+mn-ea"/>
                          <a:cs typeface="+mn-cs"/>
                        </a:rPr>
                        <a:t>hardware and software: </a:t>
                      </a:r>
                      <a:r>
                        <a:rPr lang="en-US" sz="1800" b="0" kern="1200" dirty="0" smtClean="0">
                          <a:solidFill>
                            <a:schemeClr val="dk1"/>
                          </a:solidFill>
                          <a:effectLst/>
                          <a:latin typeface="+mn-lt"/>
                          <a:ea typeface="+mn-ea"/>
                          <a:cs typeface="+mn-cs"/>
                        </a:rPr>
                        <a:t>digital devices and their purpose; elements in the user interface; switching and controlling applications; saving data, opening files</a:t>
                      </a:r>
                      <a:endParaRPr lang="cs-CZ" sz="1800" b="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800" b="1" kern="1200" dirty="0" smtClean="0">
                          <a:solidFill>
                            <a:schemeClr val="dk1"/>
                          </a:solidFill>
                          <a:effectLst/>
                          <a:latin typeface="+mn-lt"/>
                          <a:ea typeface="+mn-ea"/>
                          <a:cs typeface="+mn-cs"/>
                        </a:rPr>
                        <a:t>computer networks: </a:t>
                      </a:r>
                      <a:r>
                        <a:rPr lang="en-US" sz="1800" b="0" kern="1200" dirty="0" smtClean="0">
                          <a:solidFill>
                            <a:schemeClr val="dk1"/>
                          </a:solidFill>
                          <a:effectLst/>
                          <a:latin typeface="+mn-lt"/>
                          <a:ea typeface="+mn-ea"/>
                          <a:cs typeface="+mn-cs"/>
                        </a:rPr>
                        <a:t>connection of technologies, (wireless) connection; internet, work in a shared environment, data sharing</a:t>
                      </a:r>
                      <a:endParaRPr lang="cs-CZ" sz="1800" b="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800" b="1" kern="1200" dirty="0" smtClean="0">
                          <a:solidFill>
                            <a:schemeClr val="dk1"/>
                          </a:solidFill>
                          <a:effectLst/>
                          <a:latin typeface="+mn-lt"/>
                          <a:ea typeface="+mn-ea"/>
                          <a:cs typeface="+mn-cs"/>
                        </a:rPr>
                        <a:t>safety: </a:t>
                      </a:r>
                      <a:r>
                        <a:rPr lang="en-US" sz="1800" b="0" kern="1200" dirty="0" smtClean="0">
                          <a:solidFill>
                            <a:schemeClr val="dk1"/>
                          </a:solidFill>
                          <a:effectLst/>
                          <a:latin typeface="+mn-lt"/>
                          <a:ea typeface="+mn-ea"/>
                          <a:cs typeface="+mn-cs"/>
                        </a:rPr>
                        <a:t>rules for safe work with digital equipment; user accounts, passwords</a:t>
                      </a:r>
                      <a:endParaRPr lang="cs-CZ" sz="2000" b="0" dirty="0"/>
                    </a:p>
                  </a:txBody>
                  <a:tcPr/>
                </a:tc>
                <a:extLst>
                  <a:ext uri="{0D108BD9-81ED-4DB2-BD59-A6C34878D82A}">
                    <a16:rowId xmlns:a16="http://schemas.microsoft.com/office/drawing/2014/main" val="3079534774"/>
                  </a:ext>
                </a:extLst>
              </a:tr>
            </a:tbl>
          </a:graphicData>
        </a:graphic>
      </p:graphicFrame>
      <p:sp>
        <p:nvSpPr>
          <p:cNvPr id="3" name="Bublinový popisek se šipkou nahoru 2"/>
          <p:cNvSpPr/>
          <p:nvPr/>
        </p:nvSpPr>
        <p:spPr>
          <a:xfrm>
            <a:off x="4668983" y="5401162"/>
            <a:ext cx="5865942" cy="1027347"/>
          </a:xfrm>
          <a:prstGeom prst="up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accent2">
                    <a:lumMod val="75000"/>
                  </a:schemeClr>
                </a:solidFill>
              </a:rPr>
              <a:t>F</a:t>
            </a:r>
            <a:r>
              <a:rPr lang="en-US" b="1" dirty="0" smtClean="0">
                <a:solidFill>
                  <a:schemeClr val="accent2">
                    <a:lumMod val="75000"/>
                  </a:schemeClr>
                </a:solidFill>
              </a:rPr>
              <a:t>or </a:t>
            </a:r>
            <a:r>
              <a:rPr lang="en-US" b="1" dirty="0">
                <a:solidFill>
                  <a:schemeClr val="accent2">
                    <a:lumMod val="75000"/>
                  </a:schemeClr>
                </a:solidFill>
              </a:rPr>
              <a:t>teaching </a:t>
            </a:r>
            <a:r>
              <a:rPr lang="cs-CZ" b="1" dirty="0">
                <a:solidFill>
                  <a:schemeClr val="accent2">
                    <a:lumMod val="75000"/>
                  </a:schemeClr>
                </a:solidFill>
              </a:rPr>
              <a:t>„Digital technology</a:t>
            </a:r>
            <a:r>
              <a:rPr lang="cs-CZ" b="1" dirty="0" smtClean="0">
                <a:solidFill>
                  <a:schemeClr val="accent2">
                    <a:lumMod val="75000"/>
                  </a:schemeClr>
                </a:solidFill>
              </a:rPr>
              <a:t>“ </a:t>
            </a:r>
            <a:r>
              <a:rPr lang="en-US" b="1" dirty="0" smtClean="0">
                <a:solidFill>
                  <a:schemeClr val="accent2">
                    <a:lumMod val="75000"/>
                  </a:schemeClr>
                </a:solidFill>
              </a:rPr>
              <a:t>in </a:t>
            </a:r>
            <a:r>
              <a:rPr lang="en-US" b="1" dirty="0">
                <a:solidFill>
                  <a:schemeClr val="accent2">
                    <a:lumMod val="75000"/>
                  </a:schemeClr>
                </a:solidFill>
              </a:rPr>
              <a:t>primary </a:t>
            </a:r>
            <a:r>
              <a:rPr lang="en-US" b="1" dirty="0" smtClean="0">
                <a:solidFill>
                  <a:schemeClr val="accent2">
                    <a:lumMod val="75000"/>
                  </a:schemeClr>
                </a:solidFill>
              </a:rPr>
              <a:t>education</a:t>
            </a:r>
            <a:r>
              <a:rPr lang="cs-CZ" b="1" dirty="0" smtClean="0">
                <a:solidFill>
                  <a:schemeClr val="accent2">
                    <a:lumMod val="75000"/>
                  </a:schemeClr>
                </a:solidFill>
              </a:rPr>
              <a:t>, t</a:t>
            </a:r>
            <a:r>
              <a:rPr lang="en-US" b="1" dirty="0" smtClean="0">
                <a:solidFill>
                  <a:schemeClr val="accent2">
                    <a:lumMod val="75000"/>
                  </a:schemeClr>
                </a:solidFill>
              </a:rPr>
              <a:t>here </a:t>
            </a:r>
            <a:r>
              <a:rPr lang="en-US" b="1" dirty="0">
                <a:solidFill>
                  <a:schemeClr val="accent2">
                    <a:lumMod val="75000"/>
                  </a:schemeClr>
                </a:solidFill>
              </a:rPr>
              <a:t>is no </a:t>
            </a:r>
            <a:r>
              <a:rPr lang="en-US" b="1" dirty="0" smtClean="0">
                <a:solidFill>
                  <a:schemeClr val="accent2">
                    <a:lumMod val="75000"/>
                  </a:schemeClr>
                </a:solidFill>
              </a:rPr>
              <a:t>textbook</a:t>
            </a:r>
            <a:r>
              <a:rPr lang="cs-CZ" b="1" dirty="0" smtClean="0">
                <a:solidFill>
                  <a:schemeClr val="accent2">
                    <a:lumMod val="75000"/>
                  </a:schemeClr>
                </a:solidFill>
              </a:rPr>
              <a:t>.</a:t>
            </a:r>
            <a:endParaRPr lang="cs-CZ" b="1" dirty="0">
              <a:solidFill>
                <a:schemeClr val="accent2">
                  <a:lumMod val="75000"/>
                </a:schemeClr>
              </a:solidFill>
            </a:endParaRPr>
          </a:p>
        </p:txBody>
      </p:sp>
    </p:spTree>
    <p:extLst>
      <p:ext uri="{BB962C8B-B14F-4D97-AF65-F5344CB8AC3E}">
        <p14:creationId xmlns:p14="http://schemas.microsoft.com/office/powerpoint/2010/main" val="590895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chemeClr val="accent5">
                    <a:lumMod val="50000"/>
                  </a:schemeClr>
                </a:solidFill>
              </a:rPr>
              <a:t>2 INFORMATICS CURRICULUM</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b="1" dirty="0">
              <a:solidFill>
                <a:schemeClr val="accent5">
                  <a:lumMod val="50000"/>
                </a:schemeClr>
              </a:solidFill>
            </a:endParaRPr>
          </a:p>
        </p:txBody>
      </p:sp>
      <p:sp>
        <p:nvSpPr>
          <p:cNvPr id="4" name="Zástupný symbol pro obsah 3"/>
          <p:cNvSpPr>
            <a:spLocks noGrp="1"/>
          </p:cNvSpPr>
          <p:nvPr>
            <p:ph idx="1"/>
          </p:nvPr>
        </p:nvSpPr>
        <p:spPr/>
        <p:txBody>
          <a:bodyPr/>
          <a:lstStyle/>
          <a:p>
            <a:endParaRPr lang="cs-CZ" dirty="0"/>
          </a:p>
        </p:txBody>
      </p:sp>
      <p:pic>
        <p:nvPicPr>
          <p:cNvPr id="7" name="Zástupný obsah 4" descr="Obsah obrázku snímek obrazovky&#10;&#10;Popis byl vytvořen automaticky">
            <a:extLst>
              <a:ext uri="{FF2B5EF4-FFF2-40B4-BE49-F238E27FC236}">
                <a16:creationId xmlns:a16="http://schemas.microsoft.com/office/drawing/2014/main" id="{8F8716AF-B84B-470E-BBAF-0CD30DD4F85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1945760" y="1553378"/>
            <a:ext cx="8608399" cy="5077451"/>
          </a:xfrm>
          <a:prstGeom prst="rect">
            <a:avLst/>
          </a:prstGeom>
        </p:spPr>
      </p:pic>
      <p:sp>
        <p:nvSpPr>
          <p:cNvPr id="8" name="TextovéPole 5">
            <a:extLst>
              <a:ext uri="{FF2B5EF4-FFF2-40B4-BE49-F238E27FC236}">
                <a16:creationId xmlns:a16="http://schemas.microsoft.com/office/drawing/2014/main" id="{E5CAA3D9-5BA1-44F4-B6E3-4CBB03C9333D}"/>
              </a:ext>
            </a:extLst>
          </p:cNvPr>
          <p:cNvSpPr txBox="1">
            <a:spLocks noChangeArrowheads="1"/>
          </p:cNvSpPr>
          <p:nvPr/>
        </p:nvSpPr>
        <p:spPr bwMode="auto">
          <a:xfrm>
            <a:off x="1" y="6626225"/>
            <a:ext cx="7784066"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cs-CZ" altLang="cs-CZ" sz="900" dirty="0"/>
              <a:t>SLAVÍK, J., HAJEROVÁ MULLEROVÁ, L., SOUKUPOVÁ, P. et al. (2019) Reflexe a hodnocení kvality výuky. I. Západočeská univerzita v Plzni, Pedagogická fakulta, </a:t>
            </a:r>
            <a:r>
              <a:rPr lang="cs-CZ" altLang="cs-CZ" sz="900" dirty="0" smtClean="0"/>
              <a:t>2019.</a:t>
            </a:r>
            <a:endParaRPr lang="cs-CZ" altLang="cs-CZ" sz="900" dirty="0"/>
          </a:p>
        </p:txBody>
      </p:sp>
      <p:sp>
        <p:nvSpPr>
          <p:cNvPr id="5" name="TextovéPole 4"/>
          <p:cNvSpPr txBox="1"/>
          <p:nvPr/>
        </p:nvSpPr>
        <p:spPr>
          <a:xfrm>
            <a:off x="3327830" y="1893339"/>
            <a:ext cx="1476260" cy="584775"/>
          </a:xfrm>
          <a:prstGeom prst="rect">
            <a:avLst/>
          </a:prstGeom>
          <a:solidFill>
            <a:schemeClr val="bg1">
              <a:lumMod val="75000"/>
            </a:schemeClr>
          </a:solidFill>
        </p:spPr>
        <p:txBody>
          <a:bodyPr wrap="square" rtlCol="0">
            <a:spAutoFit/>
          </a:bodyPr>
          <a:lstStyle/>
          <a:p>
            <a:r>
              <a:rPr lang="cs-CZ" sz="1600" b="1" dirty="0">
                <a:solidFill>
                  <a:srgbClr val="0070C0"/>
                </a:solidFill>
              </a:rPr>
              <a:t>CURRICULUM </a:t>
            </a:r>
            <a:r>
              <a:rPr lang="cs-CZ" sz="1600" b="1" dirty="0" smtClean="0">
                <a:solidFill>
                  <a:srgbClr val="0070C0"/>
                </a:solidFill>
              </a:rPr>
              <a:t>DESIGNER</a:t>
            </a:r>
            <a:endParaRPr lang="cs-CZ" sz="1600" b="1" dirty="0">
              <a:solidFill>
                <a:srgbClr val="0070C0"/>
              </a:solidFill>
            </a:endParaRPr>
          </a:p>
        </p:txBody>
      </p:sp>
      <p:sp>
        <p:nvSpPr>
          <p:cNvPr id="9" name="TextovéPole 8"/>
          <p:cNvSpPr txBox="1"/>
          <p:nvPr/>
        </p:nvSpPr>
        <p:spPr>
          <a:xfrm>
            <a:off x="5357870" y="2121276"/>
            <a:ext cx="1476260" cy="338554"/>
          </a:xfrm>
          <a:prstGeom prst="rect">
            <a:avLst/>
          </a:prstGeom>
          <a:solidFill>
            <a:schemeClr val="bg1">
              <a:lumMod val="75000"/>
            </a:schemeClr>
          </a:solidFill>
        </p:spPr>
        <p:txBody>
          <a:bodyPr wrap="square" rtlCol="0">
            <a:spAutoFit/>
          </a:bodyPr>
          <a:lstStyle/>
          <a:p>
            <a:pPr algn="ctr"/>
            <a:r>
              <a:rPr lang="cs-CZ" sz="1600" b="1" dirty="0" smtClean="0">
                <a:solidFill>
                  <a:srgbClr val="0070C0"/>
                </a:solidFill>
              </a:rPr>
              <a:t>TEACHER</a:t>
            </a:r>
            <a:endParaRPr lang="cs-CZ" sz="1600" b="1" dirty="0">
              <a:solidFill>
                <a:srgbClr val="0070C0"/>
              </a:solidFill>
            </a:endParaRPr>
          </a:p>
        </p:txBody>
      </p:sp>
      <p:sp>
        <p:nvSpPr>
          <p:cNvPr id="10" name="TextovéPole 9"/>
          <p:cNvSpPr txBox="1"/>
          <p:nvPr/>
        </p:nvSpPr>
        <p:spPr>
          <a:xfrm>
            <a:off x="7504663" y="2121276"/>
            <a:ext cx="1476260" cy="338554"/>
          </a:xfrm>
          <a:prstGeom prst="rect">
            <a:avLst/>
          </a:prstGeom>
          <a:solidFill>
            <a:schemeClr val="bg1">
              <a:lumMod val="75000"/>
            </a:schemeClr>
          </a:solidFill>
        </p:spPr>
        <p:txBody>
          <a:bodyPr wrap="square" rtlCol="0">
            <a:spAutoFit/>
          </a:bodyPr>
          <a:lstStyle/>
          <a:p>
            <a:pPr algn="ctr"/>
            <a:r>
              <a:rPr lang="cs-CZ" sz="1600" b="1" dirty="0" smtClean="0">
                <a:solidFill>
                  <a:srgbClr val="0070C0"/>
                </a:solidFill>
              </a:rPr>
              <a:t>PUPIL</a:t>
            </a:r>
            <a:endParaRPr lang="cs-CZ" sz="1600" b="1" dirty="0">
              <a:solidFill>
                <a:srgbClr val="0070C0"/>
              </a:solidFill>
            </a:endParaRPr>
          </a:p>
        </p:txBody>
      </p:sp>
      <p:sp>
        <p:nvSpPr>
          <p:cNvPr id="11" name="TextovéPole 10"/>
          <p:cNvSpPr txBox="1"/>
          <p:nvPr/>
        </p:nvSpPr>
        <p:spPr>
          <a:xfrm>
            <a:off x="9428666" y="1893339"/>
            <a:ext cx="960810" cy="646331"/>
          </a:xfrm>
          <a:prstGeom prst="rect">
            <a:avLst/>
          </a:prstGeom>
          <a:solidFill>
            <a:schemeClr val="bg1">
              <a:lumMod val="95000"/>
            </a:schemeClr>
          </a:solidFill>
        </p:spPr>
        <p:txBody>
          <a:bodyPr wrap="square" rtlCol="0">
            <a:spAutoFit/>
          </a:bodyPr>
          <a:lstStyle/>
          <a:p>
            <a:pPr algn="ctr"/>
            <a:r>
              <a:rPr lang="cs-CZ" b="1" dirty="0" err="1" smtClean="0">
                <a:solidFill>
                  <a:srgbClr val="0070C0"/>
                </a:solidFill>
              </a:rPr>
              <a:t>actor</a:t>
            </a:r>
            <a:endParaRPr lang="cs-CZ" b="1" dirty="0" smtClean="0">
              <a:solidFill>
                <a:srgbClr val="0070C0"/>
              </a:solidFill>
            </a:endParaRPr>
          </a:p>
          <a:p>
            <a:pPr algn="ctr"/>
            <a:r>
              <a:rPr lang="cs-CZ" b="1" dirty="0" err="1" smtClean="0">
                <a:solidFill>
                  <a:srgbClr val="0070C0"/>
                </a:solidFill>
              </a:rPr>
              <a:t>level</a:t>
            </a:r>
            <a:endParaRPr lang="cs-CZ" b="1" dirty="0">
              <a:solidFill>
                <a:srgbClr val="0070C0"/>
              </a:solidFill>
            </a:endParaRPr>
          </a:p>
        </p:txBody>
      </p:sp>
      <p:sp>
        <p:nvSpPr>
          <p:cNvPr id="12" name="TextovéPole 11"/>
          <p:cNvSpPr txBox="1"/>
          <p:nvPr/>
        </p:nvSpPr>
        <p:spPr>
          <a:xfrm>
            <a:off x="9428666" y="3284542"/>
            <a:ext cx="1156632" cy="646331"/>
          </a:xfrm>
          <a:prstGeom prst="rect">
            <a:avLst/>
          </a:prstGeom>
          <a:solidFill>
            <a:schemeClr val="bg1">
              <a:lumMod val="95000"/>
            </a:schemeClr>
          </a:solidFill>
        </p:spPr>
        <p:txBody>
          <a:bodyPr wrap="square" rtlCol="0">
            <a:spAutoFit/>
          </a:bodyPr>
          <a:lstStyle/>
          <a:p>
            <a:pPr algn="ctr"/>
            <a:r>
              <a:rPr lang="cs-CZ" b="1" dirty="0" err="1">
                <a:solidFill>
                  <a:srgbClr val="00B050"/>
                </a:solidFill>
              </a:rPr>
              <a:t>p</a:t>
            </a:r>
            <a:r>
              <a:rPr lang="cs-CZ" b="1" dirty="0" err="1" smtClean="0">
                <a:solidFill>
                  <a:srgbClr val="00B050"/>
                </a:solidFill>
              </a:rPr>
              <a:t>rocess</a:t>
            </a:r>
            <a:r>
              <a:rPr lang="cs-CZ" b="1" dirty="0" smtClean="0">
                <a:solidFill>
                  <a:srgbClr val="00B050"/>
                </a:solidFill>
              </a:rPr>
              <a:t>  </a:t>
            </a:r>
            <a:r>
              <a:rPr lang="cs-CZ" b="1" dirty="0" err="1">
                <a:solidFill>
                  <a:srgbClr val="00B050"/>
                </a:solidFill>
              </a:rPr>
              <a:t>level</a:t>
            </a:r>
            <a:endParaRPr lang="cs-CZ" b="1" dirty="0">
              <a:solidFill>
                <a:srgbClr val="00B050"/>
              </a:solidFill>
            </a:endParaRPr>
          </a:p>
        </p:txBody>
      </p:sp>
      <p:sp>
        <p:nvSpPr>
          <p:cNvPr id="13" name="TextovéPole 12"/>
          <p:cNvSpPr txBox="1"/>
          <p:nvPr/>
        </p:nvSpPr>
        <p:spPr>
          <a:xfrm>
            <a:off x="9597223" y="4735990"/>
            <a:ext cx="1156632" cy="646331"/>
          </a:xfrm>
          <a:prstGeom prst="rect">
            <a:avLst/>
          </a:prstGeom>
          <a:solidFill>
            <a:schemeClr val="bg1">
              <a:lumMod val="95000"/>
            </a:schemeClr>
          </a:solidFill>
        </p:spPr>
        <p:txBody>
          <a:bodyPr wrap="square" rtlCol="0">
            <a:spAutoFit/>
          </a:bodyPr>
          <a:lstStyle/>
          <a:p>
            <a:pPr algn="ctr"/>
            <a:r>
              <a:rPr lang="cs-CZ" b="1" dirty="0" err="1" smtClean="0">
                <a:solidFill>
                  <a:srgbClr val="C00000"/>
                </a:solidFill>
              </a:rPr>
              <a:t>content</a:t>
            </a:r>
            <a:r>
              <a:rPr lang="cs-CZ" b="1" dirty="0" smtClean="0">
                <a:solidFill>
                  <a:srgbClr val="C00000"/>
                </a:solidFill>
              </a:rPr>
              <a:t>  </a:t>
            </a:r>
            <a:r>
              <a:rPr lang="cs-CZ" b="1" dirty="0" err="1">
                <a:solidFill>
                  <a:srgbClr val="C00000"/>
                </a:solidFill>
              </a:rPr>
              <a:t>level</a:t>
            </a:r>
            <a:endParaRPr lang="cs-CZ" b="1" dirty="0">
              <a:solidFill>
                <a:srgbClr val="C00000"/>
              </a:solidFill>
            </a:endParaRPr>
          </a:p>
        </p:txBody>
      </p:sp>
      <p:sp>
        <p:nvSpPr>
          <p:cNvPr id="14" name="TextovéPole 13"/>
          <p:cNvSpPr txBox="1"/>
          <p:nvPr/>
        </p:nvSpPr>
        <p:spPr>
          <a:xfrm>
            <a:off x="3295582" y="2522213"/>
            <a:ext cx="1429630" cy="923330"/>
          </a:xfrm>
          <a:prstGeom prst="rect">
            <a:avLst/>
          </a:prstGeom>
          <a:solidFill>
            <a:schemeClr val="bg1">
              <a:lumMod val="75000"/>
            </a:schemeClr>
          </a:solidFill>
        </p:spPr>
        <p:txBody>
          <a:bodyPr wrap="square" rtlCol="0">
            <a:spAutoFit/>
          </a:bodyPr>
          <a:lstStyle/>
          <a:p>
            <a:r>
              <a:rPr lang="cs-CZ" b="1" i="1" dirty="0" smtClean="0">
                <a:solidFill>
                  <a:srgbClr val="00B050"/>
                </a:solidFill>
              </a:rPr>
              <a:t>design </a:t>
            </a:r>
            <a:r>
              <a:rPr lang="cs-CZ" b="1" i="1" dirty="0" err="1">
                <a:solidFill>
                  <a:srgbClr val="00B050"/>
                </a:solidFill>
              </a:rPr>
              <a:t>of</a:t>
            </a:r>
            <a:r>
              <a:rPr lang="cs-CZ" b="1" i="1" dirty="0">
                <a:solidFill>
                  <a:srgbClr val="00B050"/>
                </a:solidFill>
              </a:rPr>
              <a:t> curriculum </a:t>
            </a:r>
            <a:r>
              <a:rPr lang="cs-CZ" b="1" i="1" dirty="0" err="1">
                <a:solidFill>
                  <a:srgbClr val="00B050"/>
                </a:solidFill>
              </a:rPr>
              <a:t>documents</a:t>
            </a:r>
            <a:endParaRPr lang="cs-CZ" b="1" i="1" dirty="0">
              <a:solidFill>
                <a:srgbClr val="00B050"/>
              </a:solidFill>
            </a:endParaRPr>
          </a:p>
        </p:txBody>
      </p:sp>
      <p:sp>
        <p:nvSpPr>
          <p:cNvPr id="15" name="TextovéPole 14"/>
          <p:cNvSpPr txBox="1"/>
          <p:nvPr/>
        </p:nvSpPr>
        <p:spPr>
          <a:xfrm>
            <a:off x="5404500" y="2799212"/>
            <a:ext cx="1429630" cy="369332"/>
          </a:xfrm>
          <a:prstGeom prst="rect">
            <a:avLst/>
          </a:prstGeom>
          <a:solidFill>
            <a:schemeClr val="bg1">
              <a:lumMod val="75000"/>
            </a:schemeClr>
          </a:solidFill>
        </p:spPr>
        <p:txBody>
          <a:bodyPr wrap="square" rtlCol="0">
            <a:spAutoFit/>
          </a:bodyPr>
          <a:lstStyle/>
          <a:p>
            <a:pPr algn="ctr"/>
            <a:r>
              <a:rPr lang="cs-CZ" b="1" i="1" dirty="0" err="1" smtClean="0">
                <a:solidFill>
                  <a:srgbClr val="00B050"/>
                </a:solidFill>
              </a:rPr>
              <a:t>teaching</a:t>
            </a:r>
            <a:endParaRPr lang="cs-CZ" b="1" i="1" dirty="0">
              <a:solidFill>
                <a:srgbClr val="00B050"/>
              </a:solidFill>
            </a:endParaRPr>
          </a:p>
        </p:txBody>
      </p:sp>
      <p:sp>
        <p:nvSpPr>
          <p:cNvPr id="16" name="TextovéPole 15"/>
          <p:cNvSpPr txBox="1"/>
          <p:nvPr/>
        </p:nvSpPr>
        <p:spPr>
          <a:xfrm>
            <a:off x="7504663" y="2804265"/>
            <a:ext cx="1429630" cy="369332"/>
          </a:xfrm>
          <a:prstGeom prst="rect">
            <a:avLst/>
          </a:prstGeom>
          <a:solidFill>
            <a:schemeClr val="bg1">
              <a:lumMod val="75000"/>
            </a:schemeClr>
          </a:solidFill>
        </p:spPr>
        <p:txBody>
          <a:bodyPr wrap="square" rtlCol="0">
            <a:spAutoFit/>
          </a:bodyPr>
          <a:lstStyle/>
          <a:p>
            <a:pPr algn="ctr"/>
            <a:r>
              <a:rPr lang="cs-CZ" b="1" i="1" dirty="0" err="1" smtClean="0">
                <a:solidFill>
                  <a:srgbClr val="00B050"/>
                </a:solidFill>
              </a:rPr>
              <a:t>learning</a:t>
            </a:r>
            <a:endParaRPr lang="cs-CZ" b="1" i="1" dirty="0">
              <a:solidFill>
                <a:srgbClr val="00B050"/>
              </a:solidFill>
            </a:endParaRPr>
          </a:p>
        </p:txBody>
      </p:sp>
      <p:sp>
        <p:nvSpPr>
          <p:cNvPr id="17" name="TextovéPole 16"/>
          <p:cNvSpPr txBox="1"/>
          <p:nvPr/>
        </p:nvSpPr>
        <p:spPr>
          <a:xfrm>
            <a:off x="3041202" y="3445772"/>
            <a:ext cx="2049516" cy="646331"/>
          </a:xfrm>
          <a:prstGeom prst="rect">
            <a:avLst/>
          </a:prstGeom>
          <a:solidFill>
            <a:schemeClr val="bg1">
              <a:lumMod val="85000"/>
            </a:schemeClr>
          </a:solidFill>
        </p:spPr>
        <p:txBody>
          <a:bodyPr wrap="square" rtlCol="0">
            <a:spAutoFit/>
          </a:bodyPr>
          <a:lstStyle/>
          <a:p>
            <a:r>
              <a:rPr lang="cs-CZ" b="1" dirty="0"/>
              <a:t>ONTODIDACTIC TRANSFORMATION</a:t>
            </a:r>
          </a:p>
        </p:txBody>
      </p:sp>
      <p:sp>
        <p:nvSpPr>
          <p:cNvPr id="18" name="TextovéPole 17"/>
          <p:cNvSpPr txBox="1"/>
          <p:nvPr/>
        </p:nvSpPr>
        <p:spPr>
          <a:xfrm>
            <a:off x="5129618" y="3445543"/>
            <a:ext cx="2049516" cy="646331"/>
          </a:xfrm>
          <a:prstGeom prst="rect">
            <a:avLst/>
          </a:prstGeom>
          <a:solidFill>
            <a:schemeClr val="bg1">
              <a:lumMod val="85000"/>
            </a:schemeClr>
          </a:solidFill>
        </p:spPr>
        <p:txBody>
          <a:bodyPr wrap="square" rtlCol="0">
            <a:spAutoFit/>
          </a:bodyPr>
          <a:lstStyle/>
          <a:p>
            <a:r>
              <a:rPr lang="cs-CZ" b="1" dirty="0" smtClean="0"/>
              <a:t>PSYCHODIDACTIC</a:t>
            </a:r>
          </a:p>
          <a:p>
            <a:r>
              <a:rPr lang="cs-CZ" b="1" dirty="0" smtClean="0"/>
              <a:t>TRANSFORMATION</a:t>
            </a:r>
            <a:endParaRPr lang="cs-CZ" b="1" dirty="0"/>
          </a:p>
        </p:txBody>
      </p:sp>
      <p:sp>
        <p:nvSpPr>
          <p:cNvPr id="19" name="TextovéPole 18"/>
          <p:cNvSpPr txBox="1"/>
          <p:nvPr/>
        </p:nvSpPr>
        <p:spPr>
          <a:xfrm>
            <a:off x="7218035" y="3445772"/>
            <a:ext cx="2049516" cy="646331"/>
          </a:xfrm>
          <a:prstGeom prst="rect">
            <a:avLst/>
          </a:prstGeom>
          <a:solidFill>
            <a:schemeClr val="bg1">
              <a:lumMod val="85000"/>
            </a:schemeClr>
          </a:solidFill>
        </p:spPr>
        <p:txBody>
          <a:bodyPr wrap="square" rtlCol="0">
            <a:spAutoFit/>
          </a:bodyPr>
          <a:lstStyle/>
          <a:p>
            <a:r>
              <a:rPr lang="cs-CZ" b="1" dirty="0"/>
              <a:t>C</a:t>
            </a:r>
            <a:r>
              <a:rPr lang="cs-CZ" b="1" dirty="0" smtClean="0"/>
              <a:t>OGNITIVE</a:t>
            </a:r>
          </a:p>
          <a:p>
            <a:r>
              <a:rPr lang="cs-CZ" b="1" dirty="0" smtClean="0"/>
              <a:t>TRANSFORMATION</a:t>
            </a:r>
            <a:endParaRPr lang="cs-CZ" b="1" dirty="0"/>
          </a:p>
        </p:txBody>
      </p:sp>
      <p:sp>
        <p:nvSpPr>
          <p:cNvPr id="20" name="TextovéPole 19"/>
          <p:cNvSpPr txBox="1"/>
          <p:nvPr/>
        </p:nvSpPr>
        <p:spPr>
          <a:xfrm>
            <a:off x="7972517" y="4778180"/>
            <a:ext cx="1441805" cy="923330"/>
          </a:xfrm>
          <a:prstGeom prst="rect">
            <a:avLst/>
          </a:prstGeom>
          <a:solidFill>
            <a:schemeClr val="bg1">
              <a:lumMod val="95000"/>
            </a:schemeClr>
          </a:solidFill>
        </p:spPr>
        <p:txBody>
          <a:bodyPr wrap="none" rtlCol="0">
            <a:spAutoFit/>
          </a:bodyPr>
          <a:lstStyle/>
          <a:p>
            <a:pPr algn="ctr"/>
            <a:r>
              <a:rPr lang="cs-CZ" b="1" dirty="0" smtClean="0">
                <a:solidFill>
                  <a:srgbClr val="C00000"/>
                </a:solidFill>
              </a:rPr>
              <a:t>4. PUPILˈS</a:t>
            </a:r>
          </a:p>
          <a:p>
            <a:pPr algn="ctr"/>
            <a:r>
              <a:rPr lang="cs-CZ" b="1" dirty="0" smtClean="0">
                <a:solidFill>
                  <a:srgbClr val="C00000"/>
                </a:solidFill>
              </a:rPr>
              <a:t>CONTENT</a:t>
            </a:r>
          </a:p>
          <a:p>
            <a:pPr algn="ctr"/>
            <a:r>
              <a:rPr lang="cs-CZ" b="1" dirty="0" smtClean="0">
                <a:solidFill>
                  <a:srgbClr val="C00000"/>
                </a:solidFill>
              </a:rPr>
              <a:t>KNOWLEDGE</a:t>
            </a:r>
            <a:endParaRPr lang="cs-CZ" b="1" dirty="0">
              <a:solidFill>
                <a:srgbClr val="C00000"/>
              </a:solidFill>
            </a:endParaRPr>
          </a:p>
        </p:txBody>
      </p:sp>
      <p:sp>
        <p:nvSpPr>
          <p:cNvPr id="21" name="TextovéPole 20"/>
          <p:cNvSpPr txBox="1"/>
          <p:nvPr/>
        </p:nvSpPr>
        <p:spPr>
          <a:xfrm>
            <a:off x="6013517" y="4784286"/>
            <a:ext cx="1770549" cy="923330"/>
          </a:xfrm>
          <a:prstGeom prst="rect">
            <a:avLst/>
          </a:prstGeom>
          <a:solidFill>
            <a:schemeClr val="bg1">
              <a:lumMod val="95000"/>
            </a:schemeClr>
          </a:solidFill>
        </p:spPr>
        <p:txBody>
          <a:bodyPr wrap="none" rtlCol="0">
            <a:spAutoFit/>
          </a:bodyPr>
          <a:lstStyle/>
          <a:p>
            <a:pPr algn="ctr"/>
            <a:r>
              <a:rPr lang="cs-CZ" b="1" dirty="0" smtClean="0">
                <a:solidFill>
                  <a:srgbClr val="C00000"/>
                </a:solidFill>
              </a:rPr>
              <a:t>3.</a:t>
            </a:r>
          </a:p>
          <a:p>
            <a:pPr algn="ctr"/>
            <a:r>
              <a:rPr lang="cs-CZ" b="1" dirty="0" smtClean="0">
                <a:solidFill>
                  <a:srgbClr val="C00000"/>
                </a:solidFill>
              </a:rPr>
              <a:t>CONTENT</a:t>
            </a:r>
          </a:p>
          <a:p>
            <a:pPr algn="ctr"/>
            <a:r>
              <a:rPr lang="cs-CZ" b="1" dirty="0" smtClean="0">
                <a:solidFill>
                  <a:srgbClr val="C00000"/>
                </a:solidFill>
              </a:rPr>
              <a:t>IN INSTRUCTION</a:t>
            </a:r>
            <a:endParaRPr lang="cs-CZ" b="1" dirty="0">
              <a:solidFill>
                <a:srgbClr val="C00000"/>
              </a:solidFill>
            </a:endParaRPr>
          </a:p>
        </p:txBody>
      </p:sp>
      <p:sp>
        <p:nvSpPr>
          <p:cNvPr id="22" name="TextovéPole 21"/>
          <p:cNvSpPr txBox="1"/>
          <p:nvPr/>
        </p:nvSpPr>
        <p:spPr>
          <a:xfrm>
            <a:off x="4420930" y="4781567"/>
            <a:ext cx="1417376" cy="923330"/>
          </a:xfrm>
          <a:prstGeom prst="rect">
            <a:avLst/>
          </a:prstGeom>
          <a:solidFill>
            <a:schemeClr val="bg1">
              <a:lumMod val="95000"/>
            </a:schemeClr>
          </a:solidFill>
        </p:spPr>
        <p:txBody>
          <a:bodyPr wrap="none" rtlCol="0">
            <a:spAutoFit/>
          </a:bodyPr>
          <a:lstStyle/>
          <a:p>
            <a:pPr algn="ctr"/>
            <a:r>
              <a:rPr lang="cs-CZ" b="1" dirty="0" smtClean="0">
                <a:solidFill>
                  <a:srgbClr val="C00000"/>
                </a:solidFill>
              </a:rPr>
              <a:t>2.</a:t>
            </a:r>
          </a:p>
          <a:p>
            <a:pPr algn="ctr"/>
            <a:r>
              <a:rPr lang="cs-CZ" b="1" dirty="0" smtClean="0">
                <a:solidFill>
                  <a:srgbClr val="C00000"/>
                </a:solidFill>
              </a:rPr>
              <a:t>CURRICULAR</a:t>
            </a:r>
          </a:p>
          <a:p>
            <a:pPr algn="ctr"/>
            <a:r>
              <a:rPr lang="cs-CZ" b="1" dirty="0" smtClean="0">
                <a:solidFill>
                  <a:srgbClr val="C00000"/>
                </a:solidFill>
              </a:rPr>
              <a:t>CONTENT</a:t>
            </a:r>
            <a:endParaRPr lang="cs-CZ" b="1" dirty="0">
              <a:solidFill>
                <a:srgbClr val="C00000"/>
              </a:solidFill>
            </a:endParaRPr>
          </a:p>
        </p:txBody>
      </p:sp>
      <p:sp>
        <p:nvSpPr>
          <p:cNvPr id="23" name="TextovéPole 22"/>
          <p:cNvSpPr txBox="1"/>
          <p:nvPr/>
        </p:nvSpPr>
        <p:spPr>
          <a:xfrm>
            <a:off x="2775467" y="4778180"/>
            <a:ext cx="1104726" cy="923330"/>
          </a:xfrm>
          <a:prstGeom prst="rect">
            <a:avLst/>
          </a:prstGeom>
          <a:solidFill>
            <a:schemeClr val="bg1">
              <a:lumMod val="95000"/>
            </a:schemeClr>
          </a:solidFill>
        </p:spPr>
        <p:txBody>
          <a:bodyPr wrap="none" rtlCol="0">
            <a:spAutoFit/>
          </a:bodyPr>
          <a:lstStyle/>
          <a:p>
            <a:pPr algn="ctr"/>
            <a:r>
              <a:rPr lang="cs-CZ" b="1" dirty="0" smtClean="0">
                <a:solidFill>
                  <a:srgbClr val="C00000"/>
                </a:solidFill>
              </a:rPr>
              <a:t>1.</a:t>
            </a:r>
          </a:p>
          <a:p>
            <a:pPr algn="ctr"/>
            <a:r>
              <a:rPr lang="cs-CZ" b="1" dirty="0" smtClean="0">
                <a:solidFill>
                  <a:srgbClr val="C00000"/>
                </a:solidFill>
              </a:rPr>
              <a:t>FIELD</a:t>
            </a:r>
          </a:p>
          <a:p>
            <a:pPr algn="ctr"/>
            <a:r>
              <a:rPr lang="cs-CZ" b="1" dirty="0" smtClean="0">
                <a:solidFill>
                  <a:srgbClr val="C00000"/>
                </a:solidFill>
              </a:rPr>
              <a:t>CONTENT</a:t>
            </a:r>
            <a:endParaRPr lang="cs-CZ" b="1" dirty="0">
              <a:solidFill>
                <a:srgbClr val="C00000"/>
              </a:solidFill>
            </a:endParaRPr>
          </a:p>
        </p:txBody>
      </p:sp>
    </p:spTree>
    <p:extLst>
      <p:ext uri="{BB962C8B-B14F-4D97-AF65-F5344CB8AC3E}">
        <p14:creationId xmlns:p14="http://schemas.microsoft.com/office/powerpoint/2010/main" val="2927966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46075"/>
            <a:ext cx="10515600" cy="1325563"/>
          </a:xfrm>
        </p:spPr>
        <p:txBody>
          <a:bodyPr>
            <a:normAutofit/>
          </a:bodyPr>
          <a:lstStyle/>
          <a:p>
            <a:r>
              <a:rPr lang="cs-CZ" sz="4000" b="1" dirty="0" smtClean="0">
                <a:solidFill>
                  <a:schemeClr val="accent5">
                    <a:lumMod val="50000"/>
                  </a:schemeClr>
                </a:solidFill>
              </a:rPr>
              <a:t>3 TEXTBOOKS, GUIDELINES AND RESOURCES</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b="1" dirty="0">
              <a:solidFill>
                <a:schemeClr val="accent5">
                  <a:lumMod val="50000"/>
                </a:schemeClr>
              </a:solidFill>
            </a:endParaRP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err="1" smtClean="0"/>
              <a:t>For</a:t>
            </a:r>
            <a:r>
              <a:rPr lang="cs-CZ" b="1" dirty="0" smtClean="0"/>
              <a:t> </a:t>
            </a:r>
            <a:r>
              <a:rPr lang="cs-CZ" b="1" dirty="0" err="1" smtClean="0"/>
              <a:t>the</a:t>
            </a:r>
            <a:r>
              <a:rPr lang="cs-CZ" b="1" dirty="0" smtClean="0"/>
              <a:t> </a:t>
            </a:r>
            <a:r>
              <a:rPr lang="cs-CZ" b="1" dirty="0" err="1" smtClean="0"/>
              <a:t>new</a:t>
            </a:r>
            <a:r>
              <a:rPr lang="cs-CZ" b="1" dirty="0" smtClean="0"/>
              <a:t> </a:t>
            </a:r>
            <a:r>
              <a:rPr lang="cs-CZ" b="1" dirty="0" err="1" smtClean="0"/>
              <a:t>subject</a:t>
            </a:r>
            <a:r>
              <a:rPr lang="cs-CZ" b="1" dirty="0" smtClean="0"/>
              <a:t> „</a:t>
            </a:r>
            <a:r>
              <a:rPr lang="cs-CZ" b="1" dirty="0" err="1" smtClean="0"/>
              <a:t>Informatics</a:t>
            </a:r>
            <a:r>
              <a:rPr lang="cs-CZ" b="1" dirty="0" smtClean="0"/>
              <a:t> and ICT“:</a:t>
            </a:r>
            <a:endParaRPr lang="cs-CZ" b="1" dirty="0"/>
          </a:p>
          <a:p>
            <a:pPr marL="0" indent="0">
              <a:buNone/>
            </a:pPr>
            <a:r>
              <a:rPr lang="en-GB" b="1" dirty="0"/>
              <a:t>12+2 textbooks</a:t>
            </a:r>
          </a:p>
          <a:p>
            <a:pPr marL="457200" lvl="1" indent="0">
              <a:buNone/>
            </a:pPr>
            <a:r>
              <a:rPr lang="en-GB" dirty="0"/>
              <a:t>Since October 2017, </a:t>
            </a:r>
            <a:r>
              <a:rPr lang="en-GB" dirty="0">
                <a:hlinkClick r:id="rId2"/>
              </a:rPr>
              <a:t>14 textbooks and teaching guidelines </a:t>
            </a:r>
            <a:r>
              <a:rPr lang="en-GB" dirty="0"/>
              <a:t>have been produced</a:t>
            </a:r>
          </a:p>
          <a:p>
            <a:pPr marL="914400" lvl="2" indent="0">
              <a:buNone/>
            </a:pPr>
            <a:r>
              <a:rPr lang="en-GB" u="sng" dirty="0"/>
              <a:t>for</a:t>
            </a:r>
            <a:r>
              <a:rPr lang="en-GB" dirty="0"/>
              <a:t> teaching Informatics as a new subject in primary and secondary schools curriculum,</a:t>
            </a:r>
          </a:p>
          <a:p>
            <a:pPr marL="914400" lvl="2" indent="0">
              <a:buNone/>
            </a:pPr>
            <a:r>
              <a:rPr lang="en-GB" u="sng" dirty="0"/>
              <a:t>for</a:t>
            </a:r>
            <a:r>
              <a:rPr lang="en-GB" dirty="0"/>
              <a:t> computational thinking development in all levels of education</a:t>
            </a:r>
            <a:r>
              <a:rPr lang="cs-CZ" dirty="0"/>
              <a:t/>
            </a:r>
            <a:br>
              <a:rPr lang="cs-CZ" dirty="0"/>
            </a:br>
            <a:r>
              <a:rPr lang="en-GB" dirty="0"/>
              <a:t>(including pre-school education).</a:t>
            </a:r>
          </a:p>
          <a:p>
            <a:pPr marL="457200" lvl="1" indent="0">
              <a:buNone/>
            </a:pPr>
            <a:endParaRPr lang="cs-CZ" dirty="0"/>
          </a:p>
          <a:p>
            <a:pPr marL="457200" lvl="1" indent="0">
              <a:buNone/>
            </a:pPr>
            <a:r>
              <a:rPr lang="en-GB" dirty="0"/>
              <a:t>A unified didactic approach to the elaboration of all these textbooks based on constructionist idea</a:t>
            </a:r>
            <a:r>
              <a:rPr lang="cs-CZ" dirty="0"/>
              <a:t> (</a:t>
            </a:r>
            <a:r>
              <a:rPr lang="en-GB" i="1" dirty="0"/>
              <a:t>learning-by-making</a:t>
            </a:r>
            <a:r>
              <a:rPr lang="cs-CZ" i="1" dirty="0"/>
              <a:t>)</a:t>
            </a:r>
            <a:r>
              <a:rPr lang="en-GB" dirty="0"/>
              <a:t>.</a:t>
            </a:r>
          </a:p>
          <a:p>
            <a:pPr marL="914400" lvl="2" indent="0">
              <a:buNone/>
            </a:pPr>
            <a:r>
              <a:rPr lang="en-GB" dirty="0"/>
              <a:t>Pupils can learn by experimenting</a:t>
            </a:r>
            <a:r>
              <a:rPr lang="cs-CZ" dirty="0"/>
              <a:t> (</a:t>
            </a:r>
            <a:r>
              <a:rPr lang="cs-CZ" dirty="0" err="1"/>
              <a:t>tinkering</a:t>
            </a:r>
            <a:r>
              <a:rPr lang="cs-CZ" dirty="0"/>
              <a:t>)</a:t>
            </a:r>
            <a:r>
              <a:rPr lang="en-GB" dirty="0"/>
              <a:t> and inquiring activities during solving interesting problems or their own ideas. Each textbook basically consists of two parts:</a:t>
            </a:r>
          </a:p>
          <a:p>
            <a:pPr marL="1371600" lvl="3" indent="0">
              <a:buNone/>
            </a:pPr>
            <a:r>
              <a:rPr lang="en-GB" dirty="0"/>
              <a:t>one intended for pupils</a:t>
            </a:r>
            <a:r>
              <a:rPr lang="cs-CZ" dirty="0"/>
              <a:t> </a:t>
            </a:r>
            <a:r>
              <a:rPr lang="en-GB" dirty="0"/>
              <a:t>(</a:t>
            </a:r>
            <a:r>
              <a:rPr lang="en-GB" i="1" dirty="0"/>
              <a:t>learning material</a:t>
            </a:r>
            <a:r>
              <a:rPr lang="en-GB" dirty="0"/>
              <a:t>) </a:t>
            </a:r>
          </a:p>
          <a:p>
            <a:pPr marL="1371600" lvl="3" indent="0">
              <a:buNone/>
            </a:pPr>
            <a:r>
              <a:rPr lang="en-GB" dirty="0"/>
              <a:t>and the second </a:t>
            </a:r>
            <a:r>
              <a:rPr lang="cs-CZ" dirty="0" err="1"/>
              <a:t>one</a:t>
            </a:r>
            <a:r>
              <a:rPr lang="en-GB" dirty="0"/>
              <a:t> </a:t>
            </a:r>
            <a:r>
              <a:rPr lang="cs-CZ" dirty="0" err="1"/>
              <a:t>aimed</a:t>
            </a:r>
            <a:r>
              <a:rPr lang="en-GB" dirty="0"/>
              <a:t> to teachers</a:t>
            </a:r>
            <a:r>
              <a:rPr lang="cs-CZ" dirty="0"/>
              <a:t> </a:t>
            </a:r>
            <a:r>
              <a:rPr lang="en-GB" dirty="0"/>
              <a:t>(</a:t>
            </a:r>
            <a:r>
              <a:rPr lang="en-GB" i="1" dirty="0"/>
              <a:t>teaching guidelines</a:t>
            </a:r>
            <a:r>
              <a:rPr lang="en-GB" dirty="0"/>
              <a:t>) </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443699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C48C0-923E-4725-8E24-742FB0500460}"/>
              </a:ext>
            </a:extLst>
          </p:cNvPr>
          <p:cNvSpPr>
            <a:spLocks noGrp="1"/>
          </p:cNvSpPr>
          <p:nvPr>
            <p:ph type="title"/>
          </p:nvPr>
        </p:nvSpPr>
        <p:spPr/>
        <p:txBody>
          <a:bodyPr>
            <a:normAutofit/>
          </a:bodyPr>
          <a:lstStyle/>
          <a:p>
            <a:r>
              <a:rPr lang="cs-CZ" sz="4000" b="1" dirty="0" smtClean="0">
                <a:solidFill>
                  <a:schemeClr val="accent5">
                    <a:lumMod val="50000"/>
                  </a:schemeClr>
                </a:solidFill>
              </a:rPr>
              <a:t>3 TEXTBOOKS, GUIDELINES AND RESOURCES</a:t>
            </a:r>
            <a:br>
              <a:rPr lang="cs-CZ" sz="4000" b="1" dirty="0" smtClean="0">
                <a:solidFill>
                  <a:schemeClr val="accent5">
                    <a:lumMod val="50000"/>
                  </a:schemeClr>
                </a:solidFill>
              </a:rPr>
            </a:br>
            <a:r>
              <a:rPr lang="cs-CZ" sz="4000" b="1" dirty="0" smtClean="0">
                <a:solidFill>
                  <a:schemeClr val="accent5">
                    <a:lumMod val="50000"/>
                  </a:schemeClr>
                </a:solidFill>
              </a:rPr>
              <a:t>FOR PRIMARY EDUCATION</a:t>
            </a:r>
            <a:endParaRPr lang="cs-CZ" sz="4000" dirty="0">
              <a:solidFill>
                <a:schemeClr val="accent5">
                  <a:lumMod val="50000"/>
                </a:schemeClr>
              </a:solidFill>
            </a:endParaRPr>
          </a:p>
        </p:txBody>
      </p:sp>
      <p:graphicFrame>
        <p:nvGraphicFramePr>
          <p:cNvPr id="4" name="Tabulka 4">
            <a:extLst>
              <a:ext uri="{FF2B5EF4-FFF2-40B4-BE49-F238E27FC236}">
                <a16:creationId xmlns:a16="http://schemas.microsoft.com/office/drawing/2014/main" id="{4EB7E386-7F52-46D0-83F9-E3884F530BC9}"/>
              </a:ext>
            </a:extLst>
          </p:cNvPr>
          <p:cNvGraphicFramePr>
            <a:graphicFrameLocks noGrp="1"/>
          </p:cNvGraphicFramePr>
          <p:nvPr>
            <p:ph idx="1"/>
            <p:extLst>
              <p:ext uri="{D42A27DB-BD31-4B8C-83A1-F6EECF244321}">
                <p14:modId xmlns:p14="http://schemas.microsoft.com/office/powerpoint/2010/main" val="3516489548"/>
              </p:ext>
            </p:extLst>
          </p:nvPr>
        </p:nvGraphicFramePr>
        <p:xfrm>
          <a:off x="838200" y="1690688"/>
          <a:ext cx="10515600" cy="835977"/>
        </p:xfrm>
        <a:graphic>
          <a:graphicData uri="http://schemas.openxmlformats.org/drawingml/2006/table">
            <a:tbl>
              <a:tblPr firstRow="1" bandRow="1">
                <a:tableStyleId>{00A15C55-8517-42AA-B614-E9B94910E393}</a:tableStyleId>
              </a:tblPr>
              <a:tblGrid>
                <a:gridCol w="3657600">
                  <a:extLst>
                    <a:ext uri="{9D8B030D-6E8A-4147-A177-3AD203B41FA5}">
                      <a16:colId xmlns:a16="http://schemas.microsoft.com/office/drawing/2014/main" val="1602936112"/>
                    </a:ext>
                  </a:extLst>
                </a:gridCol>
                <a:gridCol w="2443480">
                  <a:extLst>
                    <a:ext uri="{9D8B030D-6E8A-4147-A177-3AD203B41FA5}">
                      <a16:colId xmlns:a16="http://schemas.microsoft.com/office/drawing/2014/main" val="2491301545"/>
                    </a:ext>
                  </a:extLst>
                </a:gridCol>
                <a:gridCol w="2103120">
                  <a:extLst>
                    <a:ext uri="{9D8B030D-6E8A-4147-A177-3AD203B41FA5}">
                      <a16:colId xmlns:a16="http://schemas.microsoft.com/office/drawing/2014/main" val="1278665547"/>
                    </a:ext>
                  </a:extLst>
                </a:gridCol>
                <a:gridCol w="208280">
                  <a:extLst>
                    <a:ext uri="{9D8B030D-6E8A-4147-A177-3AD203B41FA5}">
                      <a16:colId xmlns:a16="http://schemas.microsoft.com/office/drawing/2014/main" val="561082037"/>
                    </a:ext>
                  </a:extLst>
                </a:gridCol>
                <a:gridCol w="2103120">
                  <a:extLst>
                    <a:ext uri="{9D8B030D-6E8A-4147-A177-3AD203B41FA5}">
                      <a16:colId xmlns:a16="http://schemas.microsoft.com/office/drawing/2014/main" val="3371729478"/>
                    </a:ext>
                  </a:extLst>
                </a:gridCol>
              </a:tblGrid>
              <a:tr h="835977">
                <a:tc>
                  <a:txBody>
                    <a:bodyPr/>
                    <a:lstStyle/>
                    <a:p>
                      <a:pPr algn="ctr"/>
                      <a:r>
                        <a:rPr lang="cs-CZ" sz="2000" b="1" dirty="0" err="1" smtClean="0">
                          <a:solidFill>
                            <a:schemeClr val="tx1"/>
                          </a:solidFill>
                        </a:rPr>
                        <a:t>Algorithmisation</a:t>
                      </a:r>
                      <a:r>
                        <a:rPr lang="cs-CZ" sz="2000" b="1" dirty="0" smtClean="0">
                          <a:solidFill>
                            <a:schemeClr val="tx1"/>
                          </a:solidFill>
                        </a:rPr>
                        <a:t/>
                      </a:r>
                      <a:br>
                        <a:rPr lang="cs-CZ" sz="2000" b="1" dirty="0" smtClean="0">
                          <a:solidFill>
                            <a:schemeClr val="tx1"/>
                          </a:solidFill>
                        </a:rPr>
                      </a:br>
                      <a:r>
                        <a:rPr lang="cs-CZ" sz="2000" b="1" dirty="0" smtClean="0">
                          <a:solidFill>
                            <a:schemeClr val="tx1"/>
                          </a:solidFill>
                        </a:rPr>
                        <a:t>and </a:t>
                      </a:r>
                      <a:r>
                        <a:rPr lang="cs-CZ" sz="2000" b="1" dirty="0" err="1">
                          <a:solidFill>
                            <a:schemeClr val="tx1"/>
                          </a:solidFill>
                        </a:rPr>
                        <a:t>programming</a:t>
                      </a:r>
                      <a:endParaRPr lang="cs-CZ" sz="2000" b="1" dirty="0">
                        <a:solidFill>
                          <a:schemeClr val="tx1"/>
                        </a:solidFill>
                      </a:endParaRPr>
                    </a:p>
                  </a:txBody>
                  <a:tcPr/>
                </a:tc>
                <a:tc>
                  <a:txBody>
                    <a:bodyPr/>
                    <a:lstStyle/>
                    <a:p>
                      <a:pPr algn="ctr"/>
                      <a:r>
                        <a:rPr lang="cs-CZ" sz="2000" b="1" dirty="0" err="1">
                          <a:solidFill>
                            <a:schemeClr val="tx1"/>
                          </a:solidFill>
                        </a:rPr>
                        <a:t>Informatics</a:t>
                      </a:r>
                      <a:endParaRPr lang="cs-CZ" sz="2000" b="1" dirty="0">
                        <a:solidFill>
                          <a:schemeClr val="tx1"/>
                        </a:solidFill>
                      </a:endParaRPr>
                    </a:p>
                  </a:txBody>
                  <a:tcPr/>
                </a:tc>
                <a:tc>
                  <a:txBody>
                    <a:bodyPr/>
                    <a:lstStyle/>
                    <a:p>
                      <a:pPr algn="ctr"/>
                      <a:r>
                        <a:rPr lang="cs-CZ" sz="2000" b="1" dirty="0" err="1">
                          <a:solidFill>
                            <a:schemeClr val="tx1"/>
                          </a:solidFill>
                        </a:rPr>
                        <a:t>Robotics</a:t>
                      </a:r>
                      <a:endParaRPr lang="cs-CZ" sz="2000" b="1" dirty="0">
                        <a:solidFill>
                          <a:schemeClr val="tx1"/>
                        </a:solidFill>
                      </a:endParaRPr>
                    </a:p>
                  </a:txBody>
                  <a:tcPr/>
                </a:tc>
                <a:tc>
                  <a:txBody>
                    <a:bodyPr/>
                    <a:lstStyle/>
                    <a:p>
                      <a:pPr algn="ctr"/>
                      <a:r>
                        <a:rPr lang="cs-CZ" b="1" dirty="0">
                          <a:solidFill>
                            <a:schemeClr val="tx1"/>
                          </a:solidFill>
                        </a:rPr>
                        <a:t>+</a:t>
                      </a:r>
                    </a:p>
                  </a:txBody>
                  <a:tcPr/>
                </a:tc>
                <a:tc>
                  <a:txBody>
                    <a:bodyPr/>
                    <a:lstStyle/>
                    <a:p>
                      <a:pPr algn="ctr"/>
                      <a:r>
                        <a:rPr lang="cs-CZ" sz="2000" b="1" dirty="0" err="1">
                          <a:solidFill>
                            <a:schemeClr val="tx1"/>
                          </a:solidFill>
                          <a:hlinkClick r:id="rId2"/>
                        </a:rPr>
                        <a:t>Informatics</a:t>
                      </a:r>
                      <a:endParaRPr lang="cs-CZ" sz="2000" b="1" dirty="0">
                        <a:solidFill>
                          <a:schemeClr val="tx1"/>
                        </a:solidFill>
                      </a:endParaRPr>
                    </a:p>
                  </a:txBody>
                  <a:tcPr/>
                </a:tc>
                <a:extLst>
                  <a:ext uri="{0D108BD9-81ED-4DB2-BD59-A6C34878D82A}">
                    <a16:rowId xmlns:a16="http://schemas.microsoft.com/office/drawing/2014/main" val="4090408472"/>
                  </a:ext>
                </a:extLst>
              </a:tr>
            </a:tbl>
          </a:graphicData>
        </a:graphic>
      </p:graphicFrame>
      <p:sp>
        <p:nvSpPr>
          <p:cNvPr id="13" name="TextovéPole 12">
            <a:extLst>
              <a:ext uri="{FF2B5EF4-FFF2-40B4-BE49-F238E27FC236}">
                <a16:creationId xmlns:a16="http://schemas.microsoft.com/office/drawing/2014/main" id="{B5D079CD-331D-4FF8-973C-0221227AFFF5}"/>
              </a:ext>
            </a:extLst>
          </p:cNvPr>
          <p:cNvSpPr txBox="1"/>
          <p:nvPr/>
        </p:nvSpPr>
        <p:spPr>
          <a:xfrm>
            <a:off x="838200" y="4615329"/>
            <a:ext cx="7600951" cy="369332"/>
          </a:xfrm>
          <a:prstGeom prst="rect">
            <a:avLst/>
          </a:prstGeom>
          <a:noFill/>
        </p:spPr>
        <p:txBody>
          <a:bodyPr wrap="square" rtlCol="0">
            <a:spAutoFit/>
          </a:bodyPr>
          <a:lstStyle/>
          <a:p>
            <a:r>
              <a:rPr lang="cs-CZ" b="1" dirty="0">
                <a:solidFill>
                  <a:schemeClr val="accent4">
                    <a:lumMod val="50000"/>
                  </a:schemeClr>
                </a:solidFill>
              </a:rPr>
              <a:t>ISCED 0, 1     ISCED 0, 1    ISCED 1	  ISCED 1        ISCED 1, 2	ISCED 1</a:t>
            </a:r>
          </a:p>
        </p:txBody>
      </p:sp>
      <p:sp>
        <p:nvSpPr>
          <p:cNvPr id="16" name="TextovéPole 15">
            <a:extLst>
              <a:ext uri="{FF2B5EF4-FFF2-40B4-BE49-F238E27FC236}">
                <a16:creationId xmlns:a16="http://schemas.microsoft.com/office/drawing/2014/main" id="{BA931437-48AD-4619-8F1D-A64F6936D77D}"/>
              </a:ext>
            </a:extLst>
          </p:cNvPr>
          <p:cNvSpPr txBox="1"/>
          <p:nvPr/>
        </p:nvSpPr>
        <p:spPr>
          <a:xfrm>
            <a:off x="1466283" y="5849116"/>
            <a:ext cx="8499764" cy="646331"/>
          </a:xfrm>
          <a:prstGeom prst="rect">
            <a:avLst/>
          </a:prstGeom>
          <a:noFill/>
        </p:spPr>
        <p:txBody>
          <a:bodyPr wrap="square" rtlCol="0">
            <a:spAutoFit/>
          </a:bodyPr>
          <a:lstStyle/>
          <a:p>
            <a:pPr algn="ctr"/>
            <a:r>
              <a:rPr lang="cs-CZ" dirty="0"/>
              <a:t>T</a:t>
            </a:r>
            <a:r>
              <a:rPr lang="en-US" dirty="0" err="1"/>
              <a:t>extbooks</a:t>
            </a:r>
            <a:r>
              <a:rPr lang="en-US" dirty="0"/>
              <a:t> </a:t>
            </a:r>
            <a:r>
              <a:rPr lang="cs-CZ" dirty="0" err="1"/>
              <a:t>correspond</a:t>
            </a:r>
            <a:r>
              <a:rPr lang="cs-CZ" dirty="0"/>
              <a:t> to</a:t>
            </a:r>
            <a:r>
              <a:rPr lang="en-US" dirty="0"/>
              <a:t> the expected</a:t>
            </a:r>
            <a:r>
              <a:rPr lang="cs-CZ" dirty="0"/>
              <a:t> learning </a:t>
            </a:r>
            <a:r>
              <a:rPr lang="en-US" dirty="0"/>
              <a:t>outcomes </a:t>
            </a:r>
            <a:r>
              <a:rPr lang="cs-CZ" dirty="0" smtClean="0"/>
              <a:t>in </a:t>
            </a:r>
            <a:r>
              <a:rPr lang="en-US" dirty="0" smtClean="0"/>
              <a:t>the </a:t>
            </a:r>
            <a:r>
              <a:rPr lang="cs-CZ" dirty="0" err="1"/>
              <a:t>revised</a:t>
            </a:r>
            <a:r>
              <a:rPr lang="cs-CZ" dirty="0"/>
              <a:t> </a:t>
            </a:r>
            <a:r>
              <a:rPr lang="en-US" dirty="0"/>
              <a:t>curriculum </a:t>
            </a:r>
            <a:r>
              <a:rPr lang="cs-CZ" dirty="0" smtClean="0"/>
              <a:t>„</a:t>
            </a:r>
            <a:r>
              <a:rPr lang="en-US" dirty="0"/>
              <a:t>In</a:t>
            </a:r>
            <a:r>
              <a:rPr lang="cs-CZ" dirty="0"/>
              <a:t>f</a:t>
            </a:r>
            <a:r>
              <a:rPr lang="en-US" dirty="0" err="1"/>
              <a:t>ormatics</a:t>
            </a:r>
            <a:r>
              <a:rPr lang="en-US" dirty="0"/>
              <a:t> and ICT</a:t>
            </a:r>
            <a:r>
              <a:rPr lang="cs-CZ" dirty="0" smtClean="0"/>
              <a:t>“</a:t>
            </a:r>
            <a:endParaRPr lang="cs-CZ" dirty="0"/>
          </a:p>
        </p:txBody>
      </p:sp>
      <p:sp>
        <p:nvSpPr>
          <p:cNvPr id="19" name="TextovéPole 18">
            <a:extLst>
              <a:ext uri="{FF2B5EF4-FFF2-40B4-BE49-F238E27FC236}">
                <a16:creationId xmlns:a16="http://schemas.microsoft.com/office/drawing/2014/main" id="{7B35A7C2-2363-4F54-B580-995237DF883C}"/>
              </a:ext>
            </a:extLst>
          </p:cNvPr>
          <p:cNvSpPr txBox="1"/>
          <p:nvPr/>
        </p:nvSpPr>
        <p:spPr>
          <a:xfrm>
            <a:off x="9966047" y="5021229"/>
            <a:ext cx="1745634" cy="738664"/>
          </a:xfrm>
          <a:prstGeom prst="rect">
            <a:avLst/>
          </a:prstGeom>
          <a:noFill/>
        </p:spPr>
        <p:txBody>
          <a:bodyPr wrap="square" rtlCol="0">
            <a:spAutoFit/>
          </a:bodyPr>
          <a:lstStyle/>
          <a:p>
            <a:r>
              <a:rPr lang="cs-CZ" sz="1400" dirty="0"/>
              <a:t>Ivan Kalaš,</a:t>
            </a:r>
          </a:p>
          <a:p>
            <a:r>
              <a:rPr lang="cs-CZ" sz="1400" dirty="0"/>
              <a:t>Andrej Blaho</a:t>
            </a:r>
          </a:p>
          <a:p>
            <a:r>
              <a:rPr lang="cs-CZ" sz="1400" dirty="0"/>
              <a:t>Milan Moravčík</a:t>
            </a:r>
          </a:p>
        </p:txBody>
      </p:sp>
      <p:pic>
        <p:nvPicPr>
          <p:cNvPr id="5" name="Obrázek 4">
            <a:extLst>
              <a:ext uri="{FF2B5EF4-FFF2-40B4-BE49-F238E27FC236}">
                <a16:creationId xmlns:a16="http://schemas.microsoft.com/office/drawing/2014/main" id="{1916DFE0-86E8-48D7-ACFA-C4BB6AD7A9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526665"/>
            <a:ext cx="3655296" cy="2179529"/>
          </a:xfrm>
          <a:prstGeom prst="rect">
            <a:avLst/>
          </a:prstGeom>
        </p:spPr>
      </p:pic>
      <p:pic>
        <p:nvPicPr>
          <p:cNvPr id="7" name="Obrázek 6">
            <a:extLst>
              <a:ext uri="{FF2B5EF4-FFF2-40B4-BE49-F238E27FC236}">
                <a16:creationId xmlns:a16="http://schemas.microsoft.com/office/drawing/2014/main" id="{031F1478-F6BD-4F07-BA1A-D035A7022A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6015" y="2526665"/>
            <a:ext cx="1200150" cy="2033349"/>
          </a:xfrm>
          <a:prstGeom prst="rect">
            <a:avLst/>
          </a:prstGeom>
        </p:spPr>
      </p:pic>
      <p:pic>
        <p:nvPicPr>
          <p:cNvPr id="11" name="Obrázek 10" descr="Obsah obrázku text, vizitka&#10;&#10;Popis byl vytvořen automaticky">
            <a:extLst>
              <a:ext uri="{FF2B5EF4-FFF2-40B4-BE49-F238E27FC236}">
                <a16:creationId xmlns:a16="http://schemas.microsoft.com/office/drawing/2014/main" id="{A73AA2F1-649D-4253-9AB5-C8968A1E83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7920" y="2541790"/>
            <a:ext cx="1200150" cy="2003098"/>
          </a:xfrm>
          <a:prstGeom prst="rect">
            <a:avLst/>
          </a:prstGeom>
        </p:spPr>
      </p:pic>
      <p:pic>
        <p:nvPicPr>
          <p:cNvPr id="17" name="Obrázek 16" descr="Obsah obrázku text, bílá tabule&#10;&#10;Popis byl vytvořen automaticky">
            <a:extLst>
              <a:ext uri="{FF2B5EF4-FFF2-40B4-BE49-F238E27FC236}">
                <a16:creationId xmlns:a16="http://schemas.microsoft.com/office/drawing/2014/main" id="{9432F8F0-624B-4B59-A63C-0A9BB64FFE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61634" y="2550557"/>
            <a:ext cx="1200149" cy="2064772"/>
          </a:xfrm>
          <a:prstGeom prst="rect">
            <a:avLst/>
          </a:prstGeom>
        </p:spPr>
      </p:pic>
      <p:pic>
        <p:nvPicPr>
          <p:cNvPr id="22" name="Obrázek 21">
            <a:extLst>
              <a:ext uri="{FF2B5EF4-FFF2-40B4-BE49-F238E27FC236}">
                <a16:creationId xmlns:a16="http://schemas.microsoft.com/office/drawing/2014/main" id="{CB7A27C2-CA75-4D45-88AD-4F5A8B59B41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987340">
            <a:off x="9280431" y="2540110"/>
            <a:ext cx="1353916" cy="1930125"/>
          </a:xfrm>
          <a:prstGeom prst="rect">
            <a:avLst/>
          </a:prstGeom>
        </p:spPr>
      </p:pic>
      <p:pic>
        <p:nvPicPr>
          <p:cNvPr id="3" name="Obrázek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611213">
            <a:off x="10274776" y="2808693"/>
            <a:ext cx="1422721" cy="1930508"/>
          </a:xfrm>
          <a:prstGeom prst="rect">
            <a:avLst/>
          </a:prstGeom>
        </p:spPr>
      </p:pic>
    </p:spTree>
    <p:extLst>
      <p:ext uri="{BB962C8B-B14F-4D97-AF65-F5344CB8AC3E}">
        <p14:creationId xmlns:p14="http://schemas.microsoft.com/office/powerpoint/2010/main" val="2507022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2266</Words>
  <Application>Microsoft Office PowerPoint</Application>
  <PresentationFormat>Širokoúhlá obrazovka</PresentationFormat>
  <Paragraphs>336</Paragraphs>
  <Slides>19</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Wingdings</vt:lpstr>
      <vt:lpstr>Motiv Office</vt:lpstr>
      <vt:lpstr>Informatics in Teacher Education for Primary School Education</vt:lpstr>
      <vt:lpstr>Prezentace aplikace PowerPoint</vt:lpstr>
      <vt:lpstr>1 INTRODUCTION</vt:lpstr>
      <vt:lpstr>1 INTRODUCTION</vt:lpstr>
      <vt:lpstr>2 INFORMATICS CURRICULUM FOR PRIMARY EDUCATION</vt:lpstr>
      <vt:lpstr>2 INFORMATICS CURRICULUM FOR PRIMARY EDUCATION</vt:lpstr>
      <vt:lpstr>2 INFORMATICS CURRICULUM FOR PRIMARY EDUCATION</vt:lpstr>
      <vt:lpstr>3 TEXTBOOKS, GUIDELINES AND RESOURCES FOR PRIMARY EDUCATION</vt:lpstr>
      <vt:lpstr>3 TEXTBOOKS, GUIDELINES AND RESOURCES FOR PRIMARY EDUCATION</vt:lpstr>
      <vt:lpstr>3 TEXTBOOKS, GUIDELINES AND RESOURCES FOR PRIMARY EDUCATION</vt:lpstr>
      <vt:lpstr>3 TEXTBOOKS, GUIDELINES AND RESOURCES FOR PRIMARY EDUCATION</vt:lpstr>
      <vt:lpstr>4 INFORMATICS IN TEACHER EDUCATION FOR PRIMARY SCHOOL STUDENT TEACHERS</vt:lpstr>
      <vt:lpstr>4 INFORMATICS IN TEACHER EDUCATION FOR PRIMARY SCHOOL STUDENT TEACHERS</vt:lpstr>
      <vt:lpstr>4 INFORMATICS IN TEACHER EDUCATION FOR PRIMARY SCHOOL STUDENT TEACHERS</vt:lpstr>
      <vt:lpstr>4 INFORMATICS IN TEACHER EDUCATION FOR PRIMARY SCHOOL STUDENT TEACHERS</vt:lpstr>
      <vt:lpstr>5 APPROCHES TO INFORMATICS FOR PRIMARY SCHOOL STUDENT TEACHERS AT THE FACULTY OF EDUCATION, CUNI, PRAGUE</vt:lpstr>
      <vt:lpstr>5 APPROCHES TO INFORMATICS FOR PRIMARY SCHOOL STUDENT TEACHERS AT THE FACULTY OF EDUCATION, CUNI, PRAGUE</vt:lpstr>
      <vt:lpstr>Thank you very much for your attention!</vt:lpstr>
      <vt:lpstr>Resources</vt:lpstr>
    </vt:vector>
  </TitlesOfParts>
  <Company>UK Pedf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Informatics in Teacher Education for Primary School Education</dc:title>
  <dc:creator>Miroslava Černochová</dc:creator>
  <cp:lastModifiedBy>Miroslava Černochová</cp:lastModifiedBy>
  <cp:revision>113</cp:revision>
  <dcterms:created xsi:type="dcterms:W3CDTF">2022-08-17T14:07:42Z</dcterms:created>
  <dcterms:modified xsi:type="dcterms:W3CDTF">2022-08-21T15:45:02Z</dcterms:modified>
</cp:coreProperties>
</file>