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2"/>
  </p:notesMasterIdLst>
  <p:sldIdLst>
    <p:sldId id="328" r:id="rId2"/>
    <p:sldId id="327" r:id="rId3"/>
    <p:sldId id="320" r:id="rId4"/>
    <p:sldId id="330" r:id="rId5"/>
    <p:sldId id="265" r:id="rId6"/>
    <p:sldId id="312" r:id="rId7"/>
    <p:sldId id="266" r:id="rId8"/>
    <p:sldId id="267" r:id="rId9"/>
    <p:sldId id="307" r:id="rId10"/>
    <p:sldId id="313" r:id="rId11"/>
    <p:sldId id="309" r:id="rId12"/>
    <p:sldId id="260" r:id="rId13"/>
    <p:sldId id="308" r:id="rId14"/>
    <p:sldId id="261" r:id="rId15"/>
    <p:sldId id="310" r:id="rId16"/>
    <p:sldId id="270" r:id="rId17"/>
    <p:sldId id="273" r:id="rId18"/>
    <p:sldId id="274" r:id="rId19"/>
    <p:sldId id="280" r:id="rId20"/>
    <p:sldId id="278" r:id="rId21"/>
    <p:sldId id="333" r:id="rId22"/>
    <p:sldId id="319" r:id="rId23"/>
    <p:sldId id="339" r:id="rId24"/>
    <p:sldId id="337" r:id="rId25"/>
    <p:sldId id="341" r:id="rId26"/>
    <p:sldId id="324" r:id="rId27"/>
    <p:sldId id="323" r:id="rId28"/>
    <p:sldId id="342" r:id="rId29"/>
    <p:sldId id="300" r:id="rId30"/>
    <p:sldId id="326"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Fira Sans Extra Condensed" panose="020B0503050000020004" pitchFamily="34" charset="0"/>
      <p:regular r:id="rId41"/>
      <p:bold r:id="rId42"/>
    </p:embeddedFont>
    <p:embeddedFont>
      <p:font typeface="Fira Sans Extra Condensed Black" panose="020B0A03050000020004" pitchFamily="34" charset="0"/>
      <p:bold r:id="rId43"/>
    </p:embeddedFont>
    <p:embeddedFont>
      <p:font typeface="Quattrocento Sans" panose="020B0502050000020003" pitchFamily="34" charset="0"/>
      <p:regular r:id="rId44"/>
      <p:bold r:id="rId45"/>
      <p:italic r:id="rId46"/>
      <p:boldItalic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Brodesky" initials="" lastIdx="1" clrIdx="0"/>
  <p:cmAuthor id="1" name="Susan Gibbs" initials="" lastIdx="1" clrIdx="1"/>
  <p:cmAuthor id="2" name="Victor Mateas"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9F9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996A14-7CB1-456C-888C-322D8DB12D29}">
  <a:tblStyle styleId="{D8996A14-7CB1-456C-888C-322D8DB12D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67DD24D-B13C-496B-9766-E414206E4D48}" styleName="Table_1">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71608" autoAdjust="0"/>
  </p:normalViewPr>
  <p:slideViewPr>
    <p:cSldViewPr snapToGrid="0">
      <p:cViewPr varScale="1">
        <p:scale>
          <a:sx n="50" d="100"/>
          <a:sy n="50" d="100"/>
        </p:scale>
        <p:origin x="2242" y="34"/>
      </p:cViewPr>
      <p:guideLst>
        <p:guide orient="horz" pos="1620"/>
        <p:guide pos="2880"/>
      </p:guideLst>
    </p:cSldViewPr>
  </p:slideViewPr>
  <p:notesTextViewPr>
    <p:cViewPr>
      <p:scale>
        <a:sx n="1" d="1"/>
        <a:sy n="1" d="1"/>
      </p:scale>
      <p:origin x="0" y="0"/>
    </p:cViewPr>
  </p:notesTextViewPr>
  <p:sorterViewPr>
    <p:cViewPr varScale="1">
      <p:scale>
        <a:sx n="1" d="1"/>
        <a:sy n="1" d="1"/>
      </p:scale>
      <p:origin x="0" y="-30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168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1da2432bf2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1da2432bf2_1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df7589fef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df7589fef_1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1dec448982_0_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1600"/>
              </a:spcBef>
              <a:spcAft>
                <a:spcPts val="0"/>
              </a:spcAft>
              <a:buNone/>
            </a:pPr>
            <a:endParaRPr dirty="0"/>
          </a:p>
        </p:txBody>
      </p:sp>
      <p:sp>
        <p:nvSpPr>
          <p:cNvPr id="220" name="Google Shape;220;g11dec448982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da2432bf2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1da2432bf2_1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d5f9de9f0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11d5f9de9f0_1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1" i="0" u="none" strike="noStrike" cap="none" dirty="0">
              <a:solidFill>
                <a:schemeClr val="dk1"/>
              </a:solidFill>
              <a:latin typeface="Calibri"/>
              <a:ea typeface="Calibri"/>
              <a:cs typeface="Calibri"/>
              <a:sym typeface="Calibri"/>
            </a:endParaRPr>
          </a:p>
        </p:txBody>
      </p:sp>
      <p:sp>
        <p:nvSpPr>
          <p:cNvPr id="191" name="Google Shape;191;g11d5f9de9f0_1_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1a86e80f7b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1a86e80f7b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g11a86e80f7b_0_1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1a86e80f7b_0_4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1a86e80f7b_0_4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11a86e80f7b_0_4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1a86e80f7b_0_4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1a86e80f7b_0_4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6" name="Google Shape;306;g11a86e80f7b_0_4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1a86e80f7b_0_5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1a86e80f7b_0_5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0" name="Google Shape;400;g11a86e80f7b_0_5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0897e29a8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0897e29a8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dirty="0">
              <a:latin typeface="Calibri"/>
              <a:ea typeface="Calibri"/>
              <a:cs typeface="Calibri"/>
              <a:sym typeface="Calibri"/>
            </a:endParaRPr>
          </a:p>
          <a:p>
            <a:pPr marL="0" lvl="0" indent="0" algn="l" rtl="0">
              <a:spcBef>
                <a:spcPts val="0"/>
              </a:spcBef>
              <a:spcAft>
                <a:spcPts val="0"/>
              </a:spcAft>
              <a:buNone/>
            </a:pPr>
            <a:endParaRPr sz="1400" b="1"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9775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5298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2074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07735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58018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5903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0671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62654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e34f611e8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0" name="Google Shape;580;ge34f611e8f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062630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e34f611e8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0" name="Google Shape;580;ge34f611e8f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118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dec448982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1dec448982_0_5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7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261c5c1be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261c5c1be_0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dec44898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1dec448982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292100" algn="l" rtl="0">
              <a:lnSpc>
                <a:spcPct val="115000"/>
              </a:lnSpc>
              <a:spcBef>
                <a:spcPts val="0"/>
              </a:spcBef>
              <a:spcAft>
                <a:spcPts val="0"/>
              </a:spcAft>
              <a:buClr>
                <a:srgbClr val="49154B"/>
              </a:buClr>
              <a:buSzPts val="1000"/>
              <a:buChar char="●"/>
            </a:pPr>
            <a:endParaRPr sz="1000" dirty="0">
              <a:solidFill>
                <a:srgbClr val="49154B"/>
              </a:solidFill>
            </a:endParaRPr>
          </a:p>
          <a:p>
            <a:pPr marL="0" lvl="0" indent="0" algn="l" rtl="0">
              <a:lnSpc>
                <a:spcPct val="115000"/>
              </a:lnSpc>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671cd622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671cd622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7"/>
        <p:cNvGrpSpPr/>
        <p:nvPr/>
      </p:nvGrpSpPr>
      <p:grpSpPr>
        <a:xfrm>
          <a:off x="0" y="0"/>
          <a:ext cx="0" cy="0"/>
          <a:chOff x="0" y="0"/>
          <a:chExt cx="0" cy="0"/>
        </a:xfrm>
      </p:grpSpPr>
      <p:sp>
        <p:nvSpPr>
          <p:cNvPr id="118" name="Google Shape;118;p21"/>
          <p:cNvSpPr/>
          <p:nvPr/>
        </p:nvSpPr>
        <p:spPr>
          <a:xfrm>
            <a:off x="0" y="199461"/>
            <a:ext cx="9144000" cy="4944000"/>
          </a:xfrm>
          <a:prstGeom prst="rect">
            <a:avLst/>
          </a:prstGeom>
          <a:solidFill>
            <a:srgbClr val="9F9F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9" name="Google Shape;119;p21"/>
          <p:cNvSpPr/>
          <p:nvPr/>
        </p:nvSpPr>
        <p:spPr>
          <a:xfrm rot="10800000">
            <a:off x="-2" y="561"/>
            <a:ext cx="9144000" cy="1989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120" name="Google Shape;120;p21"/>
          <p:cNvSpPr/>
          <p:nvPr/>
        </p:nvSpPr>
        <p:spPr>
          <a:xfrm>
            <a:off x="1006081" y="2396284"/>
            <a:ext cx="262060" cy="409969"/>
          </a:xfrm>
          <a:custGeom>
            <a:avLst/>
            <a:gdLst/>
            <a:ahLst/>
            <a:cxnLst/>
            <a:rect l="l" t="t" r="r" b="b"/>
            <a:pathLst>
              <a:path w="1439" h="2251" extrusionOk="0">
                <a:moveTo>
                  <a:pt x="1407" y="1187"/>
                </a:moveTo>
                <a:lnTo>
                  <a:pt x="1407" y="1187"/>
                </a:lnTo>
                <a:cubicBezTo>
                  <a:pt x="376" y="2250"/>
                  <a:pt x="376" y="2250"/>
                  <a:pt x="376" y="2250"/>
                </a:cubicBezTo>
                <a:cubicBezTo>
                  <a:pt x="376" y="2250"/>
                  <a:pt x="344" y="2250"/>
                  <a:pt x="313" y="2250"/>
                </a:cubicBezTo>
                <a:cubicBezTo>
                  <a:pt x="282" y="2250"/>
                  <a:pt x="282" y="2250"/>
                  <a:pt x="251" y="2250"/>
                </a:cubicBezTo>
                <a:cubicBezTo>
                  <a:pt x="32" y="2000"/>
                  <a:pt x="32" y="2000"/>
                  <a:pt x="32" y="2000"/>
                </a:cubicBezTo>
                <a:cubicBezTo>
                  <a:pt x="0" y="2000"/>
                  <a:pt x="0" y="1969"/>
                  <a:pt x="0" y="1937"/>
                </a:cubicBezTo>
                <a:cubicBezTo>
                  <a:pt x="0" y="1906"/>
                  <a:pt x="0" y="1906"/>
                  <a:pt x="32" y="1875"/>
                </a:cubicBezTo>
                <a:cubicBezTo>
                  <a:pt x="751" y="1125"/>
                  <a:pt x="751" y="1125"/>
                  <a:pt x="751" y="1125"/>
                </a:cubicBezTo>
                <a:cubicBezTo>
                  <a:pt x="32" y="406"/>
                  <a:pt x="32" y="406"/>
                  <a:pt x="32" y="406"/>
                </a:cubicBezTo>
                <a:cubicBezTo>
                  <a:pt x="0" y="375"/>
                  <a:pt x="0" y="375"/>
                  <a:pt x="0" y="344"/>
                </a:cubicBezTo>
                <a:cubicBezTo>
                  <a:pt x="0" y="312"/>
                  <a:pt x="0" y="281"/>
                  <a:pt x="32" y="281"/>
                </a:cubicBezTo>
                <a:cubicBezTo>
                  <a:pt x="251" y="31"/>
                  <a:pt x="251" y="31"/>
                  <a:pt x="251" y="31"/>
                </a:cubicBezTo>
                <a:cubicBezTo>
                  <a:pt x="282" y="31"/>
                  <a:pt x="282" y="0"/>
                  <a:pt x="313" y="0"/>
                </a:cubicBezTo>
                <a:cubicBezTo>
                  <a:pt x="344" y="0"/>
                  <a:pt x="376" y="31"/>
                  <a:pt x="376" y="31"/>
                </a:cubicBezTo>
                <a:cubicBezTo>
                  <a:pt x="1407" y="1062"/>
                  <a:pt x="1407" y="1062"/>
                  <a:pt x="1407" y="1062"/>
                </a:cubicBezTo>
                <a:cubicBezTo>
                  <a:pt x="1438" y="1094"/>
                  <a:pt x="1438" y="1125"/>
                  <a:pt x="1438" y="1125"/>
                </a:cubicBezTo>
                <a:cubicBezTo>
                  <a:pt x="1438" y="1156"/>
                  <a:pt x="1438" y="1187"/>
                  <a:pt x="1407" y="1187"/>
                </a:cubicBezTo>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 name="Google Shape;121;p21"/>
          <p:cNvSpPr txBox="1">
            <a:spLocks noGrp="1"/>
          </p:cNvSpPr>
          <p:nvPr>
            <p:ph type="ctrTitle"/>
          </p:nvPr>
        </p:nvSpPr>
        <p:spPr>
          <a:xfrm>
            <a:off x="1480456" y="2363627"/>
            <a:ext cx="6759900" cy="1182900"/>
          </a:xfrm>
          <a:prstGeom prst="rect">
            <a:avLst/>
          </a:prstGeom>
          <a:noFill/>
          <a:ln>
            <a:noFill/>
          </a:ln>
        </p:spPr>
        <p:txBody>
          <a:bodyPr spcFirstLastPara="1" wrap="square" lIns="0" tIns="0" rIns="0" bIns="0" anchor="t" anchorCtr="0">
            <a:noAutofit/>
          </a:bodyPr>
          <a:lstStyle>
            <a:lvl1pPr lvl="0" algn="l" rtl="0">
              <a:lnSpc>
                <a:spcPct val="144444"/>
              </a:lnSpc>
              <a:spcBef>
                <a:spcPts val="0"/>
              </a:spcBef>
              <a:spcAft>
                <a:spcPts val="0"/>
              </a:spcAft>
              <a:buClr>
                <a:schemeClr val="lt1"/>
              </a:buClr>
              <a:buSzPts val="2700"/>
              <a:buFont typeface="Arial"/>
              <a:buNone/>
              <a:defRPr sz="2700" b="0" i="0" cap="none">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 name="Google Shape;122;p21"/>
          <p:cNvSpPr txBox="1">
            <a:spLocks noGrp="1"/>
          </p:cNvSpPr>
          <p:nvPr>
            <p:ph type="ftr" idx="11"/>
          </p:nvPr>
        </p:nvSpPr>
        <p:spPr>
          <a:xfrm>
            <a:off x="377428" y="4854347"/>
            <a:ext cx="30861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100"/>
              <a:buNone/>
              <a:defRPr sz="9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1"/>
          <p:cNvSpPr txBox="1">
            <a:spLocks noGrp="1"/>
          </p:cNvSpPr>
          <p:nvPr>
            <p:ph type="sldNum" idx="12"/>
          </p:nvPr>
        </p:nvSpPr>
        <p:spPr>
          <a:xfrm>
            <a:off x="6457949" y="4854347"/>
            <a:ext cx="23268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sz="800" b="1" i="0">
                <a:solidFill>
                  <a:schemeClr val="lt1"/>
                </a:solidFill>
                <a:latin typeface="Arial"/>
                <a:ea typeface="Arial"/>
                <a:cs typeface="Arial"/>
                <a:sym typeface="Arial"/>
              </a:defRPr>
            </a:lvl1pPr>
            <a:lvl2pPr marL="0" lvl="1" indent="0" algn="r" rtl="0">
              <a:spcBef>
                <a:spcPts val="0"/>
              </a:spcBef>
              <a:buNone/>
              <a:defRPr sz="800" b="1" i="0">
                <a:solidFill>
                  <a:schemeClr val="lt1"/>
                </a:solidFill>
                <a:latin typeface="Arial"/>
                <a:ea typeface="Arial"/>
                <a:cs typeface="Arial"/>
                <a:sym typeface="Arial"/>
              </a:defRPr>
            </a:lvl2pPr>
            <a:lvl3pPr marL="0" lvl="2" indent="0" algn="r" rtl="0">
              <a:spcBef>
                <a:spcPts val="0"/>
              </a:spcBef>
              <a:buNone/>
              <a:defRPr sz="800" b="1" i="0">
                <a:solidFill>
                  <a:schemeClr val="lt1"/>
                </a:solidFill>
                <a:latin typeface="Arial"/>
                <a:ea typeface="Arial"/>
                <a:cs typeface="Arial"/>
                <a:sym typeface="Arial"/>
              </a:defRPr>
            </a:lvl3pPr>
            <a:lvl4pPr marL="0" lvl="3" indent="0" algn="r" rtl="0">
              <a:spcBef>
                <a:spcPts val="0"/>
              </a:spcBef>
              <a:buNone/>
              <a:defRPr sz="800" b="1" i="0">
                <a:solidFill>
                  <a:schemeClr val="lt1"/>
                </a:solidFill>
                <a:latin typeface="Arial"/>
                <a:ea typeface="Arial"/>
                <a:cs typeface="Arial"/>
                <a:sym typeface="Arial"/>
              </a:defRPr>
            </a:lvl4pPr>
            <a:lvl5pPr marL="0" lvl="4" indent="0" algn="r" rtl="0">
              <a:spcBef>
                <a:spcPts val="0"/>
              </a:spcBef>
              <a:buNone/>
              <a:defRPr sz="800" b="1" i="0">
                <a:solidFill>
                  <a:schemeClr val="lt1"/>
                </a:solidFill>
                <a:latin typeface="Arial"/>
                <a:ea typeface="Arial"/>
                <a:cs typeface="Arial"/>
                <a:sym typeface="Arial"/>
              </a:defRPr>
            </a:lvl5pPr>
            <a:lvl6pPr marL="0" lvl="5" indent="0" algn="r" rtl="0">
              <a:spcBef>
                <a:spcPts val="0"/>
              </a:spcBef>
              <a:buNone/>
              <a:defRPr sz="800" b="1" i="0">
                <a:solidFill>
                  <a:schemeClr val="lt1"/>
                </a:solidFill>
                <a:latin typeface="Arial"/>
                <a:ea typeface="Arial"/>
                <a:cs typeface="Arial"/>
                <a:sym typeface="Arial"/>
              </a:defRPr>
            </a:lvl6pPr>
            <a:lvl7pPr marL="0" lvl="6" indent="0" algn="r" rtl="0">
              <a:spcBef>
                <a:spcPts val="0"/>
              </a:spcBef>
              <a:buNone/>
              <a:defRPr sz="800" b="1" i="0">
                <a:solidFill>
                  <a:schemeClr val="lt1"/>
                </a:solidFill>
                <a:latin typeface="Arial"/>
                <a:ea typeface="Arial"/>
                <a:cs typeface="Arial"/>
                <a:sym typeface="Arial"/>
              </a:defRPr>
            </a:lvl7pPr>
            <a:lvl8pPr marL="0" lvl="7" indent="0" algn="r" rtl="0">
              <a:spcBef>
                <a:spcPts val="0"/>
              </a:spcBef>
              <a:buNone/>
              <a:defRPr sz="800" b="1" i="0">
                <a:solidFill>
                  <a:schemeClr val="lt1"/>
                </a:solidFill>
                <a:latin typeface="Arial"/>
                <a:ea typeface="Arial"/>
                <a:cs typeface="Arial"/>
                <a:sym typeface="Arial"/>
              </a:defRPr>
            </a:lvl8pPr>
            <a:lvl9pPr marL="0" lvl="8" indent="0" algn="r" rtl="0">
              <a:spcBef>
                <a:spcPts val="0"/>
              </a:spcBef>
              <a:buNone/>
              <a:defRPr sz="800" b="1"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one column bullet points" type="obj">
  <p:cSld name="Text-one column bullet points">
    <p:spTree>
      <p:nvGrpSpPr>
        <p:cNvPr id="1" name="Shape 18"/>
        <p:cNvGrpSpPr/>
        <p:nvPr/>
      </p:nvGrpSpPr>
      <p:grpSpPr>
        <a:xfrm>
          <a:off x="0" y="0"/>
          <a:ext cx="0" cy="0"/>
          <a:chOff x="0" y="0"/>
          <a:chExt cx="0" cy="0"/>
        </a:xfrm>
      </p:grpSpPr>
      <p:sp>
        <p:nvSpPr>
          <p:cNvPr id="21" name="Google Shape;21;p3"/>
          <p:cNvSpPr txBox="1">
            <a:spLocks noGrp="1"/>
          </p:cNvSpPr>
          <p:nvPr>
            <p:ph type="title"/>
          </p:nvPr>
        </p:nvSpPr>
        <p:spPr>
          <a:xfrm>
            <a:off x="425807" y="216694"/>
            <a:ext cx="8528100" cy="510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3"/>
          <p:cNvSpPr txBox="1">
            <a:spLocks noGrp="1"/>
          </p:cNvSpPr>
          <p:nvPr>
            <p:ph type="body" idx="1"/>
          </p:nvPr>
        </p:nvSpPr>
        <p:spPr>
          <a:xfrm>
            <a:off x="425807" y="922802"/>
            <a:ext cx="8528100" cy="3787200"/>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800"/>
              </a:spcBef>
              <a:spcAft>
                <a:spcPts val="0"/>
              </a:spcAft>
              <a:buClr>
                <a:srgbClr val="E38526"/>
              </a:buClr>
              <a:buSzPts val="2400"/>
              <a:buFont typeface="Arial"/>
              <a:buChar char="•"/>
              <a:defRPr sz="2400">
                <a:solidFill>
                  <a:srgbClr val="101D34"/>
                </a:solidFill>
                <a:latin typeface="Quattrocento Sans"/>
                <a:ea typeface="Quattrocento Sans"/>
                <a:cs typeface="Quattrocento Sans"/>
                <a:sym typeface="Quattrocento Sans"/>
              </a:defRPr>
            </a:lvl1pPr>
            <a:lvl2pPr marL="914400" lvl="1" indent="-361950" algn="l">
              <a:lnSpc>
                <a:spcPct val="10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a:lnSpc>
                <a:spcPct val="10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3"/>
          <p:cNvSpPr txBox="1">
            <a:spLocks noGrp="1"/>
          </p:cNvSpPr>
          <p:nvPr>
            <p:ph type="sldNum" idx="12"/>
          </p:nvPr>
        </p:nvSpPr>
        <p:spPr>
          <a:xfrm>
            <a:off x="6076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15067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457200" y="205978"/>
            <a:ext cx="8229600" cy="7950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 name="Google Shape;96;p15"/>
          <p:cNvSpPr txBox="1">
            <a:spLocks noGrp="1"/>
          </p:cNvSpPr>
          <p:nvPr>
            <p:ph type="sldNum" idx="12"/>
          </p:nvPr>
        </p:nvSpPr>
        <p:spPr>
          <a:xfrm>
            <a:off x="8368146" y="4599172"/>
            <a:ext cx="441000" cy="2328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15"/>
          <p:cNvSpPr txBox="1">
            <a:spLocks noGrp="1"/>
          </p:cNvSpPr>
          <p:nvPr>
            <p:ph type="ftr" idx="11"/>
          </p:nvPr>
        </p:nvSpPr>
        <p:spPr>
          <a:xfrm>
            <a:off x="457200" y="4599172"/>
            <a:ext cx="3171600" cy="2328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100"/>
              <a:buNone/>
              <a:defRPr sz="1000">
                <a:solidFill>
                  <a:schemeClr val="accent6"/>
                </a:solidFill>
                <a:latin typeface="Century Gothic"/>
                <a:ea typeface="Century Gothic"/>
                <a:cs typeface="Century Gothic"/>
                <a:sym typeface="Century Gothic"/>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extLst>
      <p:ext uri="{BB962C8B-B14F-4D97-AF65-F5344CB8AC3E}">
        <p14:creationId xmlns:p14="http://schemas.microsoft.com/office/powerpoint/2010/main" val="2057299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457200" y="205978"/>
            <a:ext cx="8229600" cy="7950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0" name="Google Shape;100;p16"/>
          <p:cNvSpPr txBox="1">
            <a:spLocks noGrp="1"/>
          </p:cNvSpPr>
          <p:nvPr>
            <p:ph type="body" idx="1"/>
          </p:nvPr>
        </p:nvSpPr>
        <p:spPr>
          <a:xfrm>
            <a:off x="457200" y="1200151"/>
            <a:ext cx="8229600" cy="32976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accent1"/>
              </a:buClr>
              <a:buSzPts val="2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Clr>
                <a:srgbClr val="5C4E1F"/>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1" name="Google Shape;101;p16"/>
          <p:cNvSpPr txBox="1">
            <a:spLocks noGrp="1"/>
          </p:cNvSpPr>
          <p:nvPr>
            <p:ph type="sldNum" idx="12"/>
          </p:nvPr>
        </p:nvSpPr>
        <p:spPr>
          <a:xfrm>
            <a:off x="8484446" y="4599171"/>
            <a:ext cx="324600" cy="2385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sz="1000" b="0" i="0" u="none" strike="noStrike" cap="none">
                <a:solidFill>
                  <a:schemeClr val="accent6"/>
                </a:solidFill>
                <a:latin typeface="Century Gothic"/>
                <a:ea typeface="Century Gothic"/>
                <a:cs typeface="Century Gothic"/>
                <a:sym typeface="Century Gothic"/>
              </a:defRPr>
            </a:lvl1pPr>
            <a:lvl2pPr marL="0" lvl="1" indent="0" algn="l" rtl="0">
              <a:spcBef>
                <a:spcPts val="0"/>
              </a:spcBef>
              <a:buNone/>
              <a:defRPr sz="1000" b="0" i="0" u="none" strike="noStrike" cap="none">
                <a:solidFill>
                  <a:schemeClr val="accent6"/>
                </a:solidFill>
                <a:latin typeface="Century Gothic"/>
                <a:ea typeface="Century Gothic"/>
                <a:cs typeface="Century Gothic"/>
                <a:sym typeface="Century Gothic"/>
              </a:defRPr>
            </a:lvl2pPr>
            <a:lvl3pPr marL="0" lvl="2" indent="0" algn="l" rtl="0">
              <a:spcBef>
                <a:spcPts val="0"/>
              </a:spcBef>
              <a:buNone/>
              <a:defRPr sz="1000" b="0" i="0" u="none" strike="noStrike" cap="none">
                <a:solidFill>
                  <a:schemeClr val="accent6"/>
                </a:solidFill>
                <a:latin typeface="Century Gothic"/>
                <a:ea typeface="Century Gothic"/>
                <a:cs typeface="Century Gothic"/>
                <a:sym typeface="Century Gothic"/>
              </a:defRPr>
            </a:lvl3pPr>
            <a:lvl4pPr marL="0" lvl="3" indent="0" algn="l" rtl="0">
              <a:spcBef>
                <a:spcPts val="0"/>
              </a:spcBef>
              <a:buNone/>
              <a:defRPr sz="1000" b="0" i="0" u="none" strike="noStrike" cap="none">
                <a:solidFill>
                  <a:schemeClr val="accent6"/>
                </a:solidFill>
                <a:latin typeface="Century Gothic"/>
                <a:ea typeface="Century Gothic"/>
                <a:cs typeface="Century Gothic"/>
                <a:sym typeface="Century Gothic"/>
              </a:defRPr>
            </a:lvl4pPr>
            <a:lvl5pPr marL="0" lvl="4" indent="0" algn="l" rtl="0">
              <a:spcBef>
                <a:spcPts val="0"/>
              </a:spcBef>
              <a:buNone/>
              <a:defRPr sz="1000" b="0" i="0" u="none" strike="noStrike" cap="none">
                <a:solidFill>
                  <a:schemeClr val="accent6"/>
                </a:solidFill>
                <a:latin typeface="Century Gothic"/>
                <a:ea typeface="Century Gothic"/>
                <a:cs typeface="Century Gothic"/>
                <a:sym typeface="Century Gothic"/>
              </a:defRPr>
            </a:lvl5pPr>
            <a:lvl6pPr marL="0" lvl="5" indent="0" algn="l" rtl="0">
              <a:spcBef>
                <a:spcPts val="0"/>
              </a:spcBef>
              <a:buNone/>
              <a:defRPr sz="1000" b="0" i="0" u="none" strike="noStrike" cap="none">
                <a:solidFill>
                  <a:schemeClr val="accent6"/>
                </a:solidFill>
                <a:latin typeface="Century Gothic"/>
                <a:ea typeface="Century Gothic"/>
                <a:cs typeface="Century Gothic"/>
                <a:sym typeface="Century Gothic"/>
              </a:defRPr>
            </a:lvl6pPr>
            <a:lvl7pPr marL="0" lvl="6" indent="0" algn="l" rtl="0">
              <a:spcBef>
                <a:spcPts val="0"/>
              </a:spcBef>
              <a:buNone/>
              <a:defRPr sz="1000" b="0" i="0" u="none" strike="noStrike" cap="none">
                <a:solidFill>
                  <a:schemeClr val="accent6"/>
                </a:solidFill>
                <a:latin typeface="Century Gothic"/>
                <a:ea typeface="Century Gothic"/>
                <a:cs typeface="Century Gothic"/>
                <a:sym typeface="Century Gothic"/>
              </a:defRPr>
            </a:lvl7pPr>
            <a:lvl8pPr marL="0" lvl="7" indent="0" algn="l" rtl="0">
              <a:spcBef>
                <a:spcPts val="0"/>
              </a:spcBef>
              <a:buNone/>
              <a:defRPr sz="1000" b="0" i="0" u="none" strike="noStrike" cap="none">
                <a:solidFill>
                  <a:schemeClr val="accent6"/>
                </a:solidFill>
                <a:latin typeface="Century Gothic"/>
                <a:ea typeface="Century Gothic"/>
                <a:cs typeface="Century Gothic"/>
                <a:sym typeface="Century Gothic"/>
              </a:defRPr>
            </a:lvl8pPr>
            <a:lvl9pPr marL="0" lvl="8" indent="0" algn="l" rtl="0">
              <a:spcBef>
                <a:spcPts val="0"/>
              </a:spcBef>
              <a:buNone/>
              <a:defRPr sz="1000" b="0" i="0" u="none" strike="noStrike" cap="none">
                <a:solidFill>
                  <a:schemeClr val="accent6"/>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
        <p:nvSpPr>
          <p:cNvPr id="102" name="Google Shape;102;p16"/>
          <p:cNvSpPr txBox="1">
            <a:spLocks noGrp="1"/>
          </p:cNvSpPr>
          <p:nvPr>
            <p:ph type="ftr" idx="11"/>
          </p:nvPr>
        </p:nvSpPr>
        <p:spPr>
          <a:xfrm>
            <a:off x="457200" y="4599172"/>
            <a:ext cx="3171600" cy="2328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100"/>
              <a:buNone/>
              <a:defRPr sz="1000">
                <a:solidFill>
                  <a:schemeClr val="accent6"/>
                </a:solidFill>
                <a:latin typeface="Century Gothic"/>
                <a:ea typeface="Century Gothic"/>
                <a:cs typeface="Century Gothic"/>
                <a:sym typeface="Century Gothic"/>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extLst>
      <p:ext uri="{BB962C8B-B14F-4D97-AF65-F5344CB8AC3E}">
        <p14:creationId xmlns:p14="http://schemas.microsoft.com/office/powerpoint/2010/main" val="287967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Vertical Title and Text">
  <p:cSld name="1_Vertical Title and Text">
    <p:spTree>
      <p:nvGrpSpPr>
        <p:cNvPr id="1" name="Shape 124"/>
        <p:cNvGrpSpPr/>
        <p:nvPr/>
      </p:nvGrpSpPr>
      <p:grpSpPr>
        <a:xfrm>
          <a:off x="0" y="0"/>
          <a:ext cx="0" cy="0"/>
          <a:chOff x="0" y="0"/>
          <a:chExt cx="0" cy="0"/>
        </a:xfrm>
      </p:grpSpPr>
      <p:sp>
        <p:nvSpPr>
          <p:cNvPr id="125" name="Google Shape;125;p22"/>
          <p:cNvSpPr/>
          <p:nvPr/>
        </p:nvSpPr>
        <p:spPr>
          <a:xfrm>
            <a:off x="0" y="199461"/>
            <a:ext cx="9144000" cy="4944000"/>
          </a:xfrm>
          <a:prstGeom prst="rect">
            <a:avLst/>
          </a:prstGeom>
          <a:solidFill>
            <a:srgbClr val="9F9F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6" name="Google Shape;126;p22"/>
          <p:cNvSpPr txBox="1">
            <a:spLocks noGrp="1"/>
          </p:cNvSpPr>
          <p:nvPr>
            <p:ph type="ftr" idx="11"/>
          </p:nvPr>
        </p:nvSpPr>
        <p:spPr>
          <a:xfrm>
            <a:off x="377428" y="4854347"/>
            <a:ext cx="30861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100"/>
              <a:buNone/>
              <a:defRPr sz="9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7" name="Google Shape;127;p22"/>
          <p:cNvSpPr txBox="1">
            <a:spLocks noGrp="1"/>
          </p:cNvSpPr>
          <p:nvPr>
            <p:ph type="sldNum" idx="12"/>
          </p:nvPr>
        </p:nvSpPr>
        <p:spPr>
          <a:xfrm>
            <a:off x="6457949" y="4854347"/>
            <a:ext cx="23268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sz="800" b="1" i="0">
                <a:solidFill>
                  <a:schemeClr val="lt1"/>
                </a:solidFill>
                <a:latin typeface="Arial"/>
                <a:ea typeface="Arial"/>
                <a:cs typeface="Arial"/>
                <a:sym typeface="Arial"/>
              </a:defRPr>
            </a:lvl1pPr>
            <a:lvl2pPr marL="0" lvl="1" indent="0" algn="r" rtl="0">
              <a:spcBef>
                <a:spcPts val="0"/>
              </a:spcBef>
              <a:buNone/>
              <a:defRPr sz="800" b="1" i="0">
                <a:solidFill>
                  <a:schemeClr val="lt1"/>
                </a:solidFill>
                <a:latin typeface="Arial"/>
                <a:ea typeface="Arial"/>
                <a:cs typeface="Arial"/>
                <a:sym typeface="Arial"/>
              </a:defRPr>
            </a:lvl2pPr>
            <a:lvl3pPr marL="0" lvl="2" indent="0" algn="r" rtl="0">
              <a:spcBef>
                <a:spcPts val="0"/>
              </a:spcBef>
              <a:buNone/>
              <a:defRPr sz="800" b="1" i="0">
                <a:solidFill>
                  <a:schemeClr val="lt1"/>
                </a:solidFill>
                <a:latin typeface="Arial"/>
                <a:ea typeface="Arial"/>
                <a:cs typeface="Arial"/>
                <a:sym typeface="Arial"/>
              </a:defRPr>
            </a:lvl3pPr>
            <a:lvl4pPr marL="0" lvl="3" indent="0" algn="r" rtl="0">
              <a:spcBef>
                <a:spcPts val="0"/>
              </a:spcBef>
              <a:buNone/>
              <a:defRPr sz="800" b="1" i="0">
                <a:solidFill>
                  <a:schemeClr val="lt1"/>
                </a:solidFill>
                <a:latin typeface="Arial"/>
                <a:ea typeface="Arial"/>
                <a:cs typeface="Arial"/>
                <a:sym typeface="Arial"/>
              </a:defRPr>
            </a:lvl4pPr>
            <a:lvl5pPr marL="0" lvl="4" indent="0" algn="r" rtl="0">
              <a:spcBef>
                <a:spcPts val="0"/>
              </a:spcBef>
              <a:buNone/>
              <a:defRPr sz="800" b="1" i="0">
                <a:solidFill>
                  <a:schemeClr val="lt1"/>
                </a:solidFill>
                <a:latin typeface="Arial"/>
                <a:ea typeface="Arial"/>
                <a:cs typeface="Arial"/>
                <a:sym typeface="Arial"/>
              </a:defRPr>
            </a:lvl5pPr>
            <a:lvl6pPr marL="0" lvl="5" indent="0" algn="r" rtl="0">
              <a:spcBef>
                <a:spcPts val="0"/>
              </a:spcBef>
              <a:buNone/>
              <a:defRPr sz="800" b="1" i="0">
                <a:solidFill>
                  <a:schemeClr val="lt1"/>
                </a:solidFill>
                <a:latin typeface="Arial"/>
                <a:ea typeface="Arial"/>
                <a:cs typeface="Arial"/>
                <a:sym typeface="Arial"/>
              </a:defRPr>
            </a:lvl6pPr>
            <a:lvl7pPr marL="0" lvl="6" indent="0" algn="r" rtl="0">
              <a:spcBef>
                <a:spcPts val="0"/>
              </a:spcBef>
              <a:buNone/>
              <a:defRPr sz="800" b="1" i="0">
                <a:solidFill>
                  <a:schemeClr val="lt1"/>
                </a:solidFill>
                <a:latin typeface="Arial"/>
                <a:ea typeface="Arial"/>
                <a:cs typeface="Arial"/>
                <a:sym typeface="Arial"/>
              </a:defRPr>
            </a:lvl7pPr>
            <a:lvl8pPr marL="0" lvl="7" indent="0" algn="r" rtl="0">
              <a:spcBef>
                <a:spcPts val="0"/>
              </a:spcBef>
              <a:buNone/>
              <a:defRPr sz="800" b="1" i="0">
                <a:solidFill>
                  <a:schemeClr val="lt1"/>
                </a:solidFill>
                <a:latin typeface="Arial"/>
                <a:ea typeface="Arial"/>
                <a:cs typeface="Arial"/>
                <a:sym typeface="Arial"/>
              </a:defRPr>
            </a:lvl8pPr>
            <a:lvl9pPr marL="0" lvl="8" indent="0" algn="r" rtl="0">
              <a:spcBef>
                <a:spcPts val="0"/>
              </a:spcBef>
              <a:buNone/>
              <a:defRPr sz="800" b="1"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8" name="Google Shape;128;p22"/>
          <p:cNvSpPr/>
          <p:nvPr/>
        </p:nvSpPr>
        <p:spPr>
          <a:xfrm>
            <a:off x="1006081" y="2396284"/>
            <a:ext cx="262060" cy="409969"/>
          </a:xfrm>
          <a:custGeom>
            <a:avLst/>
            <a:gdLst/>
            <a:ahLst/>
            <a:cxnLst/>
            <a:rect l="l" t="t" r="r" b="b"/>
            <a:pathLst>
              <a:path w="1439" h="2251" extrusionOk="0">
                <a:moveTo>
                  <a:pt x="1407" y="1187"/>
                </a:moveTo>
                <a:lnTo>
                  <a:pt x="1407" y="1187"/>
                </a:lnTo>
                <a:cubicBezTo>
                  <a:pt x="376" y="2250"/>
                  <a:pt x="376" y="2250"/>
                  <a:pt x="376" y="2250"/>
                </a:cubicBezTo>
                <a:cubicBezTo>
                  <a:pt x="376" y="2250"/>
                  <a:pt x="344" y="2250"/>
                  <a:pt x="313" y="2250"/>
                </a:cubicBezTo>
                <a:cubicBezTo>
                  <a:pt x="282" y="2250"/>
                  <a:pt x="282" y="2250"/>
                  <a:pt x="251" y="2250"/>
                </a:cubicBezTo>
                <a:cubicBezTo>
                  <a:pt x="32" y="2000"/>
                  <a:pt x="32" y="2000"/>
                  <a:pt x="32" y="2000"/>
                </a:cubicBezTo>
                <a:cubicBezTo>
                  <a:pt x="0" y="2000"/>
                  <a:pt x="0" y="1969"/>
                  <a:pt x="0" y="1937"/>
                </a:cubicBezTo>
                <a:cubicBezTo>
                  <a:pt x="0" y="1906"/>
                  <a:pt x="0" y="1906"/>
                  <a:pt x="32" y="1875"/>
                </a:cubicBezTo>
                <a:cubicBezTo>
                  <a:pt x="751" y="1125"/>
                  <a:pt x="751" y="1125"/>
                  <a:pt x="751" y="1125"/>
                </a:cubicBezTo>
                <a:cubicBezTo>
                  <a:pt x="32" y="406"/>
                  <a:pt x="32" y="406"/>
                  <a:pt x="32" y="406"/>
                </a:cubicBezTo>
                <a:cubicBezTo>
                  <a:pt x="0" y="375"/>
                  <a:pt x="0" y="375"/>
                  <a:pt x="0" y="344"/>
                </a:cubicBezTo>
                <a:cubicBezTo>
                  <a:pt x="0" y="312"/>
                  <a:pt x="0" y="281"/>
                  <a:pt x="32" y="281"/>
                </a:cubicBezTo>
                <a:cubicBezTo>
                  <a:pt x="251" y="31"/>
                  <a:pt x="251" y="31"/>
                  <a:pt x="251" y="31"/>
                </a:cubicBezTo>
                <a:cubicBezTo>
                  <a:pt x="282" y="31"/>
                  <a:pt x="282" y="0"/>
                  <a:pt x="313" y="0"/>
                </a:cubicBezTo>
                <a:cubicBezTo>
                  <a:pt x="344" y="0"/>
                  <a:pt x="376" y="31"/>
                  <a:pt x="376" y="31"/>
                </a:cubicBezTo>
                <a:cubicBezTo>
                  <a:pt x="1407" y="1062"/>
                  <a:pt x="1407" y="1062"/>
                  <a:pt x="1407" y="1062"/>
                </a:cubicBezTo>
                <a:cubicBezTo>
                  <a:pt x="1438" y="1094"/>
                  <a:pt x="1438" y="1125"/>
                  <a:pt x="1438" y="1125"/>
                </a:cubicBezTo>
                <a:cubicBezTo>
                  <a:pt x="1438" y="1156"/>
                  <a:pt x="1438" y="1187"/>
                  <a:pt x="1407" y="1187"/>
                </a:cubicBezTo>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9" name="Google Shape;129;p22"/>
          <p:cNvSpPr txBox="1">
            <a:spLocks noGrp="1"/>
          </p:cNvSpPr>
          <p:nvPr>
            <p:ph type="ctrTitle"/>
          </p:nvPr>
        </p:nvSpPr>
        <p:spPr>
          <a:xfrm>
            <a:off x="1480456" y="2363627"/>
            <a:ext cx="6759900" cy="1182900"/>
          </a:xfrm>
          <a:prstGeom prst="rect">
            <a:avLst/>
          </a:prstGeom>
          <a:noFill/>
          <a:ln>
            <a:noFill/>
          </a:ln>
        </p:spPr>
        <p:txBody>
          <a:bodyPr spcFirstLastPara="1" wrap="square" lIns="0" tIns="0" rIns="0" bIns="0" anchor="t" anchorCtr="0">
            <a:noAutofit/>
          </a:bodyPr>
          <a:lstStyle>
            <a:lvl1pPr lvl="0" algn="l" rtl="0">
              <a:lnSpc>
                <a:spcPct val="144444"/>
              </a:lnSpc>
              <a:spcBef>
                <a:spcPts val="0"/>
              </a:spcBef>
              <a:spcAft>
                <a:spcPts val="0"/>
              </a:spcAft>
              <a:buClr>
                <a:schemeClr val="lt1"/>
              </a:buClr>
              <a:buSzPts val="2700"/>
              <a:buFont typeface="Arial"/>
              <a:buNone/>
              <a:defRPr sz="2700" b="0" i="0" cap="none">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0" name="Google Shape;130;p22"/>
          <p:cNvSpPr/>
          <p:nvPr/>
        </p:nvSpPr>
        <p:spPr>
          <a:xfrm rot="10800000">
            <a:off x="-2" y="-39"/>
            <a:ext cx="9144000" cy="199500"/>
          </a:xfrm>
          <a:prstGeom prst="rect">
            <a:avLst/>
          </a:prstGeom>
          <a:solidFill>
            <a:schemeClr val="accent3"/>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1"/>
        <p:cNvGrpSpPr/>
        <p:nvPr/>
      </p:nvGrpSpPr>
      <p:grpSpPr>
        <a:xfrm>
          <a:off x="0" y="0"/>
          <a:ext cx="0" cy="0"/>
          <a:chOff x="0" y="0"/>
          <a:chExt cx="0" cy="0"/>
        </a:xfrm>
      </p:grpSpPr>
      <p:sp>
        <p:nvSpPr>
          <p:cNvPr id="132" name="Google Shape;132;p23"/>
          <p:cNvSpPr/>
          <p:nvPr/>
        </p:nvSpPr>
        <p:spPr>
          <a:xfrm rot="10800000">
            <a:off x="-1" y="3434698"/>
            <a:ext cx="9144000" cy="1708800"/>
          </a:xfrm>
          <a:prstGeom prst="rect">
            <a:avLst/>
          </a:prstGeom>
          <a:solidFill>
            <a:srgbClr val="3A0D3B"/>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133" name="Google Shape;133;p23"/>
          <p:cNvSpPr/>
          <p:nvPr/>
        </p:nvSpPr>
        <p:spPr>
          <a:xfrm rot="10800000">
            <a:off x="-4" y="51"/>
            <a:ext cx="9144000" cy="3434700"/>
          </a:xfrm>
          <a:prstGeom prst="rect">
            <a:avLst/>
          </a:prstGeom>
          <a:solidFill>
            <a:schemeClr val="dk1"/>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134" name="Google Shape;134;p23"/>
          <p:cNvSpPr txBox="1"/>
          <p:nvPr/>
        </p:nvSpPr>
        <p:spPr>
          <a:xfrm>
            <a:off x="377428" y="4664555"/>
            <a:ext cx="8407200" cy="276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900">
                <a:solidFill>
                  <a:schemeClr val="lt1"/>
                </a:solidFill>
                <a:latin typeface="Calibri"/>
                <a:ea typeface="Calibri"/>
                <a:cs typeface="Calibri"/>
                <a:sym typeface="Calibri"/>
              </a:rPr>
              <a:t>This work was supported by a grant from the National Science Foundation, grant number 1934112. Any opinions, findings, and conclusions or recommendations expressed in this material are those of the author(s) and do not necessarily reflect the views of the National Science Foundation.</a:t>
            </a:r>
            <a:endParaRPr sz="900">
              <a:solidFill>
                <a:schemeClr val="lt1"/>
              </a:solidFill>
              <a:latin typeface="Calibri"/>
              <a:ea typeface="Calibri"/>
              <a:cs typeface="Calibri"/>
              <a:sym typeface="Calibri"/>
            </a:endParaRPr>
          </a:p>
        </p:txBody>
      </p:sp>
      <p:pic>
        <p:nvPicPr>
          <p:cNvPr id="135" name="Google Shape;135;p23" descr="DC"/>
          <p:cNvPicPr preferRelativeResize="0"/>
          <p:nvPr/>
        </p:nvPicPr>
        <p:blipFill rotWithShape="1">
          <a:blip r:embed="rId2">
            <a:alphaModFix/>
          </a:blip>
          <a:srcRect/>
          <a:stretch/>
        </p:blipFill>
        <p:spPr>
          <a:xfrm>
            <a:off x="3571280" y="3844891"/>
            <a:ext cx="1059783" cy="522137"/>
          </a:xfrm>
          <a:prstGeom prst="rect">
            <a:avLst/>
          </a:prstGeom>
          <a:noFill/>
          <a:ln>
            <a:noFill/>
          </a:ln>
        </p:spPr>
      </p:pic>
      <p:pic>
        <p:nvPicPr>
          <p:cNvPr id="136" name="Google Shape;136;p23" descr="SF"/>
          <p:cNvPicPr preferRelativeResize="0"/>
          <p:nvPr/>
        </p:nvPicPr>
        <p:blipFill rotWithShape="1">
          <a:blip r:embed="rId3">
            <a:alphaModFix/>
          </a:blip>
          <a:srcRect/>
          <a:stretch/>
        </p:blipFill>
        <p:spPr>
          <a:xfrm>
            <a:off x="2142197" y="3807398"/>
            <a:ext cx="642938" cy="649367"/>
          </a:xfrm>
          <a:prstGeom prst="rect">
            <a:avLst/>
          </a:prstGeom>
          <a:noFill/>
          <a:ln>
            <a:noFill/>
          </a:ln>
        </p:spPr>
      </p:pic>
      <p:pic>
        <p:nvPicPr>
          <p:cNvPr id="137" name="Google Shape;137;p23" descr="https://scienceplusc.org/wp-content/uploads/Master-Logo_695x338_color-300x146.png"/>
          <p:cNvPicPr preferRelativeResize="0"/>
          <p:nvPr/>
        </p:nvPicPr>
        <p:blipFill rotWithShape="1">
          <a:blip r:embed="rId4">
            <a:alphaModFix/>
          </a:blip>
          <a:srcRect/>
          <a:stretch/>
        </p:blipFill>
        <p:spPr>
          <a:xfrm>
            <a:off x="5288606" y="3638863"/>
            <a:ext cx="1735931" cy="84482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45"/>
        <p:cNvGrpSpPr/>
        <p:nvPr/>
      </p:nvGrpSpPr>
      <p:grpSpPr>
        <a:xfrm>
          <a:off x="0" y="0"/>
          <a:ext cx="0" cy="0"/>
          <a:chOff x="0" y="0"/>
          <a:chExt cx="0" cy="0"/>
        </a:xfrm>
      </p:grpSpPr>
      <p:sp>
        <p:nvSpPr>
          <p:cNvPr id="146" name="Google Shape;146;p25"/>
          <p:cNvSpPr/>
          <p:nvPr/>
        </p:nvSpPr>
        <p:spPr>
          <a:xfrm>
            <a:off x="0" y="199461"/>
            <a:ext cx="9144000" cy="4944000"/>
          </a:xfrm>
          <a:prstGeom prst="rect">
            <a:avLst/>
          </a:prstGeom>
          <a:solidFill>
            <a:srgbClr val="9F9F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7" name="Google Shape;147;p25"/>
          <p:cNvSpPr/>
          <p:nvPr/>
        </p:nvSpPr>
        <p:spPr>
          <a:xfrm rot="10800000">
            <a:off x="0" y="-37"/>
            <a:ext cx="9144000" cy="1995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148" name="Google Shape;148;p25"/>
          <p:cNvSpPr txBox="1">
            <a:spLocks noGrp="1"/>
          </p:cNvSpPr>
          <p:nvPr>
            <p:ph type="ftr" idx="11"/>
          </p:nvPr>
        </p:nvSpPr>
        <p:spPr>
          <a:xfrm>
            <a:off x="326572" y="4854347"/>
            <a:ext cx="31371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100"/>
              <a:buNone/>
              <a:defRPr sz="9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5"/>
          <p:cNvSpPr txBox="1">
            <a:spLocks noGrp="1"/>
          </p:cNvSpPr>
          <p:nvPr>
            <p:ph type="sldNum" idx="12"/>
          </p:nvPr>
        </p:nvSpPr>
        <p:spPr>
          <a:xfrm>
            <a:off x="6457949" y="4854347"/>
            <a:ext cx="23268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sz="800" b="1" i="0">
                <a:solidFill>
                  <a:schemeClr val="lt1"/>
                </a:solidFill>
                <a:latin typeface="Arial"/>
                <a:ea typeface="Arial"/>
                <a:cs typeface="Arial"/>
                <a:sym typeface="Arial"/>
              </a:defRPr>
            </a:lvl1pPr>
            <a:lvl2pPr marL="0" lvl="1" indent="0" algn="r" rtl="0">
              <a:spcBef>
                <a:spcPts val="0"/>
              </a:spcBef>
              <a:buNone/>
              <a:defRPr sz="800" b="1" i="0">
                <a:solidFill>
                  <a:schemeClr val="lt1"/>
                </a:solidFill>
                <a:latin typeface="Arial"/>
                <a:ea typeface="Arial"/>
                <a:cs typeface="Arial"/>
                <a:sym typeface="Arial"/>
              </a:defRPr>
            </a:lvl2pPr>
            <a:lvl3pPr marL="0" lvl="2" indent="0" algn="r" rtl="0">
              <a:spcBef>
                <a:spcPts val="0"/>
              </a:spcBef>
              <a:buNone/>
              <a:defRPr sz="800" b="1" i="0">
                <a:solidFill>
                  <a:schemeClr val="lt1"/>
                </a:solidFill>
                <a:latin typeface="Arial"/>
                <a:ea typeface="Arial"/>
                <a:cs typeface="Arial"/>
                <a:sym typeface="Arial"/>
              </a:defRPr>
            </a:lvl3pPr>
            <a:lvl4pPr marL="0" lvl="3" indent="0" algn="r" rtl="0">
              <a:spcBef>
                <a:spcPts val="0"/>
              </a:spcBef>
              <a:buNone/>
              <a:defRPr sz="800" b="1" i="0">
                <a:solidFill>
                  <a:schemeClr val="lt1"/>
                </a:solidFill>
                <a:latin typeface="Arial"/>
                <a:ea typeface="Arial"/>
                <a:cs typeface="Arial"/>
                <a:sym typeface="Arial"/>
              </a:defRPr>
            </a:lvl4pPr>
            <a:lvl5pPr marL="0" lvl="4" indent="0" algn="r" rtl="0">
              <a:spcBef>
                <a:spcPts val="0"/>
              </a:spcBef>
              <a:buNone/>
              <a:defRPr sz="800" b="1" i="0">
                <a:solidFill>
                  <a:schemeClr val="lt1"/>
                </a:solidFill>
                <a:latin typeface="Arial"/>
                <a:ea typeface="Arial"/>
                <a:cs typeface="Arial"/>
                <a:sym typeface="Arial"/>
              </a:defRPr>
            </a:lvl5pPr>
            <a:lvl6pPr marL="0" lvl="5" indent="0" algn="r" rtl="0">
              <a:spcBef>
                <a:spcPts val="0"/>
              </a:spcBef>
              <a:buNone/>
              <a:defRPr sz="800" b="1" i="0">
                <a:solidFill>
                  <a:schemeClr val="lt1"/>
                </a:solidFill>
                <a:latin typeface="Arial"/>
                <a:ea typeface="Arial"/>
                <a:cs typeface="Arial"/>
                <a:sym typeface="Arial"/>
              </a:defRPr>
            </a:lvl6pPr>
            <a:lvl7pPr marL="0" lvl="6" indent="0" algn="r" rtl="0">
              <a:spcBef>
                <a:spcPts val="0"/>
              </a:spcBef>
              <a:buNone/>
              <a:defRPr sz="800" b="1" i="0">
                <a:solidFill>
                  <a:schemeClr val="lt1"/>
                </a:solidFill>
                <a:latin typeface="Arial"/>
                <a:ea typeface="Arial"/>
                <a:cs typeface="Arial"/>
                <a:sym typeface="Arial"/>
              </a:defRPr>
            </a:lvl7pPr>
            <a:lvl8pPr marL="0" lvl="7" indent="0" algn="r" rtl="0">
              <a:spcBef>
                <a:spcPts val="0"/>
              </a:spcBef>
              <a:buNone/>
              <a:defRPr sz="800" b="1" i="0">
                <a:solidFill>
                  <a:schemeClr val="lt1"/>
                </a:solidFill>
                <a:latin typeface="Arial"/>
                <a:ea typeface="Arial"/>
                <a:cs typeface="Arial"/>
                <a:sym typeface="Arial"/>
              </a:defRPr>
            </a:lvl8pPr>
            <a:lvl9pPr marL="0" lvl="8" indent="0" algn="r" rtl="0">
              <a:spcBef>
                <a:spcPts val="0"/>
              </a:spcBef>
              <a:buNone/>
              <a:defRPr sz="800" b="1"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0" name="Google Shape;150;p25"/>
          <p:cNvSpPr/>
          <p:nvPr/>
        </p:nvSpPr>
        <p:spPr>
          <a:xfrm>
            <a:off x="1006081" y="2396284"/>
            <a:ext cx="262060" cy="409969"/>
          </a:xfrm>
          <a:custGeom>
            <a:avLst/>
            <a:gdLst/>
            <a:ahLst/>
            <a:cxnLst/>
            <a:rect l="l" t="t" r="r" b="b"/>
            <a:pathLst>
              <a:path w="1439" h="2251" extrusionOk="0">
                <a:moveTo>
                  <a:pt x="1407" y="1187"/>
                </a:moveTo>
                <a:lnTo>
                  <a:pt x="1407" y="1187"/>
                </a:lnTo>
                <a:cubicBezTo>
                  <a:pt x="376" y="2250"/>
                  <a:pt x="376" y="2250"/>
                  <a:pt x="376" y="2250"/>
                </a:cubicBezTo>
                <a:cubicBezTo>
                  <a:pt x="376" y="2250"/>
                  <a:pt x="344" y="2250"/>
                  <a:pt x="313" y="2250"/>
                </a:cubicBezTo>
                <a:cubicBezTo>
                  <a:pt x="282" y="2250"/>
                  <a:pt x="282" y="2250"/>
                  <a:pt x="251" y="2250"/>
                </a:cubicBezTo>
                <a:cubicBezTo>
                  <a:pt x="32" y="2000"/>
                  <a:pt x="32" y="2000"/>
                  <a:pt x="32" y="2000"/>
                </a:cubicBezTo>
                <a:cubicBezTo>
                  <a:pt x="0" y="2000"/>
                  <a:pt x="0" y="1969"/>
                  <a:pt x="0" y="1937"/>
                </a:cubicBezTo>
                <a:cubicBezTo>
                  <a:pt x="0" y="1906"/>
                  <a:pt x="0" y="1906"/>
                  <a:pt x="32" y="1875"/>
                </a:cubicBezTo>
                <a:cubicBezTo>
                  <a:pt x="751" y="1125"/>
                  <a:pt x="751" y="1125"/>
                  <a:pt x="751" y="1125"/>
                </a:cubicBezTo>
                <a:cubicBezTo>
                  <a:pt x="32" y="406"/>
                  <a:pt x="32" y="406"/>
                  <a:pt x="32" y="406"/>
                </a:cubicBezTo>
                <a:cubicBezTo>
                  <a:pt x="0" y="375"/>
                  <a:pt x="0" y="375"/>
                  <a:pt x="0" y="344"/>
                </a:cubicBezTo>
                <a:cubicBezTo>
                  <a:pt x="0" y="312"/>
                  <a:pt x="0" y="281"/>
                  <a:pt x="32" y="281"/>
                </a:cubicBezTo>
                <a:cubicBezTo>
                  <a:pt x="251" y="31"/>
                  <a:pt x="251" y="31"/>
                  <a:pt x="251" y="31"/>
                </a:cubicBezTo>
                <a:cubicBezTo>
                  <a:pt x="282" y="31"/>
                  <a:pt x="282" y="0"/>
                  <a:pt x="313" y="0"/>
                </a:cubicBezTo>
                <a:cubicBezTo>
                  <a:pt x="344" y="0"/>
                  <a:pt x="376" y="31"/>
                  <a:pt x="376" y="31"/>
                </a:cubicBezTo>
                <a:cubicBezTo>
                  <a:pt x="1407" y="1062"/>
                  <a:pt x="1407" y="1062"/>
                  <a:pt x="1407" y="1062"/>
                </a:cubicBezTo>
                <a:cubicBezTo>
                  <a:pt x="1438" y="1094"/>
                  <a:pt x="1438" y="1125"/>
                  <a:pt x="1438" y="1125"/>
                </a:cubicBezTo>
                <a:cubicBezTo>
                  <a:pt x="1438" y="1156"/>
                  <a:pt x="1438" y="1187"/>
                  <a:pt x="1407" y="1187"/>
                </a:cubicBezTo>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 name="Google Shape;151;p25"/>
          <p:cNvSpPr txBox="1">
            <a:spLocks noGrp="1"/>
          </p:cNvSpPr>
          <p:nvPr>
            <p:ph type="ctrTitle"/>
          </p:nvPr>
        </p:nvSpPr>
        <p:spPr>
          <a:xfrm>
            <a:off x="1480456" y="2363627"/>
            <a:ext cx="6759900" cy="1182900"/>
          </a:xfrm>
          <a:prstGeom prst="rect">
            <a:avLst/>
          </a:prstGeom>
          <a:noFill/>
          <a:ln>
            <a:noFill/>
          </a:ln>
        </p:spPr>
        <p:txBody>
          <a:bodyPr spcFirstLastPara="1" wrap="square" lIns="0" tIns="0" rIns="0" bIns="0" anchor="t" anchorCtr="0">
            <a:noAutofit/>
          </a:bodyPr>
          <a:lstStyle>
            <a:lvl1pPr lvl="0" algn="l" rtl="0">
              <a:lnSpc>
                <a:spcPct val="144444"/>
              </a:lnSpc>
              <a:spcBef>
                <a:spcPts val="0"/>
              </a:spcBef>
              <a:spcAft>
                <a:spcPts val="0"/>
              </a:spcAft>
              <a:buClr>
                <a:schemeClr val="lt1"/>
              </a:buClr>
              <a:buSzPts val="2700"/>
              <a:buFont typeface="Arial"/>
              <a:buNone/>
              <a:defRPr sz="2700" b="0" i="0" cap="none">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52"/>
        <p:cNvGrpSpPr/>
        <p:nvPr/>
      </p:nvGrpSpPr>
      <p:grpSpPr>
        <a:xfrm>
          <a:off x="0" y="0"/>
          <a:ext cx="0" cy="0"/>
          <a:chOff x="0" y="0"/>
          <a:chExt cx="0" cy="0"/>
        </a:xfrm>
      </p:grpSpPr>
      <p:sp>
        <p:nvSpPr>
          <p:cNvPr id="153" name="Google Shape;153;p26"/>
          <p:cNvSpPr txBox="1">
            <a:spLocks noGrp="1"/>
          </p:cNvSpPr>
          <p:nvPr>
            <p:ph type="sldNum" idx="12"/>
          </p:nvPr>
        </p:nvSpPr>
        <p:spPr>
          <a:xfrm>
            <a:off x="6583680" y="4882216"/>
            <a:ext cx="20574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26"/>
          <p:cNvSpPr txBox="1">
            <a:spLocks noGrp="1"/>
          </p:cNvSpPr>
          <p:nvPr>
            <p:ph type="ftr" idx="11"/>
          </p:nvPr>
        </p:nvSpPr>
        <p:spPr>
          <a:xfrm>
            <a:off x="342900" y="4854347"/>
            <a:ext cx="30861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5"/>
        <p:cNvGrpSpPr/>
        <p:nvPr/>
      </p:nvGrpSpPr>
      <p:grpSpPr>
        <a:xfrm>
          <a:off x="0" y="0"/>
          <a:ext cx="0" cy="0"/>
          <a:chOff x="0" y="0"/>
          <a:chExt cx="0" cy="0"/>
        </a:xfrm>
      </p:grpSpPr>
      <p:sp>
        <p:nvSpPr>
          <p:cNvPr id="156" name="Google Shape;156;p27"/>
          <p:cNvSpPr/>
          <p:nvPr/>
        </p:nvSpPr>
        <p:spPr>
          <a:xfrm>
            <a:off x="0" y="0"/>
            <a:ext cx="91440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 name="Google Shape;157;p27"/>
          <p:cNvSpPr txBox="1">
            <a:spLocks noGrp="1"/>
          </p:cNvSpPr>
          <p:nvPr>
            <p:ph type="ctrTitle"/>
          </p:nvPr>
        </p:nvSpPr>
        <p:spPr>
          <a:xfrm>
            <a:off x="1012365" y="917971"/>
            <a:ext cx="7047300" cy="1182900"/>
          </a:xfrm>
          <a:prstGeom prst="rect">
            <a:avLst/>
          </a:prstGeom>
          <a:noFill/>
          <a:ln>
            <a:noFill/>
          </a:ln>
        </p:spPr>
        <p:txBody>
          <a:bodyPr spcFirstLastPara="1" wrap="square" lIns="0" tIns="0" rIns="0" bIns="0" anchor="t" anchorCtr="0">
            <a:noAutofit/>
          </a:bodyPr>
          <a:lstStyle>
            <a:lvl1pPr lvl="0" algn="l" rtl="0">
              <a:lnSpc>
                <a:spcPct val="130000"/>
              </a:lnSpc>
              <a:spcBef>
                <a:spcPts val="0"/>
              </a:spcBef>
              <a:spcAft>
                <a:spcPts val="0"/>
              </a:spcAft>
              <a:buClr>
                <a:schemeClr val="lt1"/>
              </a:buClr>
              <a:buSzPts val="3000"/>
              <a:buFont typeface="Arial"/>
              <a:buNone/>
              <a:defRPr sz="3000" b="0" i="0" cap="none">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8"/>
        <p:cNvGrpSpPr/>
        <p:nvPr/>
      </p:nvGrpSpPr>
      <p:grpSpPr>
        <a:xfrm>
          <a:off x="0" y="0"/>
          <a:ext cx="0" cy="0"/>
          <a:chOff x="0" y="0"/>
          <a:chExt cx="0" cy="0"/>
        </a:xfrm>
      </p:grpSpPr>
      <p:sp>
        <p:nvSpPr>
          <p:cNvPr id="159" name="Google Shape;159;p28"/>
          <p:cNvSpPr txBox="1">
            <a:spLocks noGrp="1"/>
          </p:cNvSpPr>
          <p:nvPr>
            <p:ph type="body" idx="1"/>
          </p:nvPr>
        </p:nvSpPr>
        <p:spPr>
          <a:xfrm>
            <a:off x="342900" y="1369219"/>
            <a:ext cx="4484400" cy="32634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accent1"/>
              </a:buClr>
              <a:buSzPts val="2100"/>
              <a:buChar char="•"/>
              <a:defRPr>
                <a:solidFill>
                  <a:srgbClr val="343434"/>
                </a:solidFill>
              </a:defRPr>
            </a:lvl1pPr>
            <a:lvl2pPr marL="914400" lvl="1" indent="-342900" algn="l" rtl="0">
              <a:lnSpc>
                <a:spcPct val="90000"/>
              </a:lnSpc>
              <a:spcBef>
                <a:spcPts val="400"/>
              </a:spcBef>
              <a:spcAft>
                <a:spcPts val="0"/>
              </a:spcAft>
              <a:buClr>
                <a:schemeClr val="accent1"/>
              </a:buClr>
              <a:buSzPts val="1800"/>
              <a:buChar char="•"/>
              <a:defRPr>
                <a:solidFill>
                  <a:srgbClr val="343434"/>
                </a:solidFill>
              </a:defRPr>
            </a:lvl2pPr>
            <a:lvl3pPr marL="1371600" lvl="2" indent="-323850" algn="l" rtl="0">
              <a:lnSpc>
                <a:spcPct val="90000"/>
              </a:lnSpc>
              <a:spcBef>
                <a:spcPts val="400"/>
              </a:spcBef>
              <a:spcAft>
                <a:spcPts val="0"/>
              </a:spcAft>
              <a:buClr>
                <a:schemeClr val="accent1"/>
              </a:buClr>
              <a:buSzPts val="1500"/>
              <a:buChar char="•"/>
              <a:defRPr>
                <a:solidFill>
                  <a:srgbClr val="343434"/>
                </a:solidFill>
              </a:defRPr>
            </a:lvl3pPr>
            <a:lvl4pPr marL="1828800" lvl="3" indent="-317500" algn="l" rtl="0">
              <a:lnSpc>
                <a:spcPct val="90000"/>
              </a:lnSpc>
              <a:spcBef>
                <a:spcPts val="400"/>
              </a:spcBef>
              <a:spcAft>
                <a:spcPts val="0"/>
              </a:spcAft>
              <a:buClr>
                <a:schemeClr val="accent1"/>
              </a:buClr>
              <a:buSzPts val="1400"/>
              <a:buChar char="•"/>
              <a:defRPr>
                <a:solidFill>
                  <a:srgbClr val="343434"/>
                </a:solidFill>
              </a:defRPr>
            </a:lvl4pPr>
            <a:lvl5pPr marL="2286000" lvl="4" indent="-317500" algn="l" rtl="0">
              <a:lnSpc>
                <a:spcPct val="90000"/>
              </a:lnSpc>
              <a:spcBef>
                <a:spcPts val="400"/>
              </a:spcBef>
              <a:spcAft>
                <a:spcPts val="0"/>
              </a:spcAft>
              <a:buClr>
                <a:schemeClr val="accent1"/>
              </a:buClr>
              <a:buSzPts val="1400"/>
              <a:buChar char="•"/>
              <a:defRPr>
                <a:solidFill>
                  <a:srgbClr val="343434"/>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0" name="Google Shape;160;p28"/>
          <p:cNvSpPr txBox="1">
            <a:spLocks noGrp="1"/>
          </p:cNvSpPr>
          <p:nvPr>
            <p:ph type="body" idx="2"/>
          </p:nvPr>
        </p:nvSpPr>
        <p:spPr>
          <a:xfrm>
            <a:off x="4983479" y="1369219"/>
            <a:ext cx="3801300" cy="32634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accent1"/>
              </a:buClr>
              <a:buSzPts val="2100"/>
              <a:buChar char="•"/>
              <a:defRPr>
                <a:solidFill>
                  <a:srgbClr val="343434"/>
                </a:solidFill>
              </a:defRPr>
            </a:lvl1pPr>
            <a:lvl2pPr marL="914400" lvl="1" indent="-342900" algn="l" rtl="0">
              <a:lnSpc>
                <a:spcPct val="90000"/>
              </a:lnSpc>
              <a:spcBef>
                <a:spcPts val="400"/>
              </a:spcBef>
              <a:spcAft>
                <a:spcPts val="0"/>
              </a:spcAft>
              <a:buClr>
                <a:schemeClr val="accent1"/>
              </a:buClr>
              <a:buSzPts val="1800"/>
              <a:buChar char="•"/>
              <a:defRPr>
                <a:solidFill>
                  <a:srgbClr val="343434"/>
                </a:solidFill>
              </a:defRPr>
            </a:lvl2pPr>
            <a:lvl3pPr marL="1371600" lvl="2" indent="-323850" algn="l" rtl="0">
              <a:lnSpc>
                <a:spcPct val="90000"/>
              </a:lnSpc>
              <a:spcBef>
                <a:spcPts val="400"/>
              </a:spcBef>
              <a:spcAft>
                <a:spcPts val="0"/>
              </a:spcAft>
              <a:buClr>
                <a:schemeClr val="accent1"/>
              </a:buClr>
              <a:buSzPts val="1500"/>
              <a:buChar char="•"/>
              <a:defRPr>
                <a:solidFill>
                  <a:srgbClr val="343434"/>
                </a:solidFill>
              </a:defRPr>
            </a:lvl3pPr>
            <a:lvl4pPr marL="1828800" lvl="3" indent="-317500" algn="l" rtl="0">
              <a:lnSpc>
                <a:spcPct val="90000"/>
              </a:lnSpc>
              <a:spcBef>
                <a:spcPts val="400"/>
              </a:spcBef>
              <a:spcAft>
                <a:spcPts val="0"/>
              </a:spcAft>
              <a:buClr>
                <a:schemeClr val="accent1"/>
              </a:buClr>
              <a:buSzPts val="1400"/>
              <a:buChar char="•"/>
              <a:defRPr>
                <a:solidFill>
                  <a:srgbClr val="343434"/>
                </a:solidFill>
              </a:defRPr>
            </a:lvl4pPr>
            <a:lvl5pPr marL="2286000" lvl="4" indent="-317500" algn="l" rtl="0">
              <a:lnSpc>
                <a:spcPct val="90000"/>
              </a:lnSpc>
              <a:spcBef>
                <a:spcPts val="400"/>
              </a:spcBef>
              <a:spcAft>
                <a:spcPts val="0"/>
              </a:spcAft>
              <a:buClr>
                <a:schemeClr val="accent1"/>
              </a:buClr>
              <a:buSzPts val="1400"/>
              <a:buChar char="•"/>
              <a:defRPr>
                <a:solidFill>
                  <a:srgbClr val="343434"/>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1" name="Google Shape;161;p28"/>
          <p:cNvSpPr txBox="1">
            <a:spLocks noGrp="1"/>
          </p:cNvSpPr>
          <p:nvPr>
            <p:ph type="title"/>
          </p:nvPr>
        </p:nvSpPr>
        <p:spPr>
          <a:xfrm>
            <a:off x="342900" y="273844"/>
            <a:ext cx="84420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27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2" name="Google Shape;162;p28"/>
          <p:cNvSpPr txBox="1">
            <a:spLocks noGrp="1"/>
          </p:cNvSpPr>
          <p:nvPr>
            <p:ph type="ftr" idx="11"/>
          </p:nvPr>
        </p:nvSpPr>
        <p:spPr>
          <a:xfrm>
            <a:off x="342900" y="4854347"/>
            <a:ext cx="30861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3" name="Google Shape;163;p28"/>
          <p:cNvSpPr txBox="1">
            <a:spLocks noGrp="1"/>
          </p:cNvSpPr>
          <p:nvPr>
            <p:ph type="sldNum" idx="12"/>
          </p:nvPr>
        </p:nvSpPr>
        <p:spPr>
          <a:xfrm>
            <a:off x="6457949" y="4854347"/>
            <a:ext cx="23268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4"/>
        <p:cNvGrpSpPr/>
        <p:nvPr/>
      </p:nvGrpSpPr>
      <p:grpSpPr>
        <a:xfrm>
          <a:off x="0" y="0"/>
          <a:ext cx="0" cy="0"/>
          <a:chOff x="0" y="0"/>
          <a:chExt cx="0" cy="0"/>
        </a:xfrm>
      </p:grpSpPr>
      <p:sp>
        <p:nvSpPr>
          <p:cNvPr id="165" name="Google Shape;165;p29"/>
          <p:cNvSpPr/>
          <p:nvPr/>
        </p:nvSpPr>
        <p:spPr>
          <a:xfrm>
            <a:off x="0" y="0"/>
            <a:ext cx="47748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6" name="Google Shape;166;p29"/>
          <p:cNvSpPr/>
          <p:nvPr/>
        </p:nvSpPr>
        <p:spPr>
          <a:xfrm>
            <a:off x="4774883" y="0"/>
            <a:ext cx="43578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7" name="Google Shape;167;p29"/>
          <p:cNvSpPr txBox="1">
            <a:spLocks noGrp="1"/>
          </p:cNvSpPr>
          <p:nvPr>
            <p:ph type="title"/>
          </p:nvPr>
        </p:nvSpPr>
        <p:spPr>
          <a:xfrm>
            <a:off x="364331" y="399539"/>
            <a:ext cx="3993300" cy="4119000"/>
          </a:xfrm>
          <a:prstGeom prst="rect">
            <a:avLst/>
          </a:prstGeom>
          <a:noFill/>
          <a:ln>
            <a:noFill/>
          </a:ln>
        </p:spPr>
        <p:txBody>
          <a:bodyPr spcFirstLastPara="1" wrap="square" lIns="0" tIns="0" rIns="0" bIns="0" anchor="ctr" anchorCtr="0">
            <a:noAutofit/>
          </a:bodyPr>
          <a:lstStyle>
            <a:lvl1pPr lvl="0" algn="l" rtl="0">
              <a:lnSpc>
                <a:spcPct val="144444"/>
              </a:lnSpc>
              <a:spcBef>
                <a:spcPts val="0"/>
              </a:spcBef>
              <a:spcAft>
                <a:spcPts val="0"/>
              </a:spcAft>
              <a:buClr>
                <a:schemeClr val="lt1"/>
              </a:buClr>
              <a:buSzPts val="2700"/>
              <a:buFont typeface="Arial"/>
              <a:buNone/>
              <a:defRPr sz="2700" b="0" i="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8" name="Google Shape;168;p29"/>
          <p:cNvSpPr txBox="1">
            <a:spLocks noGrp="1"/>
          </p:cNvSpPr>
          <p:nvPr>
            <p:ph type="sldNum" idx="12"/>
          </p:nvPr>
        </p:nvSpPr>
        <p:spPr>
          <a:xfrm>
            <a:off x="6457949" y="4854347"/>
            <a:ext cx="23268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sz="800" b="1" i="0">
                <a:solidFill>
                  <a:schemeClr val="dk1"/>
                </a:solidFill>
                <a:latin typeface="Arial"/>
                <a:ea typeface="Arial"/>
                <a:cs typeface="Arial"/>
                <a:sym typeface="Arial"/>
              </a:defRPr>
            </a:lvl1pPr>
            <a:lvl2pPr marL="0" lvl="1" indent="0" algn="r" rtl="0">
              <a:spcBef>
                <a:spcPts val="0"/>
              </a:spcBef>
              <a:buNone/>
              <a:defRPr sz="800" b="1" i="0">
                <a:solidFill>
                  <a:schemeClr val="dk1"/>
                </a:solidFill>
                <a:latin typeface="Arial"/>
                <a:ea typeface="Arial"/>
                <a:cs typeface="Arial"/>
                <a:sym typeface="Arial"/>
              </a:defRPr>
            </a:lvl2pPr>
            <a:lvl3pPr marL="0" lvl="2" indent="0" algn="r" rtl="0">
              <a:spcBef>
                <a:spcPts val="0"/>
              </a:spcBef>
              <a:buNone/>
              <a:defRPr sz="800" b="1" i="0">
                <a:solidFill>
                  <a:schemeClr val="dk1"/>
                </a:solidFill>
                <a:latin typeface="Arial"/>
                <a:ea typeface="Arial"/>
                <a:cs typeface="Arial"/>
                <a:sym typeface="Arial"/>
              </a:defRPr>
            </a:lvl3pPr>
            <a:lvl4pPr marL="0" lvl="3" indent="0" algn="r" rtl="0">
              <a:spcBef>
                <a:spcPts val="0"/>
              </a:spcBef>
              <a:buNone/>
              <a:defRPr sz="800" b="1" i="0">
                <a:solidFill>
                  <a:schemeClr val="dk1"/>
                </a:solidFill>
                <a:latin typeface="Arial"/>
                <a:ea typeface="Arial"/>
                <a:cs typeface="Arial"/>
                <a:sym typeface="Arial"/>
              </a:defRPr>
            </a:lvl4pPr>
            <a:lvl5pPr marL="0" lvl="4" indent="0" algn="r" rtl="0">
              <a:spcBef>
                <a:spcPts val="0"/>
              </a:spcBef>
              <a:buNone/>
              <a:defRPr sz="800" b="1" i="0">
                <a:solidFill>
                  <a:schemeClr val="dk1"/>
                </a:solidFill>
                <a:latin typeface="Arial"/>
                <a:ea typeface="Arial"/>
                <a:cs typeface="Arial"/>
                <a:sym typeface="Arial"/>
              </a:defRPr>
            </a:lvl5pPr>
            <a:lvl6pPr marL="0" lvl="5" indent="0" algn="r" rtl="0">
              <a:spcBef>
                <a:spcPts val="0"/>
              </a:spcBef>
              <a:buNone/>
              <a:defRPr sz="800" b="1" i="0">
                <a:solidFill>
                  <a:schemeClr val="dk1"/>
                </a:solidFill>
                <a:latin typeface="Arial"/>
                <a:ea typeface="Arial"/>
                <a:cs typeface="Arial"/>
                <a:sym typeface="Arial"/>
              </a:defRPr>
            </a:lvl6pPr>
            <a:lvl7pPr marL="0" lvl="6" indent="0" algn="r" rtl="0">
              <a:spcBef>
                <a:spcPts val="0"/>
              </a:spcBef>
              <a:buNone/>
              <a:defRPr sz="800" b="1" i="0">
                <a:solidFill>
                  <a:schemeClr val="dk1"/>
                </a:solidFill>
                <a:latin typeface="Arial"/>
                <a:ea typeface="Arial"/>
                <a:cs typeface="Arial"/>
                <a:sym typeface="Arial"/>
              </a:defRPr>
            </a:lvl7pPr>
            <a:lvl8pPr marL="0" lvl="7" indent="0" algn="r" rtl="0">
              <a:spcBef>
                <a:spcPts val="0"/>
              </a:spcBef>
              <a:buNone/>
              <a:defRPr sz="800" b="1" i="0">
                <a:solidFill>
                  <a:schemeClr val="dk1"/>
                </a:solidFill>
                <a:latin typeface="Arial"/>
                <a:ea typeface="Arial"/>
                <a:cs typeface="Arial"/>
                <a:sym typeface="Arial"/>
              </a:defRPr>
            </a:lvl8pPr>
            <a:lvl9pPr marL="0" lvl="8" indent="0" algn="r" rtl="0">
              <a:spcBef>
                <a:spcPts val="0"/>
              </a:spcBef>
              <a:buNone/>
              <a:defRPr sz="800" b="1"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29"/>
          <p:cNvSpPr txBox="1">
            <a:spLocks noGrp="1"/>
          </p:cNvSpPr>
          <p:nvPr>
            <p:ph type="ftr" idx="11"/>
          </p:nvPr>
        </p:nvSpPr>
        <p:spPr>
          <a:xfrm>
            <a:off x="321822" y="4854347"/>
            <a:ext cx="30861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100"/>
              <a:buNone/>
              <a:defRPr sz="9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70"/>
        <p:cNvGrpSpPr/>
        <p:nvPr/>
      </p:nvGrpSpPr>
      <p:grpSpPr>
        <a:xfrm>
          <a:off x="0" y="0"/>
          <a:ext cx="0" cy="0"/>
          <a:chOff x="0" y="0"/>
          <a:chExt cx="0" cy="0"/>
        </a:xfrm>
      </p:grpSpPr>
      <p:sp>
        <p:nvSpPr>
          <p:cNvPr id="171" name="Google Shape;171;p30"/>
          <p:cNvSpPr/>
          <p:nvPr/>
        </p:nvSpPr>
        <p:spPr>
          <a:xfrm>
            <a:off x="4369117" y="0"/>
            <a:ext cx="47748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2" name="Google Shape;172;p30"/>
          <p:cNvSpPr/>
          <p:nvPr/>
        </p:nvSpPr>
        <p:spPr>
          <a:xfrm>
            <a:off x="14287" y="0"/>
            <a:ext cx="43548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3" name="Google Shape;173;p30"/>
          <p:cNvSpPr txBox="1">
            <a:spLocks noGrp="1"/>
          </p:cNvSpPr>
          <p:nvPr>
            <p:ph type="sldNum" idx="12"/>
          </p:nvPr>
        </p:nvSpPr>
        <p:spPr>
          <a:xfrm>
            <a:off x="6457949" y="4854347"/>
            <a:ext cx="23268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sz="800" b="1" i="0">
                <a:solidFill>
                  <a:schemeClr val="lt1"/>
                </a:solidFill>
                <a:latin typeface="Arial"/>
                <a:ea typeface="Arial"/>
                <a:cs typeface="Arial"/>
                <a:sym typeface="Arial"/>
              </a:defRPr>
            </a:lvl1pPr>
            <a:lvl2pPr marL="0" lvl="1" indent="0" algn="r" rtl="0">
              <a:spcBef>
                <a:spcPts val="0"/>
              </a:spcBef>
              <a:buNone/>
              <a:defRPr sz="800" b="1" i="0">
                <a:solidFill>
                  <a:schemeClr val="lt1"/>
                </a:solidFill>
                <a:latin typeface="Arial"/>
                <a:ea typeface="Arial"/>
                <a:cs typeface="Arial"/>
                <a:sym typeface="Arial"/>
              </a:defRPr>
            </a:lvl2pPr>
            <a:lvl3pPr marL="0" lvl="2" indent="0" algn="r" rtl="0">
              <a:spcBef>
                <a:spcPts val="0"/>
              </a:spcBef>
              <a:buNone/>
              <a:defRPr sz="800" b="1" i="0">
                <a:solidFill>
                  <a:schemeClr val="lt1"/>
                </a:solidFill>
                <a:latin typeface="Arial"/>
                <a:ea typeface="Arial"/>
                <a:cs typeface="Arial"/>
                <a:sym typeface="Arial"/>
              </a:defRPr>
            </a:lvl3pPr>
            <a:lvl4pPr marL="0" lvl="3" indent="0" algn="r" rtl="0">
              <a:spcBef>
                <a:spcPts val="0"/>
              </a:spcBef>
              <a:buNone/>
              <a:defRPr sz="800" b="1" i="0">
                <a:solidFill>
                  <a:schemeClr val="lt1"/>
                </a:solidFill>
                <a:latin typeface="Arial"/>
                <a:ea typeface="Arial"/>
                <a:cs typeface="Arial"/>
                <a:sym typeface="Arial"/>
              </a:defRPr>
            </a:lvl4pPr>
            <a:lvl5pPr marL="0" lvl="4" indent="0" algn="r" rtl="0">
              <a:spcBef>
                <a:spcPts val="0"/>
              </a:spcBef>
              <a:buNone/>
              <a:defRPr sz="800" b="1" i="0">
                <a:solidFill>
                  <a:schemeClr val="lt1"/>
                </a:solidFill>
                <a:latin typeface="Arial"/>
                <a:ea typeface="Arial"/>
                <a:cs typeface="Arial"/>
                <a:sym typeface="Arial"/>
              </a:defRPr>
            </a:lvl5pPr>
            <a:lvl6pPr marL="0" lvl="5" indent="0" algn="r" rtl="0">
              <a:spcBef>
                <a:spcPts val="0"/>
              </a:spcBef>
              <a:buNone/>
              <a:defRPr sz="800" b="1" i="0">
                <a:solidFill>
                  <a:schemeClr val="lt1"/>
                </a:solidFill>
                <a:latin typeface="Arial"/>
                <a:ea typeface="Arial"/>
                <a:cs typeface="Arial"/>
                <a:sym typeface="Arial"/>
              </a:defRPr>
            </a:lvl6pPr>
            <a:lvl7pPr marL="0" lvl="6" indent="0" algn="r" rtl="0">
              <a:spcBef>
                <a:spcPts val="0"/>
              </a:spcBef>
              <a:buNone/>
              <a:defRPr sz="800" b="1" i="0">
                <a:solidFill>
                  <a:schemeClr val="lt1"/>
                </a:solidFill>
                <a:latin typeface="Arial"/>
                <a:ea typeface="Arial"/>
                <a:cs typeface="Arial"/>
                <a:sym typeface="Arial"/>
              </a:defRPr>
            </a:lvl7pPr>
            <a:lvl8pPr marL="0" lvl="7" indent="0" algn="r" rtl="0">
              <a:spcBef>
                <a:spcPts val="0"/>
              </a:spcBef>
              <a:buNone/>
              <a:defRPr sz="800" b="1" i="0">
                <a:solidFill>
                  <a:schemeClr val="lt1"/>
                </a:solidFill>
                <a:latin typeface="Arial"/>
                <a:ea typeface="Arial"/>
                <a:cs typeface="Arial"/>
                <a:sym typeface="Arial"/>
              </a:defRPr>
            </a:lvl8pPr>
            <a:lvl9pPr marL="0" lvl="8" indent="0" algn="r" rtl="0">
              <a:spcBef>
                <a:spcPts val="0"/>
              </a:spcBef>
              <a:buNone/>
              <a:defRPr sz="800" b="1"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30"/>
          <p:cNvSpPr txBox="1">
            <a:spLocks noGrp="1"/>
          </p:cNvSpPr>
          <p:nvPr>
            <p:ph type="title"/>
          </p:nvPr>
        </p:nvSpPr>
        <p:spPr>
          <a:xfrm>
            <a:off x="4759880" y="399539"/>
            <a:ext cx="3993300" cy="4119000"/>
          </a:xfrm>
          <a:prstGeom prst="rect">
            <a:avLst/>
          </a:prstGeom>
          <a:noFill/>
          <a:ln>
            <a:noFill/>
          </a:ln>
        </p:spPr>
        <p:txBody>
          <a:bodyPr spcFirstLastPara="1" wrap="square" lIns="0" tIns="0" rIns="0" bIns="0" anchor="ctr" anchorCtr="0">
            <a:noAutofit/>
          </a:bodyPr>
          <a:lstStyle>
            <a:lvl1pPr lvl="0" algn="l" rtl="0">
              <a:lnSpc>
                <a:spcPct val="144444"/>
              </a:lnSpc>
              <a:spcBef>
                <a:spcPts val="0"/>
              </a:spcBef>
              <a:spcAft>
                <a:spcPts val="0"/>
              </a:spcAft>
              <a:buClr>
                <a:schemeClr val="lt1"/>
              </a:buClr>
              <a:buSzPts val="2700"/>
              <a:buFont typeface="Arial"/>
              <a:buNone/>
              <a:defRPr sz="2700" b="0" i="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5" name="Google Shape;175;p30"/>
          <p:cNvSpPr txBox="1">
            <a:spLocks noGrp="1"/>
          </p:cNvSpPr>
          <p:nvPr>
            <p:ph type="ftr" idx="11"/>
          </p:nvPr>
        </p:nvSpPr>
        <p:spPr>
          <a:xfrm>
            <a:off x="238601" y="4854347"/>
            <a:ext cx="30861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100"/>
              <a:buNone/>
              <a:defRPr sz="9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42900" y="273844"/>
            <a:ext cx="84420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8" name="Google Shape;98;p18"/>
          <p:cNvSpPr txBox="1">
            <a:spLocks noGrp="1"/>
          </p:cNvSpPr>
          <p:nvPr>
            <p:ph type="body" idx="1"/>
          </p:nvPr>
        </p:nvSpPr>
        <p:spPr>
          <a:xfrm>
            <a:off x="342900" y="1369219"/>
            <a:ext cx="84420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343434"/>
                </a:solidFill>
                <a:latin typeface="Arial"/>
                <a:ea typeface="Arial"/>
                <a:cs typeface="Arial"/>
                <a:sym typeface="Arial"/>
              </a:defRPr>
            </a:lvl1pPr>
            <a:lvl2pPr marL="914400" marR="0" lvl="1" indent="-342900" algn="l" rtl="0">
              <a:lnSpc>
                <a:spcPct val="90000"/>
              </a:lnSpc>
              <a:spcBef>
                <a:spcPts val="400"/>
              </a:spcBef>
              <a:spcAft>
                <a:spcPts val="0"/>
              </a:spcAft>
              <a:buClr>
                <a:schemeClr val="accent1"/>
              </a:buClr>
              <a:buSzPts val="1800"/>
              <a:buFont typeface="Arial"/>
              <a:buChar char="•"/>
              <a:defRPr sz="1800" b="0" i="0" u="none" strike="noStrike" cap="none">
                <a:solidFill>
                  <a:srgbClr val="343434"/>
                </a:solidFill>
                <a:latin typeface="Arial"/>
                <a:ea typeface="Arial"/>
                <a:cs typeface="Arial"/>
                <a:sym typeface="Arial"/>
              </a:defRPr>
            </a:lvl2pPr>
            <a:lvl3pPr marL="1371600" marR="0" lvl="2" indent="-323850" algn="l" rtl="0">
              <a:lnSpc>
                <a:spcPct val="90000"/>
              </a:lnSpc>
              <a:spcBef>
                <a:spcPts val="400"/>
              </a:spcBef>
              <a:spcAft>
                <a:spcPts val="0"/>
              </a:spcAft>
              <a:buClr>
                <a:schemeClr val="accent1"/>
              </a:buClr>
              <a:buSzPts val="1500"/>
              <a:buFont typeface="Arial"/>
              <a:buChar char="•"/>
              <a:defRPr sz="1500" b="0" i="0" u="none" strike="noStrike" cap="none">
                <a:solidFill>
                  <a:srgbClr val="343434"/>
                </a:solidFill>
                <a:latin typeface="Arial"/>
                <a:ea typeface="Arial"/>
                <a:cs typeface="Arial"/>
                <a:sym typeface="Arial"/>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343434"/>
                </a:solidFill>
                <a:latin typeface="Arial"/>
                <a:ea typeface="Arial"/>
                <a:cs typeface="Arial"/>
                <a:sym typeface="Arial"/>
              </a:defRPr>
            </a:lvl4pPr>
            <a:lvl5pPr marL="2286000" marR="0" lvl="4" indent="-317500" algn="l" rtl="0">
              <a:lnSpc>
                <a:spcPct val="90000"/>
              </a:lnSpc>
              <a:spcBef>
                <a:spcPts val="400"/>
              </a:spcBef>
              <a:spcAft>
                <a:spcPts val="0"/>
              </a:spcAft>
              <a:buClr>
                <a:schemeClr val="accent1"/>
              </a:buClr>
              <a:buSzPts val="1400"/>
              <a:buFont typeface="Arial"/>
              <a:buChar char="•"/>
              <a:defRPr sz="1400" b="0" i="0" u="none" strike="noStrike" cap="none">
                <a:solidFill>
                  <a:srgbClr val="343434"/>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9" name="Google Shape;99;p18"/>
          <p:cNvSpPr txBox="1">
            <a:spLocks noGrp="1"/>
          </p:cNvSpPr>
          <p:nvPr>
            <p:ph type="ftr" idx="11"/>
          </p:nvPr>
        </p:nvSpPr>
        <p:spPr>
          <a:xfrm>
            <a:off x="342900" y="4854347"/>
            <a:ext cx="3086100" cy="273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100"/>
              <a:buNone/>
              <a:defRPr sz="9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0" name="Google Shape;100;p18"/>
          <p:cNvSpPr txBox="1">
            <a:spLocks noGrp="1"/>
          </p:cNvSpPr>
          <p:nvPr>
            <p:ph type="sldNum" idx="12"/>
          </p:nvPr>
        </p:nvSpPr>
        <p:spPr>
          <a:xfrm>
            <a:off x="6457949" y="4854347"/>
            <a:ext cx="2326800" cy="2739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800" b="1" i="0" u="none" strike="noStrike" cap="none">
                <a:solidFill>
                  <a:schemeClr val="dk1"/>
                </a:solidFill>
                <a:latin typeface="Arial"/>
                <a:ea typeface="Arial"/>
                <a:cs typeface="Arial"/>
                <a:sym typeface="Arial"/>
              </a:defRPr>
            </a:lvl1pPr>
            <a:lvl2pPr marL="0" marR="0" lvl="1" indent="0" algn="r" rtl="0">
              <a:spcBef>
                <a:spcPts val="0"/>
              </a:spcBef>
              <a:buNone/>
              <a:defRPr sz="800" b="1" i="0" u="none" strike="noStrike" cap="none">
                <a:solidFill>
                  <a:schemeClr val="dk1"/>
                </a:solidFill>
                <a:latin typeface="Arial"/>
                <a:ea typeface="Arial"/>
                <a:cs typeface="Arial"/>
                <a:sym typeface="Arial"/>
              </a:defRPr>
            </a:lvl2pPr>
            <a:lvl3pPr marL="0" marR="0" lvl="2" indent="0" algn="r" rtl="0">
              <a:spcBef>
                <a:spcPts val="0"/>
              </a:spcBef>
              <a:buNone/>
              <a:defRPr sz="800" b="1" i="0" u="none" strike="noStrike" cap="none">
                <a:solidFill>
                  <a:schemeClr val="dk1"/>
                </a:solidFill>
                <a:latin typeface="Arial"/>
                <a:ea typeface="Arial"/>
                <a:cs typeface="Arial"/>
                <a:sym typeface="Arial"/>
              </a:defRPr>
            </a:lvl3pPr>
            <a:lvl4pPr marL="0" marR="0" lvl="3" indent="0" algn="r" rtl="0">
              <a:spcBef>
                <a:spcPts val="0"/>
              </a:spcBef>
              <a:buNone/>
              <a:defRPr sz="800" b="1" i="0" u="none" strike="noStrike" cap="none">
                <a:solidFill>
                  <a:schemeClr val="dk1"/>
                </a:solidFill>
                <a:latin typeface="Arial"/>
                <a:ea typeface="Arial"/>
                <a:cs typeface="Arial"/>
                <a:sym typeface="Arial"/>
              </a:defRPr>
            </a:lvl4pPr>
            <a:lvl5pPr marL="0" marR="0" lvl="4" indent="0" algn="r" rtl="0">
              <a:spcBef>
                <a:spcPts val="0"/>
              </a:spcBef>
              <a:buNone/>
              <a:defRPr sz="800" b="1" i="0" u="none" strike="noStrike" cap="none">
                <a:solidFill>
                  <a:schemeClr val="dk1"/>
                </a:solidFill>
                <a:latin typeface="Arial"/>
                <a:ea typeface="Arial"/>
                <a:cs typeface="Arial"/>
                <a:sym typeface="Arial"/>
              </a:defRPr>
            </a:lvl5pPr>
            <a:lvl6pPr marL="0" marR="0" lvl="5" indent="0" algn="r" rtl="0">
              <a:spcBef>
                <a:spcPts val="0"/>
              </a:spcBef>
              <a:buNone/>
              <a:defRPr sz="800" b="1" i="0" u="none" strike="noStrike" cap="none">
                <a:solidFill>
                  <a:schemeClr val="dk1"/>
                </a:solidFill>
                <a:latin typeface="Arial"/>
                <a:ea typeface="Arial"/>
                <a:cs typeface="Arial"/>
                <a:sym typeface="Arial"/>
              </a:defRPr>
            </a:lvl6pPr>
            <a:lvl7pPr marL="0" marR="0" lvl="6" indent="0" algn="r" rtl="0">
              <a:spcBef>
                <a:spcPts val="0"/>
              </a:spcBef>
              <a:buNone/>
              <a:defRPr sz="800" b="1" i="0" u="none" strike="noStrike" cap="none">
                <a:solidFill>
                  <a:schemeClr val="dk1"/>
                </a:solidFill>
                <a:latin typeface="Arial"/>
                <a:ea typeface="Arial"/>
                <a:cs typeface="Arial"/>
                <a:sym typeface="Arial"/>
              </a:defRPr>
            </a:lvl7pPr>
            <a:lvl8pPr marL="0" marR="0" lvl="7" indent="0" algn="r" rtl="0">
              <a:spcBef>
                <a:spcPts val="0"/>
              </a:spcBef>
              <a:buNone/>
              <a:defRPr sz="800" b="1" i="0" u="none" strike="noStrike" cap="none">
                <a:solidFill>
                  <a:schemeClr val="dk1"/>
                </a:solidFill>
                <a:latin typeface="Arial"/>
                <a:ea typeface="Arial"/>
                <a:cs typeface="Arial"/>
                <a:sym typeface="Arial"/>
              </a:defRPr>
            </a:lvl8pPr>
            <a:lvl9pPr marL="0" marR="0" lvl="8" indent="0" algn="r" rtl="0">
              <a:spcBef>
                <a:spcPts val="0"/>
              </a:spcBef>
              <a:buNone/>
              <a:defRPr sz="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01" name="Google Shape;101;p18"/>
          <p:cNvCxnSpPr/>
          <p:nvPr/>
        </p:nvCxnSpPr>
        <p:spPr>
          <a:xfrm>
            <a:off x="342900" y="4767263"/>
            <a:ext cx="8442000" cy="0"/>
          </a:xfrm>
          <a:prstGeom prst="straightConnector1">
            <a:avLst/>
          </a:prstGeom>
          <a:solidFill>
            <a:schemeClr val="accent1"/>
          </a:solidFill>
          <a:ln w="25400" cap="rnd" cmpd="sng">
            <a:solidFill>
              <a:srgbClr val="7F7F7F"/>
            </a:solidFill>
            <a:prstDash val="dot"/>
            <a:round/>
            <a:headEnd type="none" w="sm" len="sm"/>
            <a:tailEnd type="none" w="sm" len="sm"/>
          </a:ln>
        </p:spPr>
      </p:cxnSp>
      <p:grpSp>
        <p:nvGrpSpPr>
          <p:cNvPr id="102" name="Google Shape;102;p18"/>
          <p:cNvGrpSpPr/>
          <p:nvPr/>
        </p:nvGrpSpPr>
        <p:grpSpPr>
          <a:xfrm>
            <a:off x="-4" y="834"/>
            <a:ext cx="9144119" cy="199012"/>
            <a:chOff x="-6" y="1112"/>
            <a:chExt cx="12192158" cy="183000"/>
          </a:xfrm>
        </p:grpSpPr>
        <p:sp>
          <p:nvSpPr>
            <p:cNvPr id="103" name="Google Shape;103;p18"/>
            <p:cNvSpPr/>
            <p:nvPr/>
          </p:nvSpPr>
          <p:spPr>
            <a:xfrm>
              <a:off x="-6" y="1112"/>
              <a:ext cx="9220200" cy="183000"/>
            </a:xfrm>
            <a:prstGeom prst="rect">
              <a:avLst/>
            </a:prstGeom>
            <a:solidFill>
              <a:schemeClr val="dk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p:txBody>
        </p:sp>
        <p:grpSp>
          <p:nvGrpSpPr>
            <p:cNvPr id="104" name="Google Shape;104;p18"/>
            <p:cNvGrpSpPr/>
            <p:nvPr/>
          </p:nvGrpSpPr>
          <p:grpSpPr>
            <a:xfrm>
              <a:off x="9220230" y="1112"/>
              <a:ext cx="2971923" cy="183000"/>
              <a:chOff x="2438395" y="1112"/>
              <a:chExt cx="9753603" cy="183000"/>
            </a:xfrm>
          </p:grpSpPr>
          <p:sp>
            <p:nvSpPr>
              <p:cNvPr id="105" name="Google Shape;105;p18"/>
              <p:cNvSpPr/>
              <p:nvPr/>
            </p:nvSpPr>
            <p:spPr>
              <a:xfrm>
                <a:off x="2438395" y="1112"/>
                <a:ext cx="2438400" cy="1830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p:txBody>
          </p:sp>
          <p:sp>
            <p:nvSpPr>
              <p:cNvPr id="106" name="Google Shape;106;p18"/>
              <p:cNvSpPr/>
              <p:nvPr/>
            </p:nvSpPr>
            <p:spPr>
              <a:xfrm>
                <a:off x="4876796" y="1112"/>
                <a:ext cx="2438400" cy="183000"/>
              </a:xfrm>
              <a:prstGeom prst="rect">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p:txBody>
          </p:sp>
          <p:sp>
            <p:nvSpPr>
              <p:cNvPr id="107" name="Google Shape;107;p18"/>
              <p:cNvSpPr/>
              <p:nvPr/>
            </p:nvSpPr>
            <p:spPr>
              <a:xfrm>
                <a:off x="7315197" y="1112"/>
                <a:ext cx="2438400" cy="183000"/>
              </a:xfrm>
              <a:prstGeom prst="rect">
                <a:avLst/>
              </a:pr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p:txBody>
          </p:sp>
          <p:sp>
            <p:nvSpPr>
              <p:cNvPr id="108" name="Google Shape;108;p18"/>
              <p:cNvSpPr/>
              <p:nvPr/>
            </p:nvSpPr>
            <p:spPr>
              <a:xfrm>
                <a:off x="9753598" y="1112"/>
                <a:ext cx="2438400" cy="1830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p:txBody>
          </p:sp>
        </p:grpSp>
      </p:gr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70" r:id="rId4"/>
    <p:sldLayoutId id="2147483671" r:id="rId5"/>
    <p:sldLayoutId id="2147483672" r:id="rId6"/>
    <p:sldLayoutId id="2147483673" r:id="rId7"/>
    <p:sldLayoutId id="2147483674" r:id="rId8"/>
    <p:sldLayoutId id="2147483675" r:id="rId9"/>
    <p:sldLayoutId id="2147483684" r:id="rId10"/>
    <p:sldLayoutId id="2147483686" r:id="rId11"/>
    <p:sldLayoutId id="214748368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doi.org/10.1186/s40594-019-0178-z"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24.emf"/><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25.emf"/><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26.emf"/><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hyperlink" Target="mailto:jmsmith@edc.org" TargetMode="External"/><Relationship Id="rId7"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mailto:ialee@MIT.edu" TargetMode="External"/><Relationship Id="rId2" Type="http://schemas.openxmlformats.org/officeDocument/2006/relationships/hyperlink" Target="mailto:jmsmith@edc.org" TargetMode="External"/><Relationship Id="rId1" Type="http://schemas.openxmlformats.org/officeDocument/2006/relationships/slideLayout" Target="../slideLayouts/slideLayout3.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stemforall2022.videohall.com/presentations/2522"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93;p32" descr="SF">
            <a:extLst>
              <a:ext uri="{FF2B5EF4-FFF2-40B4-BE49-F238E27FC236}">
                <a16:creationId xmlns:a16="http://schemas.microsoft.com/office/drawing/2014/main" id="{F8A94345-30FD-0C75-F42D-E67E1E08555F}"/>
              </a:ext>
            </a:extLst>
          </p:cNvPr>
          <p:cNvPicPr preferRelativeResize="0"/>
          <p:nvPr/>
        </p:nvPicPr>
        <p:blipFill rotWithShape="1">
          <a:blip r:embed="rId3">
            <a:alphaModFix/>
          </a:blip>
          <a:srcRect/>
          <a:stretch/>
        </p:blipFill>
        <p:spPr>
          <a:xfrm>
            <a:off x="1648330" y="4323255"/>
            <a:ext cx="642938" cy="649367"/>
          </a:xfrm>
          <a:prstGeom prst="rect">
            <a:avLst/>
          </a:prstGeom>
          <a:noFill/>
          <a:ln>
            <a:noFill/>
          </a:ln>
        </p:spPr>
      </p:pic>
      <p:pic>
        <p:nvPicPr>
          <p:cNvPr id="4" name="Google Shape;194;p32" descr="https://scienceplusc.org/wp-content/uploads/Master-Logo_695x338_color-300x146.png">
            <a:extLst>
              <a:ext uri="{FF2B5EF4-FFF2-40B4-BE49-F238E27FC236}">
                <a16:creationId xmlns:a16="http://schemas.microsoft.com/office/drawing/2014/main" id="{59C75102-2607-D485-620D-FB62752E740B}"/>
              </a:ext>
            </a:extLst>
          </p:cNvPr>
          <p:cNvPicPr preferRelativeResize="0"/>
          <p:nvPr/>
        </p:nvPicPr>
        <p:blipFill rotWithShape="1">
          <a:blip r:embed="rId4">
            <a:alphaModFix/>
          </a:blip>
          <a:srcRect/>
          <a:stretch/>
        </p:blipFill>
        <p:spPr>
          <a:xfrm>
            <a:off x="2569279" y="3372957"/>
            <a:ext cx="1735931" cy="844820"/>
          </a:xfrm>
          <a:prstGeom prst="rect">
            <a:avLst/>
          </a:prstGeom>
          <a:noFill/>
          <a:ln>
            <a:noFill/>
          </a:ln>
          <a:effectLst>
            <a:outerShdw dist="848802" dir="5400000" algn="ctr" rotWithShape="0">
              <a:schemeClr val="bg1"/>
            </a:outerShdw>
          </a:effectLst>
        </p:spPr>
      </p:pic>
      <p:pic>
        <p:nvPicPr>
          <p:cNvPr id="6" name="Picture 5" descr="A picture containing text, clipart&#10;&#10;Description automatically generated">
            <a:extLst>
              <a:ext uri="{FF2B5EF4-FFF2-40B4-BE49-F238E27FC236}">
                <a16:creationId xmlns:a16="http://schemas.microsoft.com/office/drawing/2014/main" id="{C43894B5-E908-D05A-7B32-3734D9693E23}"/>
              </a:ext>
            </a:extLst>
          </p:cNvPr>
          <p:cNvPicPr>
            <a:picLocks noChangeAspect="1"/>
          </p:cNvPicPr>
          <p:nvPr/>
        </p:nvPicPr>
        <p:blipFill rotWithShape="1">
          <a:blip r:embed="rId5"/>
          <a:srcRect b="19459"/>
          <a:stretch/>
        </p:blipFill>
        <p:spPr>
          <a:xfrm>
            <a:off x="210931" y="235226"/>
            <a:ext cx="2890078" cy="468381"/>
          </a:xfrm>
          <a:prstGeom prst="rect">
            <a:avLst/>
          </a:prstGeom>
        </p:spPr>
      </p:pic>
      <p:sp>
        <p:nvSpPr>
          <p:cNvPr id="8" name="TextBox 7">
            <a:extLst>
              <a:ext uri="{FF2B5EF4-FFF2-40B4-BE49-F238E27FC236}">
                <a16:creationId xmlns:a16="http://schemas.microsoft.com/office/drawing/2014/main" id="{F0925E99-7D4F-7BFA-4572-0828C0EBA1EC}"/>
              </a:ext>
            </a:extLst>
          </p:cNvPr>
          <p:cNvSpPr txBox="1"/>
          <p:nvPr/>
        </p:nvSpPr>
        <p:spPr>
          <a:xfrm>
            <a:off x="357808" y="1290560"/>
            <a:ext cx="8398565" cy="923330"/>
          </a:xfrm>
          <a:prstGeom prst="rect">
            <a:avLst/>
          </a:prstGeom>
          <a:noFill/>
        </p:spPr>
        <p:txBody>
          <a:bodyPr wrap="square">
            <a:spAutoFit/>
          </a:bodyPr>
          <a:lstStyle/>
          <a:p>
            <a:pPr marL="0" marR="0" lvl="0" indent="0" algn="ctr" rtl="0">
              <a:lnSpc>
                <a:spcPct val="90000"/>
              </a:lnSpc>
              <a:spcBef>
                <a:spcPts val="0"/>
              </a:spcBef>
              <a:spcAft>
                <a:spcPts val="0"/>
              </a:spcAft>
              <a:buClr>
                <a:schemeClr val="lt1"/>
              </a:buClr>
              <a:buSzPts val="3000"/>
              <a:buFont typeface="Arial"/>
              <a:buNone/>
            </a:pPr>
            <a:r>
              <a:rPr lang="en-US" sz="3000" b="1" i="0" u="none" strike="noStrike" cap="none" dirty="0">
                <a:solidFill>
                  <a:schemeClr val="lt1"/>
                </a:solidFill>
                <a:latin typeface="Arial"/>
                <a:ea typeface="Arial"/>
                <a:cs typeface="Arial"/>
                <a:sym typeface="Arial"/>
              </a:rPr>
              <a:t>Science+C: Preparing Science Teachers to Integrate Computing into </a:t>
            </a:r>
            <a:r>
              <a:rPr lang="en-US" sz="3000" b="1" dirty="0">
                <a:solidFill>
                  <a:schemeClr val="lt1"/>
                </a:solidFill>
              </a:rPr>
              <a:t>Science Instruction</a:t>
            </a:r>
            <a:r>
              <a:rPr lang="en-US" sz="3000" b="1" i="0" u="none" strike="noStrike" cap="none" dirty="0">
                <a:solidFill>
                  <a:schemeClr val="lt1"/>
                </a:solidFill>
                <a:latin typeface="Arial"/>
                <a:ea typeface="Arial"/>
                <a:cs typeface="Arial"/>
                <a:sym typeface="Arial"/>
              </a:rPr>
              <a:t> </a:t>
            </a:r>
          </a:p>
        </p:txBody>
      </p:sp>
      <p:sp>
        <p:nvSpPr>
          <p:cNvPr id="9" name="Google Shape;190;p32">
            <a:extLst>
              <a:ext uri="{FF2B5EF4-FFF2-40B4-BE49-F238E27FC236}">
                <a16:creationId xmlns:a16="http://schemas.microsoft.com/office/drawing/2014/main" id="{247C6154-8DA1-8597-6AC1-06A04A78ECDD}"/>
              </a:ext>
            </a:extLst>
          </p:cNvPr>
          <p:cNvSpPr txBox="1"/>
          <p:nvPr/>
        </p:nvSpPr>
        <p:spPr>
          <a:xfrm>
            <a:off x="892185" y="2454966"/>
            <a:ext cx="7433187" cy="1676958"/>
          </a:xfrm>
          <a:prstGeom prst="rect">
            <a:avLst/>
          </a:prstGeom>
          <a:solidFill>
            <a:schemeClr val="tx1"/>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2"/>
              </a:buClr>
              <a:buSzPts val="1500"/>
              <a:buFont typeface="Arial"/>
              <a:buNone/>
            </a:pPr>
            <a:r>
              <a:rPr lang="en-US" sz="2400" dirty="0">
                <a:solidFill>
                  <a:schemeClr val="bg1"/>
                </a:solidFill>
              </a:rPr>
              <a:t>WCCE 2022</a:t>
            </a:r>
          </a:p>
          <a:p>
            <a:pPr marL="0" marR="0" lvl="0" indent="0" algn="ctr" rtl="0">
              <a:lnSpc>
                <a:spcPct val="90000"/>
              </a:lnSpc>
              <a:spcBef>
                <a:spcPts val="0"/>
              </a:spcBef>
              <a:spcAft>
                <a:spcPts val="0"/>
              </a:spcAft>
              <a:buClr>
                <a:schemeClr val="dk2"/>
              </a:buClr>
              <a:buSzPts val="1500"/>
              <a:buFont typeface="Arial"/>
              <a:buNone/>
            </a:pPr>
            <a:r>
              <a:rPr lang="en-US" sz="2000" dirty="0">
                <a:solidFill>
                  <a:schemeClr val="bg1"/>
                </a:solidFill>
              </a:rPr>
              <a:t>Hiroshima, Japan</a:t>
            </a:r>
          </a:p>
          <a:p>
            <a:pPr marL="0" marR="0" lvl="0" indent="0" algn="ctr" rtl="0">
              <a:lnSpc>
                <a:spcPct val="90000"/>
              </a:lnSpc>
              <a:spcBef>
                <a:spcPts val="0"/>
              </a:spcBef>
              <a:spcAft>
                <a:spcPts val="0"/>
              </a:spcAft>
              <a:buClr>
                <a:schemeClr val="dk2"/>
              </a:buClr>
              <a:buSzPts val="1500"/>
              <a:buFont typeface="Arial"/>
              <a:buNone/>
            </a:pPr>
            <a:r>
              <a:rPr lang="en-US" sz="2000" dirty="0">
                <a:solidFill>
                  <a:schemeClr val="bg1"/>
                </a:solidFill>
              </a:rPr>
              <a:t>August 21, 2022</a:t>
            </a:r>
            <a:endParaRPr lang="en-US" sz="1500" dirty="0">
              <a:solidFill>
                <a:schemeClr val="bg1"/>
              </a:solidFill>
            </a:endParaRPr>
          </a:p>
          <a:p>
            <a:pPr marL="0" marR="0" lvl="0" indent="0" algn="ctr" rtl="0">
              <a:lnSpc>
                <a:spcPct val="90000"/>
              </a:lnSpc>
              <a:spcBef>
                <a:spcPts val="0"/>
              </a:spcBef>
              <a:spcAft>
                <a:spcPts val="0"/>
              </a:spcAft>
              <a:buClr>
                <a:schemeClr val="dk2"/>
              </a:buClr>
              <a:buSzPts val="1500"/>
              <a:buFont typeface="Arial"/>
              <a:buNone/>
            </a:pPr>
            <a:endParaRPr lang="en-US" sz="1500" dirty="0">
              <a:solidFill>
                <a:schemeClr val="tx1">
                  <a:lumMod val="10000"/>
                  <a:lumOff val="90000"/>
                </a:schemeClr>
              </a:solidFill>
            </a:endParaRPr>
          </a:p>
          <a:p>
            <a:pPr marL="0" marR="0" lvl="0" indent="0" algn="ctr" rtl="0">
              <a:lnSpc>
                <a:spcPct val="90000"/>
              </a:lnSpc>
              <a:spcBef>
                <a:spcPts val="0"/>
              </a:spcBef>
              <a:spcAft>
                <a:spcPts val="0"/>
              </a:spcAft>
              <a:buClr>
                <a:schemeClr val="dk2"/>
              </a:buClr>
              <a:buSzPts val="1500"/>
              <a:buFont typeface="Arial"/>
              <a:buNone/>
            </a:pPr>
            <a:endParaRPr lang="en-US" sz="1500" dirty="0">
              <a:solidFill>
                <a:schemeClr val="tx1">
                  <a:lumMod val="10000"/>
                  <a:lumOff val="90000"/>
                </a:schemeClr>
              </a:solidFill>
            </a:endParaRPr>
          </a:p>
          <a:p>
            <a:pPr marL="0" marR="0" lvl="0" indent="0" algn="r" rtl="0">
              <a:lnSpc>
                <a:spcPct val="90000"/>
              </a:lnSpc>
              <a:spcBef>
                <a:spcPts val="0"/>
              </a:spcBef>
              <a:spcAft>
                <a:spcPts val="0"/>
              </a:spcAft>
              <a:buClr>
                <a:schemeClr val="dk2"/>
              </a:buClr>
              <a:buSzPts val="1500"/>
              <a:buFont typeface="Arial"/>
              <a:buNone/>
            </a:pPr>
            <a:r>
              <a:rPr lang="en-US" sz="1800" dirty="0">
                <a:solidFill>
                  <a:schemeClr val="tx1">
                    <a:lumMod val="10000"/>
                    <a:lumOff val="90000"/>
                  </a:schemeClr>
                </a:solidFill>
              </a:rPr>
              <a:t>Joyce Malyn-Smith, EDC</a:t>
            </a:r>
          </a:p>
          <a:p>
            <a:pPr marL="0" marR="0" lvl="0" indent="0" algn="r" rtl="0">
              <a:lnSpc>
                <a:spcPct val="90000"/>
              </a:lnSpc>
              <a:spcBef>
                <a:spcPts val="0"/>
              </a:spcBef>
              <a:spcAft>
                <a:spcPts val="0"/>
              </a:spcAft>
              <a:buClr>
                <a:schemeClr val="dk2"/>
              </a:buClr>
              <a:buSzPts val="1500"/>
              <a:buFont typeface="Arial"/>
              <a:buNone/>
            </a:pPr>
            <a:r>
              <a:rPr lang="en-US" sz="1800" dirty="0">
                <a:solidFill>
                  <a:schemeClr val="tx1">
                    <a:lumMod val="10000"/>
                    <a:lumOff val="90000"/>
                  </a:schemeClr>
                </a:solidFill>
              </a:rPr>
              <a:t>Irene A. Lee, MIT</a:t>
            </a:r>
          </a:p>
          <a:p>
            <a:pPr marL="0" marR="0" lvl="0" indent="0" rtl="0">
              <a:lnSpc>
                <a:spcPct val="90000"/>
              </a:lnSpc>
              <a:spcBef>
                <a:spcPts val="0"/>
              </a:spcBef>
              <a:spcAft>
                <a:spcPts val="0"/>
              </a:spcAft>
              <a:buClr>
                <a:schemeClr val="dk2"/>
              </a:buClr>
              <a:buSzPts val="1500"/>
              <a:buFont typeface="Arial"/>
              <a:buNone/>
            </a:pPr>
            <a:endParaRPr lang="en-US" sz="1500" dirty="0">
              <a:solidFill>
                <a:schemeClr val="lt1"/>
              </a:solidFill>
            </a:endParaRPr>
          </a:p>
        </p:txBody>
      </p:sp>
      <p:pic>
        <p:nvPicPr>
          <p:cNvPr id="11" name="Picture 10">
            <a:extLst>
              <a:ext uri="{FF2B5EF4-FFF2-40B4-BE49-F238E27FC236}">
                <a16:creationId xmlns:a16="http://schemas.microsoft.com/office/drawing/2014/main" id="{8BF62902-5251-AA3E-77B7-B136B391706A}"/>
              </a:ext>
            </a:extLst>
          </p:cNvPr>
          <p:cNvPicPr>
            <a:picLocks noChangeAspect="1"/>
          </p:cNvPicPr>
          <p:nvPr/>
        </p:nvPicPr>
        <p:blipFill>
          <a:blip r:embed="rId6"/>
          <a:stretch>
            <a:fillRect/>
          </a:stretch>
        </p:blipFill>
        <p:spPr>
          <a:xfrm>
            <a:off x="210931" y="4343420"/>
            <a:ext cx="1282148" cy="629202"/>
          </a:xfrm>
          <a:prstGeom prst="rect">
            <a:avLst/>
          </a:prstGeom>
        </p:spPr>
      </p:pic>
    </p:spTree>
    <p:extLst>
      <p:ext uri="{BB962C8B-B14F-4D97-AF65-F5344CB8AC3E}">
        <p14:creationId xmlns:p14="http://schemas.microsoft.com/office/powerpoint/2010/main" val="642253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19"/>
        <p:cNvGrpSpPr/>
        <p:nvPr/>
      </p:nvGrpSpPr>
      <p:grpSpPr>
        <a:xfrm>
          <a:off x="0" y="0"/>
          <a:ext cx="0" cy="0"/>
          <a:chOff x="0" y="0"/>
          <a:chExt cx="0" cy="0"/>
        </a:xfrm>
      </p:grpSpPr>
      <p:sp>
        <p:nvSpPr>
          <p:cNvPr id="2" name="Google Shape;149;p20">
            <a:extLst>
              <a:ext uri="{FF2B5EF4-FFF2-40B4-BE49-F238E27FC236}">
                <a16:creationId xmlns:a16="http://schemas.microsoft.com/office/drawing/2014/main" id="{C7EB84F6-E902-7084-468E-0BD336517655}"/>
              </a:ext>
            </a:extLst>
          </p:cNvPr>
          <p:cNvSpPr txBox="1">
            <a:spLocks noGrp="1"/>
          </p:cNvSpPr>
          <p:nvPr>
            <p:ph type="sldNum" idx="12"/>
          </p:nvPr>
        </p:nvSpPr>
        <p:spPr>
          <a:xfrm>
            <a:off x="8348869" y="4805945"/>
            <a:ext cx="441000" cy="232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124" name="Google Shape;124;p20"/>
          <p:cNvPicPr preferRelativeResize="0"/>
          <p:nvPr/>
        </p:nvPicPr>
        <p:blipFill>
          <a:blip r:embed="rId3">
            <a:alphaModFix/>
          </a:blip>
          <a:stretch>
            <a:fillRect/>
          </a:stretch>
        </p:blipFill>
        <p:spPr>
          <a:xfrm>
            <a:off x="2232627" y="935619"/>
            <a:ext cx="6412416" cy="3261643"/>
          </a:xfrm>
          <a:prstGeom prst="rect">
            <a:avLst/>
          </a:prstGeom>
          <a:noFill/>
          <a:ln>
            <a:noFill/>
          </a:ln>
        </p:spPr>
      </p:pic>
      <p:sp>
        <p:nvSpPr>
          <p:cNvPr id="5" name="Google Shape;156;p21">
            <a:extLst>
              <a:ext uri="{FF2B5EF4-FFF2-40B4-BE49-F238E27FC236}">
                <a16:creationId xmlns:a16="http://schemas.microsoft.com/office/drawing/2014/main" id="{5DE760BB-F229-8702-1F8B-711A2475C612}"/>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Developing the Science+C Course Descriptions </a:t>
            </a:r>
          </a:p>
        </p:txBody>
      </p:sp>
      <p:sp>
        <p:nvSpPr>
          <p:cNvPr id="6" name="Google Shape;156;p21">
            <a:extLst>
              <a:ext uri="{FF2B5EF4-FFF2-40B4-BE49-F238E27FC236}">
                <a16:creationId xmlns:a16="http://schemas.microsoft.com/office/drawing/2014/main" id="{22E4652A-B46A-1126-7AA1-3E8AA3C3BF19}"/>
              </a:ext>
            </a:extLst>
          </p:cNvPr>
          <p:cNvSpPr txBox="1">
            <a:spLocks/>
          </p:cNvSpPr>
          <p:nvPr/>
        </p:nvSpPr>
        <p:spPr>
          <a:xfrm>
            <a:off x="457200" y="898346"/>
            <a:ext cx="1775427"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err="1">
                <a:solidFill>
                  <a:schemeClr val="accent1"/>
                </a:solidFill>
                <a:latin typeface="Fira Sans Extra Condensed"/>
                <a:ea typeface="Fira Sans Extra Condensed"/>
                <a:cs typeface="Fira Sans Extra Condensed"/>
                <a:sym typeface="Fira Sans Extra Condensed"/>
              </a:rPr>
              <a:t>Biology+C</a:t>
            </a:r>
            <a:endParaRPr lang="en-US" sz="3000" b="1" dirty="0">
              <a:solidFill>
                <a:schemeClr val="accent1"/>
              </a:solidFill>
              <a:latin typeface="Fira Sans Extra Condensed"/>
              <a:ea typeface="Fira Sans Extra Condensed"/>
              <a:cs typeface="Fira Sans Extra Condensed"/>
              <a:sym typeface="Fira Sans Extra Condensed"/>
            </a:endParaRPr>
          </a:p>
        </p:txBody>
      </p:sp>
      <p:sp>
        <p:nvSpPr>
          <p:cNvPr id="9" name="Google Shape;149;p20">
            <a:extLst>
              <a:ext uri="{FF2B5EF4-FFF2-40B4-BE49-F238E27FC236}">
                <a16:creationId xmlns:a16="http://schemas.microsoft.com/office/drawing/2014/main" id="{4437FAC3-8FD8-41C4-A41C-6595D7727180}"/>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3" name="Picture 2">
            <a:extLst>
              <a:ext uri="{FF2B5EF4-FFF2-40B4-BE49-F238E27FC236}">
                <a16:creationId xmlns:a16="http://schemas.microsoft.com/office/drawing/2014/main" id="{C6D39300-BC0B-2F44-5531-9F5C912A1EB6}"/>
              </a:ext>
            </a:extLst>
          </p:cNvPr>
          <p:cNvPicPr>
            <a:picLocks noChangeAspect="1"/>
          </p:cNvPicPr>
          <p:nvPr/>
        </p:nvPicPr>
        <p:blipFill>
          <a:blip r:embed="rId4"/>
          <a:stretch>
            <a:fillRect/>
          </a:stretch>
        </p:blipFill>
        <p:spPr>
          <a:xfrm>
            <a:off x="341089" y="4310443"/>
            <a:ext cx="714554" cy="351665"/>
          </a:xfrm>
          <a:prstGeom prst="rect">
            <a:avLst/>
          </a:prstGeom>
        </p:spPr>
      </p:pic>
      <p:pic>
        <p:nvPicPr>
          <p:cNvPr id="4" name="Google Shape;193;p32" descr="SF">
            <a:extLst>
              <a:ext uri="{FF2B5EF4-FFF2-40B4-BE49-F238E27FC236}">
                <a16:creationId xmlns:a16="http://schemas.microsoft.com/office/drawing/2014/main" id="{0A377B49-36D6-D521-8111-E6727E42E779}"/>
              </a:ext>
            </a:extLst>
          </p:cNvPr>
          <p:cNvPicPr preferRelativeResize="0"/>
          <p:nvPr/>
        </p:nvPicPr>
        <p:blipFill rotWithShape="1">
          <a:blip r:embed="rId5">
            <a:alphaModFix/>
          </a:blip>
          <a:srcRect/>
          <a:stretch/>
        </p:blipFill>
        <p:spPr>
          <a:xfrm>
            <a:off x="792641" y="4299251"/>
            <a:ext cx="370344" cy="374047"/>
          </a:xfrm>
          <a:prstGeom prst="rect">
            <a:avLst/>
          </a:prstGeom>
          <a:noFill/>
          <a:ln>
            <a:noFill/>
          </a:ln>
        </p:spPr>
      </p:pic>
      <p:pic>
        <p:nvPicPr>
          <p:cNvPr id="7" name="Google Shape;194;p32" descr="https://scienceplusc.org/wp-content/uploads/Master-Logo_695x338_color-300x146.png">
            <a:extLst>
              <a:ext uri="{FF2B5EF4-FFF2-40B4-BE49-F238E27FC236}">
                <a16:creationId xmlns:a16="http://schemas.microsoft.com/office/drawing/2014/main" id="{EE8DEC36-4896-D4E9-3C7A-9D8039E9E36F}"/>
              </a:ext>
            </a:extLst>
          </p:cNvPr>
          <p:cNvPicPr preferRelativeResize="0"/>
          <p:nvPr/>
        </p:nvPicPr>
        <p:blipFill rotWithShape="1">
          <a:blip r:embed="rId6">
            <a:alphaModFix/>
          </a:blip>
          <a:srcRect/>
          <a:stretch/>
        </p:blipFill>
        <p:spPr>
          <a:xfrm>
            <a:off x="1264153" y="4227922"/>
            <a:ext cx="1061721" cy="516704"/>
          </a:xfrm>
          <a:prstGeom prst="rect">
            <a:avLst/>
          </a:prstGeom>
          <a:noFill/>
          <a:ln>
            <a:noFill/>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7" name="Google Shape;247;p28"/>
          <p:cNvSpPr txBox="1">
            <a:spLocks noGrp="1"/>
          </p:cNvSpPr>
          <p:nvPr>
            <p:ph type="title"/>
          </p:nvPr>
        </p:nvSpPr>
        <p:spPr>
          <a:xfrm>
            <a:off x="457200" y="383651"/>
            <a:ext cx="8229600" cy="465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b="1">
                <a:latin typeface="Fira Sans Extra Condensed"/>
                <a:ea typeface="Fira Sans Extra Condensed"/>
                <a:cs typeface="Fira Sans Extra Condensed"/>
                <a:sym typeface="Fira Sans Extra Condensed"/>
              </a:rPr>
              <a:t>WHAT DOES SCIENCE+C INCLUDE?</a:t>
            </a:r>
            <a:endParaRPr b="1">
              <a:latin typeface="Fira Sans Extra Condensed"/>
              <a:ea typeface="Fira Sans Extra Condensed"/>
              <a:cs typeface="Fira Sans Extra Condensed"/>
              <a:sym typeface="Fira Sans Extra Condensed"/>
            </a:endParaRPr>
          </a:p>
        </p:txBody>
      </p:sp>
      <p:sp>
        <p:nvSpPr>
          <p:cNvPr id="244" name="Google Shape;244;p28"/>
          <p:cNvSpPr txBox="1">
            <a:spLocks noGrp="1"/>
          </p:cNvSpPr>
          <p:nvPr>
            <p:ph type="body" idx="1"/>
          </p:nvPr>
        </p:nvSpPr>
        <p:spPr>
          <a:xfrm>
            <a:off x="392652" y="1342842"/>
            <a:ext cx="2692200" cy="2712003"/>
          </a:xfrm>
          <a:prstGeom prst="rect">
            <a:avLst/>
          </a:prstGeom>
          <a:ln w="38100" cap="flat" cmpd="sng">
            <a:solidFill>
              <a:srgbClr val="2EB67D"/>
            </a:solidFill>
            <a:prstDash val="solid"/>
            <a:round/>
            <a:headEnd type="none" w="sm" len="sm"/>
            <a:tailEnd type="none" w="sm" len="sm"/>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US" sz="2300" b="1" dirty="0">
                <a:solidFill>
                  <a:srgbClr val="2EB67D"/>
                </a:solidFill>
              </a:rPr>
              <a:t>Biology + C</a:t>
            </a:r>
            <a:endParaRPr sz="2300" b="1" dirty="0">
              <a:solidFill>
                <a:srgbClr val="2EB67D"/>
              </a:solidFill>
            </a:endParaRPr>
          </a:p>
          <a:p>
            <a:pPr marL="171450" marR="0" lvl="0" indent="-215900" algn="l" rtl="0">
              <a:lnSpc>
                <a:spcPct val="115000"/>
              </a:lnSpc>
              <a:spcBef>
                <a:spcPts val="0"/>
              </a:spcBef>
              <a:spcAft>
                <a:spcPts val="0"/>
              </a:spcAft>
              <a:buSzPts val="1600"/>
              <a:buFont typeface="Roboto"/>
              <a:buChar char="•"/>
            </a:pPr>
            <a:r>
              <a:rPr lang="en-US" sz="1600" dirty="0">
                <a:latin typeface="Arial" panose="020B0604020202020204" pitchFamily="34" charset="0"/>
                <a:ea typeface="Roboto"/>
                <a:cs typeface="Arial" panose="020B0604020202020204" pitchFamily="34" charset="0"/>
                <a:sym typeface="Roboto"/>
              </a:rPr>
              <a:t>Simple Ecosystems</a:t>
            </a:r>
          </a:p>
          <a:p>
            <a:pPr marL="171450" indent="-215900">
              <a:lnSpc>
                <a:spcPct val="115000"/>
              </a:lnSpc>
              <a:spcBef>
                <a:spcPts val="0"/>
              </a:spcBef>
              <a:buSzPts val="1600"/>
              <a:buFont typeface="Roboto"/>
              <a:buChar char="•"/>
            </a:pPr>
            <a:r>
              <a:rPr lang="en-US" sz="1600" dirty="0">
                <a:latin typeface="Arial" panose="020B0604020202020204" pitchFamily="34" charset="0"/>
                <a:ea typeface="Roboto"/>
                <a:cs typeface="Arial" panose="020B0604020202020204" pitchFamily="34" charset="0"/>
                <a:sym typeface="Roboto"/>
              </a:rPr>
              <a:t>Natural Selection</a:t>
            </a:r>
            <a:endParaRPr sz="1600" dirty="0">
              <a:latin typeface="Arial" panose="020B0604020202020204" pitchFamily="34" charset="0"/>
              <a:ea typeface="Roboto"/>
              <a:cs typeface="Arial" panose="020B0604020202020204" pitchFamily="34" charset="0"/>
              <a:sym typeface="Roboto"/>
            </a:endParaRPr>
          </a:p>
          <a:p>
            <a:pPr marL="171450" marR="0" lvl="0" indent="-215900" algn="l" rtl="0">
              <a:lnSpc>
                <a:spcPct val="115000"/>
              </a:lnSpc>
              <a:spcBef>
                <a:spcPts val="0"/>
              </a:spcBef>
              <a:spcAft>
                <a:spcPts val="0"/>
              </a:spcAft>
              <a:buSzPts val="1600"/>
              <a:buFont typeface="Roboto"/>
              <a:buChar char="•"/>
            </a:pPr>
            <a:r>
              <a:rPr lang="en-US" sz="1600" dirty="0">
                <a:latin typeface="Arial" panose="020B0604020202020204" pitchFamily="34" charset="0"/>
                <a:ea typeface="Roboto"/>
                <a:cs typeface="Arial" panose="020B0604020202020204" pitchFamily="34" charset="0"/>
                <a:sym typeface="Roboto"/>
              </a:rPr>
              <a:t>Enzymes</a:t>
            </a:r>
            <a:endParaRPr sz="1600" dirty="0">
              <a:latin typeface="Arial" panose="020B0604020202020204" pitchFamily="34" charset="0"/>
              <a:ea typeface="Roboto"/>
              <a:cs typeface="Arial" panose="020B0604020202020204" pitchFamily="34" charset="0"/>
              <a:sym typeface="Roboto"/>
            </a:endParaRPr>
          </a:p>
          <a:p>
            <a:pPr marL="171450" marR="0" lvl="0" indent="-215900" algn="l" rtl="0">
              <a:lnSpc>
                <a:spcPct val="115000"/>
              </a:lnSpc>
              <a:spcBef>
                <a:spcPts val="0"/>
              </a:spcBef>
              <a:spcAft>
                <a:spcPts val="0"/>
              </a:spcAft>
              <a:buSzPts val="1600"/>
              <a:buFont typeface="Roboto"/>
              <a:buChar char="•"/>
            </a:pPr>
            <a:r>
              <a:rPr lang="en-US" sz="1600" dirty="0">
                <a:latin typeface="Arial" panose="020B0604020202020204" pitchFamily="34" charset="0"/>
                <a:ea typeface="Roboto"/>
                <a:cs typeface="Arial" panose="020B0604020202020204" pitchFamily="34" charset="0"/>
                <a:sym typeface="Roboto"/>
              </a:rPr>
              <a:t>Photosynthesis</a:t>
            </a:r>
            <a:endParaRPr sz="1600" dirty="0">
              <a:latin typeface="Arial" panose="020B0604020202020204" pitchFamily="34" charset="0"/>
              <a:ea typeface="Roboto"/>
              <a:cs typeface="Arial" panose="020B0604020202020204" pitchFamily="34" charset="0"/>
              <a:sym typeface="Roboto"/>
            </a:endParaRPr>
          </a:p>
          <a:p>
            <a:pPr marL="171450" marR="0" lvl="0" indent="-215900" algn="l" rtl="0">
              <a:lnSpc>
                <a:spcPct val="115000"/>
              </a:lnSpc>
              <a:spcBef>
                <a:spcPts val="0"/>
              </a:spcBef>
              <a:spcAft>
                <a:spcPts val="0"/>
              </a:spcAft>
              <a:buSzPts val="1600"/>
              <a:buFont typeface="Roboto"/>
              <a:buChar char="•"/>
            </a:pPr>
            <a:r>
              <a:rPr lang="en-US" sz="1600" dirty="0">
                <a:latin typeface="Arial" panose="020B0604020202020204" pitchFamily="34" charset="0"/>
                <a:ea typeface="Roboto"/>
                <a:cs typeface="Arial" panose="020B0604020202020204" pitchFamily="34" charset="0"/>
                <a:sym typeface="Roboto"/>
              </a:rPr>
              <a:t>Homeostasis</a:t>
            </a:r>
            <a:endParaRPr sz="1600" dirty="0">
              <a:latin typeface="Arial" panose="020B0604020202020204" pitchFamily="34" charset="0"/>
              <a:ea typeface="Roboto"/>
              <a:cs typeface="Arial" panose="020B0604020202020204" pitchFamily="34" charset="0"/>
              <a:sym typeface="Roboto"/>
            </a:endParaRPr>
          </a:p>
          <a:p>
            <a:pPr marL="171450" marR="0" lvl="0" indent="-215900" algn="l" rtl="0">
              <a:lnSpc>
                <a:spcPct val="115000"/>
              </a:lnSpc>
              <a:spcBef>
                <a:spcPts val="0"/>
              </a:spcBef>
              <a:spcAft>
                <a:spcPts val="0"/>
              </a:spcAft>
              <a:buSzPts val="1600"/>
              <a:buFont typeface="Roboto"/>
              <a:buChar char="•"/>
            </a:pPr>
            <a:r>
              <a:rPr lang="en-US" sz="1600" dirty="0">
                <a:latin typeface="Arial" panose="020B0604020202020204" pitchFamily="34" charset="0"/>
                <a:ea typeface="Roboto"/>
                <a:cs typeface="Arial" panose="020B0604020202020204" pitchFamily="34" charset="0"/>
                <a:sym typeface="Roboto"/>
              </a:rPr>
              <a:t>Genetics</a:t>
            </a:r>
            <a:endParaRPr sz="1600" dirty="0">
              <a:latin typeface="Arial" panose="020B0604020202020204" pitchFamily="34" charset="0"/>
              <a:ea typeface="Roboto"/>
              <a:cs typeface="Arial" panose="020B0604020202020204" pitchFamily="34" charset="0"/>
              <a:sym typeface="Roboto"/>
            </a:endParaRPr>
          </a:p>
          <a:p>
            <a:pPr marL="171450" marR="0" lvl="0" indent="-215900" algn="l" rtl="0">
              <a:lnSpc>
                <a:spcPct val="115000"/>
              </a:lnSpc>
              <a:spcBef>
                <a:spcPts val="0"/>
              </a:spcBef>
              <a:spcAft>
                <a:spcPts val="0"/>
              </a:spcAft>
              <a:buSzPts val="1600"/>
              <a:buFont typeface="Roboto"/>
              <a:buChar char="•"/>
            </a:pPr>
            <a:r>
              <a:rPr lang="en-US" sz="1600" dirty="0">
                <a:latin typeface="Arial" panose="020B0604020202020204" pitchFamily="34" charset="0"/>
                <a:ea typeface="Roboto"/>
                <a:cs typeface="Arial" panose="020B0604020202020204" pitchFamily="34" charset="0"/>
                <a:sym typeface="Roboto"/>
              </a:rPr>
              <a:t>Ecosystems </a:t>
            </a:r>
            <a:br>
              <a:rPr lang="en-US" sz="1600" dirty="0">
                <a:latin typeface="Arial" panose="020B0604020202020204" pitchFamily="34" charset="0"/>
                <a:ea typeface="Roboto"/>
                <a:cs typeface="Arial" panose="020B0604020202020204" pitchFamily="34" charset="0"/>
                <a:sym typeface="Roboto"/>
              </a:rPr>
            </a:br>
            <a:r>
              <a:rPr lang="en-US" sz="1600" dirty="0">
                <a:latin typeface="Arial" panose="020B0604020202020204" pitchFamily="34" charset="0"/>
                <a:ea typeface="Roboto"/>
                <a:cs typeface="Arial" panose="020B0604020202020204" pitchFamily="34" charset="0"/>
                <a:sym typeface="Roboto"/>
              </a:rPr>
              <a:t>Dynamics</a:t>
            </a:r>
            <a:endParaRPr sz="1600" dirty="0">
              <a:latin typeface="Arial" panose="020B0604020202020204" pitchFamily="34" charset="0"/>
              <a:ea typeface="Roboto"/>
              <a:cs typeface="Arial" panose="020B0604020202020204" pitchFamily="34" charset="0"/>
              <a:sym typeface="Roboto"/>
            </a:endParaRPr>
          </a:p>
        </p:txBody>
      </p:sp>
      <p:sp>
        <p:nvSpPr>
          <p:cNvPr id="245" name="Google Shape;245;p28"/>
          <p:cNvSpPr txBox="1">
            <a:spLocks noGrp="1"/>
          </p:cNvSpPr>
          <p:nvPr>
            <p:ph type="body" idx="4294967295"/>
          </p:nvPr>
        </p:nvSpPr>
        <p:spPr>
          <a:xfrm>
            <a:off x="3174226" y="1343630"/>
            <a:ext cx="2685366" cy="2712003"/>
          </a:xfrm>
          <a:prstGeom prst="rect">
            <a:avLst/>
          </a:prstGeom>
          <a:ln w="38100" cap="flat" cmpd="sng">
            <a:solidFill>
              <a:srgbClr val="36C5F0"/>
            </a:solidFill>
            <a:prstDash val="solid"/>
            <a:round/>
            <a:headEnd type="none" w="sm" len="sm"/>
            <a:tailEnd type="none" w="sm" len="sm"/>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US" sz="2300" b="1" dirty="0">
                <a:solidFill>
                  <a:srgbClr val="36C5F0"/>
                </a:solidFill>
              </a:rPr>
              <a:t>Chemistry + C</a:t>
            </a:r>
            <a:r>
              <a:rPr lang="en-US" sz="2300" b="1" dirty="0">
                <a:solidFill>
                  <a:srgbClr val="00FFFF"/>
                </a:solidFill>
              </a:rPr>
              <a:t> </a:t>
            </a:r>
            <a:endParaRPr sz="2300" b="1" dirty="0">
              <a:solidFill>
                <a:srgbClr val="00FFFF"/>
              </a:solidFill>
            </a:endParaRPr>
          </a:p>
          <a:p>
            <a:pPr marL="171450" marR="0" lvl="0" indent="-215900" algn="l" rtl="0">
              <a:lnSpc>
                <a:spcPct val="115000"/>
              </a:lnSpc>
              <a:spcBef>
                <a:spcPts val="0"/>
              </a:spcBef>
              <a:spcAft>
                <a:spcPts val="0"/>
              </a:spcAft>
              <a:buSzPts val="1600"/>
              <a:buFont typeface="Roboto"/>
              <a:buChar char="•"/>
            </a:pPr>
            <a:r>
              <a:rPr lang="en-US" sz="1600" dirty="0">
                <a:latin typeface="Arial" panose="020B0604020202020204" pitchFamily="34" charset="0"/>
                <a:ea typeface="Roboto"/>
                <a:cs typeface="Arial" panose="020B0604020202020204" pitchFamily="34" charset="0"/>
                <a:sym typeface="Roboto"/>
              </a:rPr>
              <a:t>Matter</a:t>
            </a:r>
            <a:endParaRPr sz="1600" dirty="0">
              <a:latin typeface="Arial" panose="020B0604020202020204" pitchFamily="34" charset="0"/>
              <a:ea typeface="Roboto"/>
              <a:cs typeface="Arial" panose="020B0604020202020204" pitchFamily="34" charset="0"/>
              <a:sym typeface="Roboto"/>
            </a:endParaRPr>
          </a:p>
          <a:p>
            <a:pPr marL="171450" marR="0" lvl="0" indent="-215900" algn="l" rtl="0">
              <a:lnSpc>
                <a:spcPct val="115000"/>
              </a:lnSpc>
              <a:spcBef>
                <a:spcPts val="0"/>
              </a:spcBef>
              <a:spcAft>
                <a:spcPts val="0"/>
              </a:spcAft>
              <a:buSzPts val="1600"/>
              <a:buFont typeface="Roboto"/>
              <a:buChar char="•"/>
            </a:pPr>
            <a:r>
              <a:rPr lang="en-US" sz="1600" dirty="0">
                <a:latin typeface="Arial" panose="020B0604020202020204" pitchFamily="34" charset="0"/>
                <a:ea typeface="Roboto"/>
                <a:cs typeface="Arial" panose="020B0604020202020204" pitchFamily="34" charset="0"/>
                <a:sym typeface="Roboto"/>
              </a:rPr>
              <a:t>Nuclear Physics</a:t>
            </a:r>
            <a:endParaRPr sz="1600" dirty="0">
              <a:latin typeface="Arial" panose="020B0604020202020204" pitchFamily="34" charset="0"/>
              <a:ea typeface="Roboto"/>
              <a:cs typeface="Arial" panose="020B0604020202020204" pitchFamily="34" charset="0"/>
              <a:sym typeface="Roboto"/>
            </a:endParaRPr>
          </a:p>
          <a:p>
            <a:pPr marL="171450" marR="0" lvl="0" indent="-215900" algn="l" rtl="0">
              <a:lnSpc>
                <a:spcPct val="115000"/>
              </a:lnSpc>
              <a:spcBef>
                <a:spcPts val="0"/>
              </a:spcBef>
              <a:spcAft>
                <a:spcPts val="0"/>
              </a:spcAft>
              <a:buSzPts val="1600"/>
              <a:buFont typeface="Roboto"/>
              <a:buChar char="•"/>
            </a:pPr>
            <a:r>
              <a:rPr lang="en-US" sz="1600" dirty="0">
                <a:latin typeface="Arial" panose="020B0604020202020204" pitchFamily="34" charset="0"/>
                <a:ea typeface="Roboto"/>
                <a:cs typeface="Arial" panose="020B0604020202020204" pitchFamily="34" charset="0"/>
                <a:sym typeface="Roboto"/>
              </a:rPr>
              <a:t>Bonding</a:t>
            </a:r>
            <a:endParaRPr sz="1600" dirty="0">
              <a:latin typeface="Arial" panose="020B0604020202020204" pitchFamily="34" charset="0"/>
              <a:ea typeface="Roboto"/>
              <a:cs typeface="Arial" panose="020B0604020202020204" pitchFamily="34" charset="0"/>
              <a:sym typeface="Roboto"/>
            </a:endParaRPr>
          </a:p>
          <a:p>
            <a:pPr marL="171450" marR="0" lvl="0" indent="-215900" algn="l" rtl="0">
              <a:lnSpc>
                <a:spcPct val="115000"/>
              </a:lnSpc>
              <a:spcBef>
                <a:spcPts val="0"/>
              </a:spcBef>
              <a:spcAft>
                <a:spcPts val="0"/>
              </a:spcAft>
              <a:buSzPts val="1600"/>
              <a:buFont typeface="Roboto"/>
              <a:buChar char="•"/>
            </a:pPr>
            <a:r>
              <a:rPr lang="en-US" sz="1600" dirty="0">
                <a:latin typeface="Arial" panose="020B0604020202020204" pitchFamily="34" charset="0"/>
                <a:ea typeface="Roboto"/>
                <a:cs typeface="Arial" panose="020B0604020202020204" pitchFamily="34" charset="0"/>
                <a:sym typeface="Roboto"/>
              </a:rPr>
              <a:t>Kinetics</a:t>
            </a:r>
            <a:endParaRPr sz="1600" dirty="0">
              <a:latin typeface="Arial" panose="020B0604020202020204" pitchFamily="34" charset="0"/>
              <a:ea typeface="Roboto"/>
              <a:cs typeface="Arial" panose="020B0604020202020204" pitchFamily="34" charset="0"/>
              <a:sym typeface="Roboto"/>
            </a:endParaRPr>
          </a:p>
          <a:p>
            <a:pPr marL="171450" marR="0" lvl="0" indent="-215900" algn="l" rtl="0">
              <a:lnSpc>
                <a:spcPct val="115000"/>
              </a:lnSpc>
              <a:spcBef>
                <a:spcPts val="0"/>
              </a:spcBef>
              <a:spcAft>
                <a:spcPts val="0"/>
              </a:spcAft>
              <a:buSzPts val="1600"/>
              <a:buFont typeface="Roboto"/>
              <a:buChar char="•"/>
            </a:pPr>
            <a:r>
              <a:rPr lang="en-US" sz="1600" dirty="0">
                <a:latin typeface="Arial" panose="020B0604020202020204" pitchFamily="34" charset="0"/>
                <a:ea typeface="Roboto"/>
                <a:cs typeface="Arial" panose="020B0604020202020204" pitchFamily="34" charset="0"/>
                <a:sym typeface="Roboto"/>
              </a:rPr>
              <a:t>Titration</a:t>
            </a:r>
            <a:endParaRPr sz="1600" dirty="0">
              <a:latin typeface="Arial" panose="020B0604020202020204" pitchFamily="34" charset="0"/>
              <a:ea typeface="Roboto"/>
              <a:cs typeface="Arial" panose="020B0604020202020204" pitchFamily="34" charset="0"/>
              <a:sym typeface="Roboto"/>
            </a:endParaRPr>
          </a:p>
          <a:p>
            <a:pPr marL="171450" marR="0" lvl="0" indent="-215900" algn="l" rtl="0">
              <a:lnSpc>
                <a:spcPct val="115000"/>
              </a:lnSpc>
              <a:spcBef>
                <a:spcPts val="0"/>
              </a:spcBef>
              <a:spcAft>
                <a:spcPts val="0"/>
              </a:spcAft>
              <a:buSzPts val="1600"/>
              <a:buFont typeface="Roboto"/>
              <a:buChar char="•"/>
            </a:pPr>
            <a:r>
              <a:rPr lang="en-US" sz="1600" dirty="0">
                <a:latin typeface="Arial" panose="020B0604020202020204" pitchFamily="34" charset="0"/>
                <a:ea typeface="Roboto"/>
                <a:cs typeface="Arial" panose="020B0604020202020204" pitchFamily="34" charset="0"/>
                <a:sym typeface="Roboto"/>
              </a:rPr>
              <a:t>REDOX</a:t>
            </a:r>
            <a:endParaRPr sz="1600" dirty="0">
              <a:latin typeface="Arial" panose="020B0604020202020204" pitchFamily="34" charset="0"/>
              <a:ea typeface="Roboto"/>
              <a:cs typeface="Arial" panose="020B0604020202020204" pitchFamily="34" charset="0"/>
              <a:sym typeface="Roboto"/>
            </a:endParaRPr>
          </a:p>
          <a:p>
            <a:pPr marL="0" lvl="0" indent="0" algn="l" rtl="0">
              <a:spcBef>
                <a:spcPts val="800"/>
              </a:spcBef>
              <a:spcAft>
                <a:spcPts val="0"/>
              </a:spcAft>
              <a:buNone/>
            </a:pPr>
            <a:endParaRPr dirty="0"/>
          </a:p>
        </p:txBody>
      </p:sp>
      <p:sp>
        <p:nvSpPr>
          <p:cNvPr id="246" name="Google Shape;246;p28"/>
          <p:cNvSpPr txBox="1">
            <a:spLocks noGrp="1"/>
          </p:cNvSpPr>
          <p:nvPr>
            <p:ph type="body" idx="4294967295"/>
          </p:nvPr>
        </p:nvSpPr>
        <p:spPr>
          <a:xfrm>
            <a:off x="5941932" y="1342842"/>
            <a:ext cx="2692400" cy="2712003"/>
          </a:xfrm>
          <a:prstGeom prst="rect">
            <a:avLst/>
          </a:prstGeom>
          <a:ln w="38100" cap="flat" cmpd="sng">
            <a:solidFill>
              <a:srgbClr val="E4AA17"/>
            </a:solidFill>
            <a:prstDash val="solid"/>
            <a:round/>
            <a:headEnd type="none" w="sm" len="sm"/>
            <a:tailEnd type="none" w="sm" len="sm"/>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US" sz="2300" dirty="0">
                <a:solidFill>
                  <a:srgbClr val="E4AA17"/>
                </a:solidFill>
                <a:latin typeface="Arial" panose="020B0604020202020204" pitchFamily="34" charset="0"/>
                <a:ea typeface="Roboto"/>
                <a:cs typeface="Arial" panose="020B0604020202020204" pitchFamily="34" charset="0"/>
                <a:sym typeface="Roboto"/>
              </a:rPr>
              <a:t>Physics + C</a:t>
            </a:r>
            <a:r>
              <a:rPr lang="en-US" sz="2300" b="1" dirty="0">
                <a:solidFill>
                  <a:srgbClr val="00FFFF"/>
                </a:solidFill>
              </a:rPr>
              <a:t> </a:t>
            </a:r>
            <a:endParaRPr sz="2300" b="1" dirty="0">
              <a:solidFill>
                <a:srgbClr val="00FFFF"/>
              </a:solidFill>
            </a:endParaRPr>
          </a:p>
          <a:p>
            <a:pPr marL="171450" lvl="0" indent="-215900" algn="l" rtl="0">
              <a:lnSpc>
                <a:spcPct val="115000"/>
              </a:lnSpc>
              <a:spcBef>
                <a:spcPts val="0"/>
              </a:spcBef>
              <a:spcAft>
                <a:spcPts val="0"/>
              </a:spcAft>
              <a:buClr>
                <a:schemeClr val="bg2"/>
              </a:buClr>
              <a:buSzPts val="1600"/>
              <a:buFont typeface="Roboto"/>
              <a:buChar char="•"/>
            </a:pPr>
            <a:r>
              <a:rPr lang="en-US" sz="1600" dirty="0">
                <a:latin typeface="Arial" panose="020B0604020202020204" pitchFamily="34" charset="0"/>
                <a:ea typeface="Roboto"/>
                <a:cs typeface="Arial" panose="020B0604020202020204" pitchFamily="34" charset="0"/>
                <a:sym typeface="Roboto"/>
              </a:rPr>
              <a:t>Kinematics I</a:t>
            </a:r>
            <a:endParaRPr sz="1600" dirty="0">
              <a:latin typeface="Arial" panose="020B0604020202020204" pitchFamily="34" charset="0"/>
              <a:ea typeface="Roboto"/>
              <a:cs typeface="Arial" panose="020B0604020202020204" pitchFamily="34" charset="0"/>
              <a:sym typeface="Roboto"/>
            </a:endParaRPr>
          </a:p>
          <a:p>
            <a:pPr marL="171450" lvl="0" indent="-215900" algn="l" rtl="0">
              <a:lnSpc>
                <a:spcPct val="115000"/>
              </a:lnSpc>
              <a:spcBef>
                <a:spcPts val="0"/>
              </a:spcBef>
              <a:spcAft>
                <a:spcPts val="0"/>
              </a:spcAft>
              <a:buClr>
                <a:schemeClr val="bg2"/>
              </a:buClr>
              <a:buSzPts val="1600"/>
              <a:buFont typeface="Roboto"/>
              <a:buChar char="•"/>
            </a:pPr>
            <a:r>
              <a:rPr lang="en-US" sz="1600" dirty="0">
                <a:latin typeface="Arial" panose="020B0604020202020204" pitchFamily="34" charset="0"/>
                <a:ea typeface="Roboto"/>
                <a:cs typeface="Arial" panose="020B0604020202020204" pitchFamily="34" charset="0"/>
                <a:sym typeface="Roboto"/>
              </a:rPr>
              <a:t>Kinematics II</a:t>
            </a:r>
            <a:endParaRPr sz="1600" dirty="0">
              <a:latin typeface="Arial" panose="020B0604020202020204" pitchFamily="34" charset="0"/>
              <a:ea typeface="Roboto"/>
              <a:cs typeface="Arial" panose="020B0604020202020204" pitchFamily="34" charset="0"/>
              <a:sym typeface="Roboto"/>
            </a:endParaRPr>
          </a:p>
          <a:p>
            <a:pPr marL="171450" lvl="0" indent="-215900" algn="l" rtl="0">
              <a:lnSpc>
                <a:spcPct val="115000"/>
              </a:lnSpc>
              <a:spcBef>
                <a:spcPts val="0"/>
              </a:spcBef>
              <a:spcAft>
                <a:spcPts val="0"/>
              </a:spcAft>
              <a:buClr>
                <a:schemeClr val="bg2"/>
              </a:buClr>
              <a:buSzPts val="1600"/>
              <a:buFont typeface="Roboto"/>
              <a:buChar char="•"/>
            </a:pPr>
            <a:r>
              <a:rPr lang="en-US" sz="1600" dirty="0">
                <a:latin typeface="Arial" panose="020B0604020202020204" pitchFamily="34" charset="0"/>
                <a:ea typeface="Roboto"/>
                <a:cs typeface="Arial" panose="020B0604020202020204" pitchFamily="34" charset="0"/>
                <a:sym typeface="Roboto"/>
              </a:rPr>
              <a:t>Simple Harmonic Motion</a:t>
            </a:r>
            <a:endParaRPr sz="1600" dirty="0">
              <a:latin typeface="Arial" panose="020B0604020202020204" pitchFamily="34" charset="0"/>
              <a:ea typeface="Roboto"/>
              <a:cs typeface="Arial" panose="020B0604020202020204" pitchFamily="34" charset="0"/>
              <a:sym typeface="Roboto"/>
            </a:endParaRPr>
          </a:p>
          <a:p>
            <a:pPr marL="171450" lvl="0" indent="-215900" algn="l" rtl="0">
              <a:lnSpc>
                <a:spcPct val="115000"/>
              </a:lnSpc>
              <a:spcBef>
                <a:spcPts val="0"/>
              </a:spcBef>
              <a:spcAft>
                <a:spcPts val="0"/>
              </a:spcAft>
              <a:buClr>
                <a:schemeClr val="bg2"/>
              </a:buClr>
              <a:buSzPts val="1600"/>
              <a:buFont typeface="Roboto"/>
              <a:buChar char="•"/>
            </a:pPr>
            <a:r>
              <a:rPr lang="en-US" sz="1600" dirty="0">
                <a:latin typeface="Arial" panose="020B0604020202020204" pitchFamily="34" charset="0"/>
                <a:ea typeface="Roboto"/>
                <a:cs typeface="Arial" panose="020B0604020202020204" pitchFamily="34" charset="0"/>
                <a:sym typeface="Roboto"/>
              </a:rPr>
              <a:t>Mechanical Waves</a:t>
            </a:r>
            <a:endParaRPr sz="1600" dirty="0">
              <a:latin typeface="Arial" panose="020B0604020202020204" pitchFamily="34" charset="0"/>
              <a:ea typeface="Roboto"/>
              <a:cs typeface="Arial" panose="020B0604020202020204" pitchFamily="34" charset="0"/>
              <a:sym typeface="Roboto"/>
            </a:endParaRPr>
          </a:p>
          <a:p>
            <a:pPr marL="171450" lvl="0" indent="-215900" algn="l" rtl="0">
              <a:lnSpc>
                <a:spcPct val="115000"/>
              </a:lnSpc>
              <a:spcBef>
                <a:spcPts val="0"/>
              </a:spcBef>
              <a:spcAft>
                <a:spcPts val="0"/>
              </a:spcAft>
              <a:buClr>
                <a:schemeClr val="bg2"/>
              </a:buClr>
              <a:buSzPts val="1600"/>
              <a:buFont typeface="Roboto"/>
              <a:buChar char="•"/>
            </a:pPr>
            <a:r>
              <a:rPr lang="en-US" sz="1600" dirty="0">
                <a:latin typeface="Arial" panose="020B0604020202020204" pitchFamily="34" charset="0"/>
                <a:ea typeface="Roboto"/>
                <a:cs typeface="Arial" panose="020B0604020202020204" pitchFamily="34" charset="0"/>
                <a:sym typeface="Roboto"/>
              </a:rPr>
              <a:t>Nuclear </a:t>
            </a:r>
            <a:br>
              <a:rPr lang="en-US" sz="1600" dirty="0">
                <a:latin typeface="Arial" panose="020B0604020202020204" pitchFamily="34" charset="0"/>
                <a:ea typeface="Roboto"/>
                <a:cs typeface="Arial" panose="020B0604020202020204" pitchFamily="34" charset="0"/>
                <a:sym typeface="Roboto"/>
              </a:rPr>
            </a:br>
            <a:r>
              <a:rPr lang="en-US" sz="1600" dirty="0">
                <a:latin typeface="Arial" panose="020B0604020202020204" pitchFamily="34" charset="0"/>
                <a:ea typeface="Roboto"/>
                <a:cs typeface="Arial" panose="020B0604020202020204" pitchFamily="34" charset="0"/>
                <a:sym typeface="Roboto"/>
              </a:rPr>
              <a:t>Physics</a:t>
            </a:r>
            <a:endParaRPr sz="1600" dirty="0">
              <a:latin typeface="Arial" panose="020B0604020202020204" pitchFamily="34" charset="0"/>
              <a:ea typeface="Roboto"/>
              <a:cs typeface="Arial" panose="020B0604020202020204" pitchFamily="34" charset="0"/>
              <a:sym typeface="Roboto"/>
            </a:endParaRPr>
          </a:p>
          <a:p>
            <a:pPr marL="171450" lvl="0" indent="-215900" algn="l" rtl="0">
              <a:lnSpc>
                <a:spcPct val="115000"/>
              </a:lnSpc>
              <a:spcBef>
                <a:spcPts val="0"/>
              </a:spcBef>
              <a:spcAft>
                <a:spcPts val="0"/>
              </a:spcAft>
              <a:buClr>
                <a:schemeClr val="bg2"/>
              </a:buClr>
              <a:buSzPts val="1600"/>
              <a:buFont typeface="Roboto"/>
              <a:buChar char="•"/>
            </a:pPr>
            <a:r>
              <a:rPr lang="en-US" sz="1600" dirty="0">
                <a:latin typeface="Arial" panose="020B0604020202020204" pitchFamily="34" charset="0"/>
                <a:ea typeface="Roboto"/>
                <a:cs typeface="Arial" panose="020B0604020202020204" pitchFamily="34" charset="0"/>
                <a:sym typeface="Roboto"/>
              </a:rPr>
              <a:t>Electricity: </a:t>
            </a:r>
            <a:br>
              <a:rPr lang="en-US" sz="1600" dirty="0">
                <a:latin typeface="Arial" panose="020B0604020202020204" pitchFamily="34" charset="0"/>
                <a:ea typeface="Roboto"/>
                <a:cs typeface="Arial" panose="020B0604020202020204" pitchFamily="34" charset="0"/>
                <a:sym typeface="Roboto"/>
              </a:rPr>
            </a:br>
            <a:r>
              <a:rPr lang="en-US" sz="1600" dirty="0">
                <a:latin typeface="Arial" panose="020B0604020202020204" pitchFamily="34" charset="0"/>
                <a:ea typeface="Roboto"/>
                <a:cs typeface="Arial" panose="020B0604020202020204" pitchFamily="34" charset="0"/>
                <a:sym typeface="Roboto"/>
              </a:rPr>
              <a:t>Series Circuits</a:t>
            </a:r>
            <a:endParaRPr sz="2000" dirty="0"/>
          </a:p>
        </p:txBody>
      </p:sp>
      <p:pic>
        <p:nvPicPr>
          <p:cNvPr id="248" name="Google Shape;248;p28"/>
          <p:cNvPicPr preferRelativeResize="0"/>
          <p:nvPr/>
        </p:nvPicPr>
        <p:blipFill rotWithShape="1">
          <a:blip r:embed="rId3">
            <a:alphaModFix/>
          </a:blip>
          <a:srcRect b="16315"/>
          <a:stretch/>
        </p:blipFill>
        <p:spPr>
          <a:xfrm>
            <a:off x="7546197" y="2946078"/>
            <a:ext cx="1088136" cy="1109555"/>
          </a:xfrm>
          <a:prstGeom prst="rect">
            <a:avLst/>
          </a:prstGeom>
          <a:noFill/>
          <a:ln>
            <a:noFill/>
          </a:ln>
        </p:spPr>
      </p:pic>
      <p:pic>
        <p:nvPicPr>
          <p:cNvPr id="249" name="Google Shape;249;p28"/>
          <p:cNvPicPr preferRelativeResize="0"/>
          <p:nvPr/>
        </p:nvPicPr>
        <p:blipFill rotWithShape="1">
          <a:blip r:embed="rId4">
            <a:alphaModFix/>
          </a:blip>
          <a:srcRect b="16375"/>
          <a:stretch/>
        </p:blipFill>
        <p:spPr>
          <a:xfrm>
            <a:off x="4760698" y="2946866"/>
            <a:ext cx="1088136" cy="1108767"/>
          </a:xfrm>
          <a:prstGeom prst="rect">
            <a:avLst/>
          </a:prstGeom>
          <a:noFill/>
          <a:ln>
            <a:noFill/>
          </a:ln>
        </p:spPr>
      </p:pic>
      <p:pic>
        <p:nvPicPr>
          <p:cNvPr id="250" name="Google Shape;250;p28"/>
          <p:cNvPicPr preferRelativeResize="0"/>
          <p:nvPr/>
        </p:nvPicPr>
        <p:blipFill rotWithShape="1">
          <a:blip r:embed="rId5">
            <a:alphaModFix/>
          </a:blip>
          <a:srcRect b="16255"/>
          <a:stretch/>
        </p:blipFill>
        <p:spPr>
          <a:xfrm>
            <a:off x="1988906" y="2945170"/>
            <a:ext cx="1092222" cy="1110463"/>
          </a:xfrm>
          <a:prstGeom prst="rect">
            <a:avLst/>
          </a:prstGeom>
          <a:noFill/>
          <a:ln>
            <a:noFill/>
          </a:ln>
        </p:spPr>
      </p:pic>
      <p:sp>
        <p:nvSpPr>
          <p:cNvPr id="3" name="Google Shape;149;p20">
            <a:extLst>
              <a:ext uri="{FF2B5EF4-FFF2-40B4-BE49-F238E27FC236}">
                <a16:creationId xmlns:a16="http://schemas.microsoft.com/office/drawing/2014/main" id="{A45C4A7E-5447-3223-BE20-9116D6D524C5}"/>
              </a:ext>
            </a:extLst>
          </p:cNvPr>
          <p:cNvSpPr txBox="1">
            <a:spLocks/>
          </p:cNvSpPr>
          <p:nvPr/>
        </p:nvSpPr>
        <p:spPr>
          <a:xfrm>
            <a:off x="8348869" y="4805945"/>
            <a:ext cx="441000" cy="23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11</a:t>
            </a:fld>
            <a:endParaRPr lang="en-US" dirty="0"/>
          </a:p>
        </p:txBody>
      </p:sp>
      <p:sp>
        <p:nvSpPr>
          <p:cNvPr id="4" name="Google Shape;156;p21">
            <a:extLst>
              <a:ext uri="{FF2B5EF4-FFF2-40B4-BE49-F238E27FC236}">
                <a16:creationId xmlns:a16="http://schemas.microsoft.com/office/drawing/2014/main" id="{C96A7209-1FA9-B508-E686-ADA1133240BA}"/>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Introductory Unit 0: Epidemic Modeling</a:t>
            </a:r>
          </a:p>
        </p:txBody>
      </p:sp>
      <p:sp>
        <p:nvSpPr>
          <p:cNvPr id="7" name="Google Shape;224;p27">
            <a:extLst>
              <a:ext uri="{FF2B5EF4-FFF2-40B4-BE49-F238E27FC236}">
                <a16:creationId xmlns:a16="http://schemas.microsoft.com/office/drawing/2014/main" id="{8E6859A2-A3FE-C0DF-28D3-51DC7080FBB9}"/>
              </a:ext>
            </a:extLst>
          </p:cNvPr>
          <p:cNvSpPr txBox="1"/>
          <p:nvPr/>
        </p:nvSpPr>
        <p:spPr>
          <a:xfrm>
            <a:off x="323663" y="827135"/>
            <a:ext cx="8609087"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err="1">
                <a:latin typeface="Arial" panose="020B0604020202020204" pitchFamily="34" charset="0"/>
                <a:ea typeface="Roboto"/>
                <a:cs typeface="Arial" panose="020B0604020202020204" pitchFamily="34" charset="0"/>
                <a:sym typeface="Roboto"/>
              </a:rPr>
              <a:t>Science+C</a:t>
            </a:r>
            <a:r>
              <a:rPr lang="en-US" sz="1600" dirty="0">
                <a:latin typeface="Arial" panose="020B0604020202020204" pitchFamily="34" charset="0"/>
                <a:ea typeface="Roboto"/>
                <a:cs typeface="Arial" panose="020B0604020202020204" pitchFamily="34" charset="0"/>
                <a:sym typeface="Roboto"/>
              </a:rPr>
              <a:t> units are designed to be integrated into biology, chemistry, and physics courses.</a:t>
            </a:r>
            <a:endParaRPr sz="900" dirty="0"/>
          </a:p>
        </p:txBody>
      </p:sp>
      <p:sp>
        <p:nvSpPr>
          <p:cNvPr id="8" name="Google Shape;149;p20">
            <a:extLst>
              <a:ext uri="{FF2B5EF4-FFF2-40B4-BE49-F238E27FC236}">
                <a16:creationId xmlns:a16="http://schemas.microsoft.com/office/drawing/2014/main" id="{E448CC8E-71D6-F49D-B8E1-D1C5BF121257}"/>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2" name="Picture 1">
            <a:extLst>
              <a:ext uri="{FF2B5EF4-FFF2-40B4-BE49-F238E27FC236}">
                <a16:creationId xmlns:a16="http://schemas.microsoft.com/office/drawing/2014/main" id="{E9F6FA07-9C4F-CF2D-1421-8574F4FB51A2}"/>
              </a:ext>
            </a:extLst>
          </p:cNvPr>
          <p:cNvPicPr>
            <a:picLocks noChangeAspect="1"/>
          </p:cNvPicPr>
          <p:nvPr/>
        </p:nvPicPr>
        <p:blipFill>
          <a:blip r:embed="rId6"/>
          <a:stretch>
            <a:fillRect/>
          </a:stretch>
        </p:blipFill>
        <p:spPr>
          <a:xfrm>
            <a:off x="341089" y="4310443"/>
            <a:ext cx="714554" cy="351665"/>
          </a:xfrm>
          <a:prstGeom prst="rect">
            <a:avLst/>
          </a:prstGeom>
        </p:spPr>
      </p:pic>
      <p:pic>
        <p:nvPicPr>
          <p:cNvPr id="5" name="Google Shape;193;p32" descr="SF">
            <a:extLst>
              <a:ext uri="{FF2B5EF4-FFF2-40B4-BE49-F238E27FC236}">
                <a16:creationId xmlns:a16="http://schemas.microsoft.com/office/drawing/2014/main" id="{D348D3E4-9A59-8DF2-84C5-560364915A3A}"/>
              </a:ext>
            </a:extLst>
          </p:cNvPr>
          <p:cNvPicPr preferRelativeResize="0"/>
          <p:nvPr/>
        </p:nvPicPr>
        <p:blipFill rotWithShape="1">
          <a:blip r:embed="rId7">
            <a:alphaModFix/>
          </a:blip>
          <a:srcRect/>
          <a:stretch/>
        </p:blipFill>
        <p:spPr>
          <a:xfrm>
            <a:off x="792641" y="4299251"/>
            <a:ext cx="370344" cy="374047"/>
          </a:xfrm>
          <a:prstGeom prst="rect">
            <a:avLst/>
          </a:prstGeom>
          <a:noFill/>
          <a:ln>
            <a:noFill/>
          </a:ln>
        </p:spPr>
      </p:pic>
      <p:pic>
        <p:nvPicPr>
          <p:cNvPr id="6" name="Google Shape;194;p32" descr="https://scienceplusc.org/wp-content/uploads/Master-Logo_695x338_color-300x146.png">
            <a:extLst>
              <a:ext uri="{FF2B5EF4-FFF2-40B4-BE49-F238E27FC236}">
                <a16:creationId xmlns:a16="http://schemas.microsoft.com/office/drawing/2014/main" id="{D6DF93B2-30FC-C05B-6C64-62BE2CCDAC8D}"/>
              </a:ext>
            </a:extLst>
          </p:cNvPr>
          <p:cNvPicPr preferRelativeResize="0"/>
          <p:nvPr/>
        </p:nvPicPr>
        <p:blipFill rotWithShape="1">
          <a:blip r:embed="rId8">
            <a:alphaModFix/>
          </a:blip>
          <a:srcRect/>
          <a:stretch/>
        </p:blipFill>
        <p:spPr>
          <a:xfrm>
            <a:off x="1264153" y="4227922"/>
            <a:ext cx="1061721" cy="516704"/>
          </a:xfrm>
          <a:prstGeom prst="rect">
            <a:avLst/>
          </a:prstGeom>
          <a:noFill/>
          <a:ln>
            <a:noFill/>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p:nvPr/>
        </p:nvSpPr>
        <p:spPr>
          <a:xfrm>
            <a:off x="341089" y="917950"/>
            <a:ext cx="4906486" cy="3335100"/>
          </a:xfrm>
          <a:prstGeom prst="rect">
            <a:avLst/>
          </a:prstGeom>
          <a:noFill/>
          <a:ln>
            <a:noFill/>
          </a:ln>
        </p:spPr>
        <p:txBody>
          <a:bodyPr spcFirstLastPara="1" wrap="square" lIns="91425" tIns="91425" rIns="91425" bIns="91425" anchor="ctr" anchorCtr="0">
            <a:noAutofit/>
          </a:bodyPr>
          <a:lstStyle/>
          <a:p>
            <a:pPr marL="457200" lvl="0" indent="-355600" algn="l" rtl="0">
              <a:lnSpc>
                <a:spcPct val="115000"/>
              </a:lnSpc>
              <a:spcBef>
                <a:spcPts val="0"/>
              </a:spcBef>
              <a:spcAft>
                <a:spcPts val="0"/>
              </a:spcAft>
              <a:buClr>
                <a:schemeClr val="accent1"/>
              </a:buClr>
              <a:buSzPts val="2000"/>
              <a:buFont typeface="Arial" panose="020B0604020202020204" pitchFamily="34" charset="0"/>
              <a:buChar char="•"/>
            </a:pPr>
            <a:r>
              <a:rPr lang="en-US" sz="2000" dirty="0">
                <a:latin typeface="Arial" panose="020B0604020202020204" pitchFamily="34" charset="0"/>
                <a:ea typeface="Roboto"/>
                <a:cs typeface="Arial" panose="020B0604020202020204" pitchFamily="34" charset="0"/>
                <a:sym typeface="Roboto"/>
              </a:rPr>
              <a:t>Steep learning curve for programming</a:t>
            </a:r>
            <a:endParaRPr sz="2000" dirty="0">
              <a:latin typeface="Arial" panose="020B0604020202020204" pitchFamily="34" charset="0"/>
              <a:ea typeface="Roboto"/>
              <a:cs typeface="Arial" panose="020B0604020202020204" pitchFamily="34" charset="0"/>
              <a:sym typeface="Roboto"/>
            </a:endParaRPr>
          </a:p>
          <a:p>
            <a:pPr marL="457200" lvl="0" indent="-355600" algn="l" rtl="0">
              <a:lnSpc>
                <a:spcPct val="115000"/>
              </a:lnSpc>
              <a:spcBef>
                <a:spcPts val="0"/>
              </a:spcBef>
              <a:spcAft>
                <a:spcPts val="0"/>
              </a:spcAft>
              <a:buClr>
                <a:schemeClr val="accent1"/>
              </a:buClr>
              <a:buSzPts val="2000"/>
              <a:buFont typeface="Arial" panose="020B0604020202020204" pitchFamily="34" charset="0"/>
              <a:buChar char="•"/>
            </a:pPr>
            <a:r>
              <a:rPr lang="en-US" sz="2000" dirty="0">
                <a:latin typeface="Arial" panose="020B0604020202020204" pitchFamily="34" charset="0"/>
                <a:ea typeface="Roboto"/>
                <a:cs typeface="Arial" panose="020B0604020202020204" pitchFamily="34" charset="0"/>
                <a:sym typeface="Roboto"/>
              </a:rPr>
              <a:t>No time to teach CS and programming within core subjects</a:t>
            </a:r>
            <a:endParaRPr sz="2000" dirty="0">
              <a:latin typeface="Arial" panose="020B0604020202020204" pitchFamily="34" charset="0"/>
              <a:ea typeface="Roboto"/>
              <a:cs typeface="Arial" panose="020B0604020202020204" pitchFamily="34" charset="0"/>
              <a:sym typeface="Roboto"/>
            </a:endParaRPr>
          </a:p>
          <a:p>
            <a:pPr marL="457200" lvl="0" indent="-355600" algn="l" rtl="0">
              <a:lnSpc>
                <a:spcPct val="115000"/>
              </a:lnSpc>
              <a:spcBef>
                <a:spcPts val="0"/>
              </a:spcBef>
              <a:spcAft>
                <a:spcPts val="0"/>
              </a:spcAft>
              <a:buClr>
                <a:schemeClr val="accent1"/>
              </a:buClr>
              <a:buSzPts val="2000"/>
              <a:buFont typeface="Arial" panose="020B0604020202020204" pitchFamily="34" charset="0"/>
              <a:buChar char="•"/>
            </a:pPr>
            <a:r>
              <a:rPr lang="en-US" sz="2000" dirty="0">
                <a:latin typeface="Arial" panose="020B0604020202020204" pitchFamily="34" charset="0"/>
                <a:ea typeface="Roboto"/>
                <a:cs typeface="Arial" panose="020B0604020202020204" pitchFamily="34" charset="0"/>
                <a:sym typeface="Roboto"/>
              </a:rPr>
              <a:t>Teaching programming not part of STEM teacher’s role</a:t>
            </a:r>
          </a:p>
          <a:p>
            <a:pPr marL="457200" lvl="0" indent="-355600" algn="l" rtl="0">
              <a:lnSpc>
                <a:spcPct val="115000"/>
              </a:lnSpc>
              <a:spcBef>
                <a:spcPts val="0"/>
              </a:spcBef>
              <a:spcAft>
                <a:spcPts val="0"/>
              </a:spcAft>
              <a:buClr>
                <a:schemeClr val="accent1"/>
              </a:buClr>
              <a:buSzPts val="2000"/>
              <a:buFont typeface="Arial" panose="020B0604020202020204" pitchFamily="34" charset="0"/>
              <a:buChar char="•"/>
            </a:pPr>
            <a:r>
              <a:rPr lang="en-US" sz="2000" dirty="0">
                <a:latin typeface="Arial" panose="020B0604020202020204" pitchFamily="34" charset="0"/>
                <a:ea typeface="Roboto"/>
                <a:cs typeface="Arial" panose="020B0604020202020204" pitchFamily="34" charset="0"/>
                <a:sym typeface="Roboto"/>
              </a:rPr>
              <a:t>Teachers comfortable with canned simulations limiting what students can do and learn (can’t look under the hood)</a:t>
            </a:r>
            <a:endParaRPr sz="2000" dirty="0">
              <a:latin typeface="Arial" panose="020B0604020202020204" pitchFamily="34" charset="0"/>
              <a:ea typeface="Roboto"/>
              <a:cs typeface="Arial" panose="020B0604020202020204" pitchFamily="34" charset="0"/>
              <a:sym typeface="Roboto"/>
            </a:endParaRPr>
          </a:p>
        </p:txBody>
      </p:sp>
      <p:pic>
        <p:nvPicPr>
          <p:cNvPr id="158" name="Google Shape;158;p21"/>
          <p:cNvPicPr preferRelativeResize="0"/>
          <p:nvPr/>
        </p:nvPicPr>
        <p:blipFill>
          <a:blip r:embed="rId3">
            <a:alphaModFix/>
          </a:blip>
          <a:stretch>
            <a:fillRect/>
          </a:stretch>
        </p:blipFill>
        <p:spPr>
          <a:xfrm>
            <a:off x="5418925" y="1495612"/>
            <a:ext cx="3267876" cy="2179773"/>
          </a:xfrm>
          <a:prstGeom prst="rect">
            <a:avLst/>
          </a:prstGeom>
          <a:noFill/>
          <a:ln>
            <a:noFill/>
          </a:ln>
        </p:spPr>
      </p:pic>
      <p:sp>
        <p:nvSpPr>
          <p:cNvPr id="2" name="Google Shape;149;p20">
            <a:extLst>
              <a:ext uri="{FF2B5EF4-FFF2-40B4-BE49-F238E27FC236}">
                <a16:creationId xmlns:a16="http://schemas.microsoft.com/office/drawing/2014/main" id="{366C9CE1-5663-25CD-3B00-F656B10CD55D}"/>
              </a:ext>
            </a:extLst>
          </p:cNvPr>
          <p:cNvSpPr txBox="1">
            <a:spLocks/>
          </p:cNvSpPr>
          <p:nvPr/>
        </p:nvSpPr>
        <p:spPr>
          <a:xfrm>
            <a:off x="8348869" y="4805945"/>
            <a:ext cx="441000" cy="23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12</a:t>
            </a:fld>
            <a:endParaRPr lang="en-US" dirty="0"/>
          </a:p>
        </p:txBody>
      </p:sp>
      <p:sp>
        <p:nvSpPr>
          <p:cNvPr id="3" name="Google Shape;156;p21">
            <a:extLst>
              <a:ext uri="{FF2B5EF4-FFF2-40B4-BE49-F238E27FC236}">
                <a16:creationId xmlns:a16="http://schemas.microsoft.com/office/drawing/2014/main" id="{F92CB741-F6F7-BA6A-BF2C-0A6F8DF8CC59}"/>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Why has Integrating CS been Hard?</a:t>
            </a:r>
          </a:p>
        </p:txBody>
      </p:sp>
      <p:sp>
        <p:nvSpPr>
          <p:cNvPr id="4" name="Google Shape;149;p20">
            <a:extLst>
              <a:ext uri="{FF2B5EF4-FFF2-40B4-BE49-F238E27FC236}">
                <a16:creationId xmlns:a16="http://schemas.microsoft.com/office/drawing/2014/main" id="{32B7A1D7-740C-D9EE-DCFA-E43A66D5DAF3}"/>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5" name="Picture 4">
            <a:extLst>
              <a:ext uri="{FF2B5EF4-FFF2-40B4-BE49-F238E27FC236}">
                <a16:creationId xmlns:a16="http://schemas.microsoft.com/office/drawing/2014/main" id="{FF7DC6AE-DE06-56C7-E18B-DA73782CE2A5}"/>
              </a:ext>
            </a:extLst>
          </p:cNvPr>
          <p:cNvPicPr>
            <a:picLocks noChangeAspect="1"/>
          </p:cNvPicPr>
          <p:nvPr/>
        </p:nvPicPr>
        <p:blipFill>
          <a:blip r:embed="rId4"/>
          <a:stretch>
            <a:fillRect/>
          </a:stretch>
        </p:blipFill>
        <p:spPr>
          <a:xfrm>
            <a:off x="341089" y="4310443"/>
            <a:ext cx="714554" cy="351665"/>
          </a:xfrm>
          <a:prstGeom prst="rect">
            <a:avLst/>
          </a:prstGeom>
        </p:spPr>
      </p:pic>
      <p:pic>
        <p:nvPicPr>
          <p:cNvPr id="6" name="Google Shape;193;p32" descr="SF">
            <a:extLst>
              <a:ext uri="{FF2B5EF4-FFF2-40B4-BE49-F238E27FC236}">
                <a16:creationId xmlns:a16="http://schemas.microsoft.com/office/drawing/2014/main" id="{ABBC8953-1519-3A7E-7F73-CA78B8EBCFF3}"/>
              </a:ext>
            </a:extLst>
          </p:cNvPr>
          <p:cNvPicPr preferRelativeResize="0"/>
          <p:nvPr/>
        </p:nvPicPr>
        <p:blipFill rotWithShape="1">
          <a:blip r:embed="rId5">
            <a:alphaModFix/>
          </a:blip>
          <a:srcRect/>
          <a:stretch/>
        </p:blipFill>
        <p:spPr>
          <a:xfrm>
            <a:off x="792641" y="4299251"/>
            <a:ext cx="370344" cy="374047"/>
          </a:xfrm>
          <a:prstGeom prst="rect">
            <a:avLst/>
          </a:prstGeom>
          <a:noFill/>
          <a:ln>
            <a:noFill/>
          </a:ln>
        </p:spPr>
      </p:pic>
      <p:pic>
        <p:nvPicPr>
          <p:cNvPr id="7" name="Google Shape;194;p32" descr="https://scienceplusc.org/wp-content/uploads/Master-Logo_695x338_color-300x146.png">
            <a:extLst>
              <a:ext uri="{FF2B5EF4-FFF2-40B4-BE49-F238E27FC236}">
                <a16:creationId xmlns:a16="http://schemas.microsoft.com/office/drawing/2014/main" id="{6088634D-7B73-22D0-C6F5-41AE0812E4C0}"/>
              </a:ext>
            </a:extLst>
          </p:cNvPr>
          <p:cNvPicPr preferRelativeResize="0"/>
          <p:nvPr/>
        </p:nvPicPr>
        <p:blipFill rotWithShape="1">
          <a:blip r:embed="rId6">
            <a:alphaModFix/>
          </a:blip>
          <a:srcRect/>
          <a:stretch/>
        </p:blipFill>
        <p:spPr>
          <a:xfrm>
            <a:off x="1264153" y="4227922"/>
            <a:ext cx="1061721" cy="516704"/>
          </a:xfrm>
          <a:prstGeom prst="rect">
            <a:avLst/>
          </a:prstGeom>
          <a:noFill/>
          <a:ln>
            <a:noFill/>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21"/>
        <p:cNvGrpSpPr/>
        <p:nvPr/>
      </p:nvGrpSpPr>
      <p:grpSpPr>
        <a:xfrm>
          <a:off x="0" y="0"/>
          <a:ext cx="0" cy="0"/>
          <a:chOff x="0" y="0"/>
          <a:chExt cx="0" cy="0"/>
        </a:xfrm>
      </p:grpSpPr>
      <p:pic>
        <p:nvPicPr>
          <p:cNvPr id="222" name="Google Shape;222;p27"/>
          <p:cNvPicPr preferRelativeResize="0"/>
          <p:nvPr/>
        </p:nvPicPr>
        <p:blipFill rotWithShape="1">
          <a:blip r:embed="rId3">
            <a:alphaModFix/>
          </a:blip>
          <a:srcRect t="16858" b="66682"/>
          <a:stretch/>
        </p:blipFill>
        <p:spPr>
          <a:xfrm>
            <a:off x="457200" y="1359977"/>
            <a:ext cx="8342575" cy="510325"/>
          </a:xfrm>
          <a:prstGeom prst="rect">
            <a:avLst/>
          </a:prstGeom>
          <a:noFill/>
          <a:ln>
            <a:noFill/>
          </a:ln>
        </p:spPr>
      </p:pic>
      <p:sp>
        <p:nvSpPr>
          <p:cNvPr id="223" name="Google Shape;223;p27"/>
          <p:cNvSpPr txBox="1">
            <a:spLocks noGrp="1"/>
          </p:cNvSpPr>
          <p:nvPr>
            <p:ph type="title"/>
          </p:nvPr>
        </p:nvSpPr>
        <p:spPr>
          <a:xfrm>
            <a:off x="457200" y="383651"/>
            <a:ext cx="8229600" cy="465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b="1">
                <a:latin typeface="Fira Sans Extra Condensed"/>
                <a:ea typeface="Fira Sans Extra Condensed"/>
                <a:cs typeface="Fira Sans Extra Condensed"/>
                <a:sym typeface="Fira Sans Extra Condensed"/>
              </a:rPr>
              <a:t>SCIENCE+C COURSE &amp; UNIT STRUCTURE</a:t>
            </a:r>
            <a:endParaRPr b="1">
              <a:latin typeface="Fira Sans Extra Condensed"/>
              <a:ea typeface="Fira Sans Extra Condensed"/>
              <a:cs typeface="Fira Sans Extra Condensed"/>
              <a:sym typeface="Fira Sans Extra Condensed"/>
            </a:endParaRPr>
          </a:p>
        </p:txBody>
      </p:sp>
      <p:sp>
        <p:nvSpPr>
          <p:cNvPr id="225" name="Google Shape;225;p27"/>
          <p:cNvSpPr txBox="1"/>
          <p:nvPr/>
        </p:nvSpPr>
        <p:spPr>
          <a:xfrm>
            <a:off x="2743800" y="906885"/>
            <a:ext cx="3656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Year-long course</a:t>
            </a:r>
            <a:endParaRPr dirty="0">
              <a:latin typeface="Arial" panose="020B0604020202020204" pitchFamily="34" charset="0"/>
              <a:ea typeface="Roboto"/>
              <a:cs typeface="Arial" panose="020B0604020202020204" pitchFamily="34" charset="0"/>
              <a:sym typeface="Roboto"/>
            </a:endParaRPr>
          </a:p>
        </p:txBody>
      </p:sp>
      <p:sp>
        <p:nvSpPr>
          <p:cNvPr id="226" name="Google Shape;226;p27"/>
          <p:cNvSpPr txBox="1"/>
          <p:nvPr/>
        </p:nvSpPr>
        <p:spPr>
          <a:xfrm>
            <a:off x="505375" y="1936967"/>
            <a:ext cx="8294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Science+C Unit</a:t>
            </a:r>
            <a:endParaRPr dirty="0">
              <a:latin typeface="Arial" panose="020B0604020202020204" pitchFamily="34" charset="0"/>
              <a:ea typeface="Roboto"/>
              <a:cs typeface="Arial" panose="020B0604020202020204" pitchFamily="34" charset="0"/>
              <a:sym typeface="Roboto"/>
            </a:endParaRPr>
          </a:p>
        </p:txBody>
      </p:sp>
      <p:sp>
        <p:nvSpPr>
          <p:cNvPr id="227" name="Google Shape;227;p27"/>
          <p:cNvSpPr/>
          <p:nvPr/>
        </p:nvSpPr>
        <p:spPr>
          <a:xfrm flipH="1">
            <a:off x="559687" y="2367022"/>
            <a:ext cx="2854031" cy="400386"/>
          </a:xfrm>
          <a:prstGeom prst="parallelogram">
            <a:avLst>
              <a:gd name="adj" fmla="val 96952"/>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sp>
        <p:nvSpPr>
          <p:cNvPr id="228" name="Google Shape;228;p27"/>
          <p:cNvSpPr/>
          <p:nvPr/>
        </p:nvSpPr>
        <p:spPr>
          <a:xfrm>
            <a:off x="559843" y="2783410"/>
            <a:ext cx="2854031" cy="400386"/>
          </a:xfrm>
          <a:prstGeom prst="parallelogram">
            <a:avLst>
              <a:gd name="adj" fmla="val 96952"/>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txBox="1"/>
          <p:nvPr/>
        </p:nvSpPr>
        <p:spPr>
          <a:xfrm>
            <a:off x="5892256" y="3197543"/>
            <a:ext cx="2464800" cy="114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latin typeface="Arial" panose="020B0604020202020204" pitchFamily="34" charset="0"/>
                <a:ea typeface="Roboto"/>
                <a:cs typeface="Arial" panose="020B0604020202020204" pitchFamily="34" charset="0"/>
                <a:sym typeface="Roboto"/>
              </a:rPr>
              <a:t>Use the knowledge gained from using and decoding the model to modify the model and run new experiments.</a:t>
            </a:r>
            <a:endParaRPr sz="1200" dirty="0">
              <a:latin typeface="Arial" panose="020B0604020202020204" pitchFamily="34" charset="0"/>
              <a:ea typeface="Roboto"/>
              <a:cs typeface="Arial" panose="020B0604020202020204" pitchFamily="34" charset="0"/>
              <a:sym typeface="Roboto"/>
            </a:endParaRPr>
          </a:p>
          <a:p>
            <a:pPr marL="0" lvl="0" indent="0" algn="l" rtl="0">
              <a:lnSpc>
                <a:spcPct val="115000"/>
              </a:lnSpc>
              <a:spcBef>
                <a:spcPts val="1600"/>
              </a:spcBef>
              <a:spcAft>
                <a:spcPts val="1600"/>
              </a:spcAft>
              <a:buNone/>
            </a:pPr>
            <a:endParaRPr sz="1200" dirty="0">
              <a:latin typeface="Arial" panose="020B0604020202020204" pitchFamily="34" charset="0"/>
              <a:ea typeface="Roboto"/>
              <a:cs typeface="Arial" panose="020B0604020202020204" pitchFamily="34" charset="0"/>
              <a:sym typeface="Roboto"/>
            </a:endParaRPr>
          </a:p>
        </p:txBody>
      </p:sp>
      <p:sp>
        <p:nvSpPr>
          <p:cNvPr id="230" name="Google Shape;230;p27"/>
          <p:cNvSpPr/>
          <p:nvPr/>
        </p:nvSpPr>
        <p:spPr>
          <a:xfrm flipH="1">
            <a:off x="5880737" y="2365496"/>
            <a:ext cx="2854031" cy="400386"/>
          </a:xfrm>
          <a:prstGeom prst="parallelogram">
            <a:avLst>
              <a:gd name="adj" fmla="val 96952"/>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sp>
        <p:nvSpPr>
          <p:cNvPr id="231" name="Google Shape;231;p27"/>
          <p:cNvSpPr/>
          <p:nvPr/>
        </p:nvSpPr>
        <p:spPr>
          <a:xfrm>
            <a:off x="5880893" y="2782320"/>
            <a:ext cx="2854031" cy="400386"/>
          </a:xfrm>
          <a:prstGeom prst="parallelogram">
            <a:avLst>
              <a:gd name="adj" fmla="val 96952"/>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7"/>
          <p:cNvSpPr txBox="1"/>
          <p:nvPr/>
        </p:nvSpPr>
        <p:spPr>
          <a:xfrm>
            <a:off x="3265064" y="3197555"/>
            <a:ext cx="2404200" cy="114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1200" dirty="0">
                <a:latin typeface="Arial" panose="020B0604020202020204" pitchFamily="34" charset="0"/>
                <a:ea typeface="Roboto"/>
                <a:cs typeface="Arial" panose="020B0604020202020204" pitchFamily="34" charset="0"/>
                <a:sym typeface="Roboto"/>
              </a:rPr>
              <a:t>Read and interpret the code to understand how the model works and how the code relates to the science principles.</a:t>
            </a:r>
            <a:endParaRPr sz="1200" dirty="0">
              <a:latin typeface="Arial" panose="020B0604020202020204" pitchFamily="34" charset="0"/>
              <a:ea typeface="Roboto"/>
              <a:cs typeface="Arial" panose="020B0604020202020204" pitchFamily="34" charset="0"/>
              <a:sym typeface="Roboto"/>
            </a:endParaRPr>
          </a:p>
        </p:txBody>
      </p:sp>
      <p:sp>
        <p:nvSpPr>
          <p:cNvPr id="233" name="Google Shape;233;p27"/>
          <p:cNvSpPr/>
          <p:nvPr/>
        </p:nvSpPr>
        <p:spPr>
          <a:xfrm flipH="1">
            <a:off x="3217962" y="2366816"/>
            <a:ext cx="2854031" cy="400386"/>
          </a:xfrm>
          <a:prstGeom prst="parallelogram">
            <a:avLst>
              <a:gd name="adj" fmla="val 96952"/>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sp>
        <p:nvSpPr>
          <p:cNvPr id="234" name="Google Shape;234;p27"/>
          <p:cNvSpPr/>
          <p:nvPr/>
        </p:nvSpPr>
        <p:spPr>
          <a:xfrm>
            <a:off x="3218119" y="2783413"/>
            <a:ext cx="2853900" cy="400500"/>
          </a:xfrm>
          <a:prstGeom prst="parallelogram">
            <a:avLst>
              <a:gd name="adj" fmla="val 96952"/>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txBox="1"/>
          <p:nvPr/>
        </p:nvSpPr>
        <p:spPr>
          <a:xfrm>
            <a:off x="809369" y="2409393"/>
            <a:ext cx="2269800" cy="400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600" dirty="0">
                <a:solidFill>
                  <a:srgbClr val="49154B"/>
                </a:solidFill>
                <a:latin typeface="Arial" panose="020B0604020202020204" pitchFamily="34" charset="0"/>
                <a:ea typeface="Roboto"/>
                <a:cs typeface="Arial" panose="020B0604020202020204" pitchFamily="34" charset="0"/>
                <a:sym typeface="Roboto"/>
              </a:rPr>
              <a:t>Lesson 1: Use</a:t>
            </a:r>
            <a:endParaRPr sz="1600" dirty="0">
              <a:solidFill>
                <a:srgbClr val="49154B"/>
              </a:solidFill>
              <a:latin typeface="Arial" panose="020B0604020202020204" pitchFamily="34" charset="0"/>
              <a:ea typeface="Roboto"/>
              <a:cs typeface="Arial" panose="020B0604020202020204" pitchFamily="34" charset="0"/>
              <a:sym typeface="Roboto"/>
            </a:endParaRPr>
          </a:p>
        </p:txBody>
      </p:sp>
      <p:sp>
        <p:nvSpPr>
          <p:cNvPr id="236" name="Google Shape;236;p27"/>
          <p:cNvSpPr txBox="1"/>
          <p:nvPr/>
        </p:nvSpPr>
        <p:spPr>
          <a:xfrm>
            <a:off x="3475782" y="2409393"/>
            <a:ext cx="2321100" cy="400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600" dirty="0">
                <a:solidFill>
                  <a:srgbClr val="49154B"/>
                </a:solidFill>
                <a:latin typeface="Arial" panose="020B0604020202020204" pitchFamily="34" charset="0"/>
                <a:ea typeface="Roboto"/>
                <a:cs typeface="Arial" panose="020B0604020202020204" pitchFamily="34" charset="0"/>
                <a:sym typeface="Roboto"/>
              </a:rPr>
              <a:t>Lesson 2: Decode</a:t>
            </a:r>
            <a:endParaRPr sz="1600" dirty="0">
              <a:solidFill>
                <a:srgbClr val="49154B"/>
              </a:solidFill>
              <a:latin typeface="Arial" panose="020B0604020202020204" pitchFamily="34" charset="0"/>
              <a:ea typeface="Roboto"/>
              <a:cs typeface="Arial" panose="020B0604020202020204" pitchFamily="34" charset="0"/>
              <a:sym typeface="Roboto"/>
            </a:endParaRPr>
          </a:p>
        </p:txBody>
      </p:sp>
      <p:sp>
        <p:nvSpPr>
          <p:cNvPr id="237" name="Google Shape;237;p27"/>
          <p:cNvSpPr txBox="1"/>
          <p:nvPr/>
        </p:nvSpPr>
        <p:spPr>
          <a:xfrm>
            <a:off x="6087119" y="2409397"/>
            <a:ext cx="2269800" cy="400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600" dirty="0">
                <a:solidFill>
                  <a:srgbClr val="49154B"/>
                </a:solidFill>
                <a:latin typeface="Arial" panose="020B0604020202020204" pitchFamily="34" charset="0"/>
                <a:ea typeface="Roboto"/>
                <a:cs typeface="Arial" panose="020B0604020202020204" pitchFamily="34" charset="0"/>
                <a:sym typeface="Roboto"/>
              </a:rPr>
              <a:t>Lesson 3: Modify</a:t>
            </a:r>
            <a:endParaRPr sz="1600" dirty="0">
              <a:solidFill>
                <a:srgbClr val="49154B"/>
              </a:solidFill>
              <a:latin typeface="Arial" panose="020B0604020202020204" pitchFamily="34" charset="0"/>
              <a:ea typeface="Roboto"/>
              <a:cs typeface="Arial" panose="020B0604020202020204" pitchFamily="34" charset="0"/>
              <a:sym typeface="Roboto"/>
            </a:endParaRPr>
          </a:p>
        </p:txBody>
      </p:sp>
      <p:sp>
        <p:nvSpPr>
          <p:cNvPr id="238" name="Google Shape;238;p27"/>
          <p:cNvSpPr txBox="1"/>
          <p:nvPr/>
        </p:nvSpPr>
        <p:spPr>
          <a:xfrm>
            <a:off x="637844" y="3197555"/>
            <a:ext cx="2404200" cy="123928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US" sz="1200" dirty="0">
                <a:latin typeface="Arial" panose="020B0604020202020204" pitchFamily="34" charset="0"/>
                <a:ea typeface="Roboto"/>
                <a:cs typeface="Arial" panose="020B0604020202020204" pitchFamily="34" charset="0"/>
                <a:sym typeface="Roboto"/>
              </a:rPr>
              <a:t>Explore the model to determine what phenomena it is trying to represent and use the model to run experiments.</a:t>
            </a:r>
            <a:endParaRPr sz="1200" dirty="0">
              <a:latin typeface="Arial" panose="020B0604020202020204" pitchFamily="34" charset="0"/>
              <a:ea typeface="Roboto"/>
              <a:cs typeface="Arial" panose="020B0604020202020204" pitchFamily="34" charset="0"/>
              <a:sym typeface="Roboto"/>
            </a:endParaRPr>
          </a:p>
        </p:txBody>
      </p:sp>
      <p:sp>
        <p:nvSpPr>
          <p:cNvPr id="239" name="Google Shape;239;p27"/>
          <p:cNvSpPr/>
          <p:nvPr/>
        </p:nvSpPr>
        <p:spPr>
          <a:xfrm>
            <a:off x="1077425" y="1369223"/>
            <a:ext cx="421500" cy="465000"/>
          </a:xfrm>
          <a:prstGeom prst="rect">
            <a:avLst/>
          </a:prstGeom>
          <a:noFill/>
          <a:ln w="38100" cap="flat" cmpd="sng">
            <a:solidFill>
              <a:srgbClr val="4915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49;p20">
            <a:extLst>
              <a:ext uri="{FF2B5EF4-FFF2-40B4-BE49-F238E27FC236}">
                <a16:creationId xmlns:a16="http://schemas.microsoft.com/office/drawing/2014/main" id="{E38E35FE-F37D-37E2-D758-0077A7B8DDD6}"/>
              </a:ext>
            </a:extLst>
          </p:cNvPr>
          <p:cNvSpPr txBox="1">
            <a:spLocks/>
          </p:cNvSpPr>
          <p:nvPr/>
        </p:nvSpPr>
        <p:spPr>
          <a:xfrm>
            <a:off x="8348869" y="4805945"/>
            <a:ext cx="441000" cy="23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13</a:t>
            </a:fld>
            <a:endParaRPr lang="en-US" dirty="0"/>
          </a:p>
        </p:txBody>
      </p:sp>
      <p:sp>
        <p:nvSpPr>
          <p:cNvPr id="4" name="Google Shape;156;p21">
            <a:extLst>
              <a:ext uri="{FF2B5EF4-FFF2-40B4-BE49-F238E27FC236}">
                <a16:creationId xmlns:a16="http://schemas.microsoft.com/office/drawing/2014/main" id="{F3E29FF5-CA09-5738-AEDD-B3B38D84DB36}"/>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Science+C Curriculum Progression</a:t>
            </a:r>
          </a:p>
        </p:txBody>
      </p:sp>
      <p:sp>
        <p:nvSpPr>
          <p:cNvPr id="5" name="Rectangle 4">
            <a:extLst>
              <a:ext uri="{FF2B5EF4-FFF2-40B4-BE49-F238E27FC236}">
                <a16:creationId xmlns:a16="http://schemas.microsoft.com/office/drawing/2014/main" id="{61DB0EE4-670E-8C3B-0A0C-709B2EC1838C}"/>
              </a:ext>
            </a:extLst>
          </p:cNvPr>
          <p:cNvSpPr/>
          <p:nvPr/>
        </p:nvSpPr>
        <p:spPr>
          <a:xfrm>
            <a:off x="484381" y="1226364"/>
            <a:ext cx="8315394" cy="71060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F340CBB-950D-3B69-626E-18384BB6CDEF}"/>
              </a:ext>
            </a:extLst>
          </p:cNvPr>
          <p:cNvSpPr/>
          <p:nvPr/>
        </p:nvSpPr>
        <p:spPr>
          <a:xfrm>
            <a:off x="484381" y="2269858"/>
            <a:ext cx="8315394" cy="189334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49;p20">
            <a:extLst>
              <a:ext uri="{FF2B5EF4-FFF2-40B4-BE49-F238E27FC236}">
                <a16:creationId xmlns:a16="http://schemas.microsoft.com/office/drawing/2014/main" id="{4345FF90-3BB8-31A5-CB05-B335F16C90EF}"/>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2" name="Picture 1">
            <a:extLst>
              <a:ext uri="{FF2B5EF4-FFF2-40B4-BE49-F238E27FC236}">
                <a16:creationId xmlns:a16="http://schemas.microsoft.com/office/drawing/2014/main" id="{BE027FE1-8F12-42C0-9556-87A7B3B5D699}"/>
              </a:ext>
            </a:extLst>
          </p:cNvPr>
          <p:cNvPicPr>
            <a:picLocks noChangeAspect="1"/>
          </p:cNvPicPr>
          <p:nvPr/>
        </p:nvPicPr>
        <p:blipFill>
          <a:blip r:embed="rId4"/>
          <a:stretch>
            <a:fillRect/>
          </a:stretch>
        </p:blipFill>
        <p:spPr>
          <a:xfrm>
            <a:off x="341089" y="4310443"/>
            <a:ext cx="714554" cy="351665"/>
          </a:xfrm>
          <a:prstGeom prst="rect">
            <a:avLst/>
          </a:prstGeom>
        </p:spPr>
      </p:pic>
      <p:pic>
        <p:nvPicPr>
          <p:cNvPr id="8" name="Google Shape;193;p32" descr="SF">
            <a:extLst>
              <a:ext uri="{FF2B5EF4-FFF2-40B4-BE49-F238E27FC236}">
                <a16:creationId xmlns:a16="http://schemas.microsoft.com/office/drawing/2014/main" id="{CDDEC6F3-3C1E-C068-CCE7-42DB87C04E91}"/>
              </a:ext>
            </a:extLst>
          </p:cNvPr>
          <p:cNvPicPr preferRelativeResize="0"/>
          <p:nvPr/>
        </p:nvPicPr>
        <p:blipFill rotWithShape="1">
          <a:blip r:embed="rId5">
            <a:alphaModFix/>
          </a:blip>
          <a:srcRect/>
          <a:stretch/>
        </p:blipFill>
        <p:spPr>
          <a:xfrm>
            <a:off x="792641" y="4299251"/>
            <a:ext cx="370344" cy="374047"/>
          </a:xfrm>
          <a:prstGeom prst="rect">
            <a:avLst/>
          </a:prstGeom>
          <a:noFill/>
          <a:ln>
            <a:noFill/>
          </a:ln>
        </p:spPr>
      </p:pic>
      <p:pic>
        <p:nvPicPr>
          <p:cNvPr id="9" name="Google Shape;194;p32" descr="https://scienceplusc.org/wp-content/uploads/Master-Logo_695x338_color-300x146.png">
            <a:extLst>
              <a:ext uri="{FF2B5EF4-FFF2-40B4-BE49-F238E27FC236}">
                <a16:creationId xmlns:a16="http://schemas.microsoft.com/office/drawing/2014/main" id="{64F932E2-356E-7E1B-9A4A-819A2F07EDFD}"/>
              </a:ext>
            </a:extLst>
          </p:cNvPr>
          <p:cNvPicPr preferRelativeResize="0"/>
          <p:nvPr/>
        </p:nvPicPr>
        <p:blipFill rotWithShape="1">
          <a:blip r:embed="rId6">
            <a:alphaModFix/>
          </a:blip>
          <a:srcRect/>
          <a:stretch/>
        </p:blipFill>
        <p:spPr>
          <a:xfrm>
            <a:off x="1264153" y="4227922"/>
            <a:ext cx="1061721" cy="516704"/>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10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gtEl>
                                        <p:attrNameLst>
                                          <p:attrName>style.visibility</p:attrName>
                                        </p:attrNameLst>
                                      </p:cBhvr>
                                      <p:to>
                                        <p:strVal val="visible"/>
                                      </p:to>
                                    </p:set>
                                    <p:animEffect transition="in" filter="fade">
                                      <p:cBhvr>
                                        <p:cTn id="12" dur="1000"/>
                                        <p:tgtEl>
                                          <p:spTgt spid="2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
                                        </p:tgtEl>
                                        <p:attrNameLst>
                                          <p:attrName>style.visibility</p:attrName>
                                        </p:attrNameLst>
                                      </p:cBhvr>
                                      <p:to>
                                        <p:strVal val="visible"/>
                                      </p:to>
                                    </p:set>
                                    <p:animEffect transition="in" filter="fade">
                                      <p:cBhvr>
                                        <p:cTn id="17" dur="1000"/>
                                        <p:tgtEl>
                                          <p:spTgt spid="227"/>
                                        </p:tgtEl>
                                      </p:cBhvr>
                                    </p:animEffect>
                                  </p:childTnLst>
                                </p:cTn>
                              </p:par>
                              <p:par>
                                <p:cTn id="18" presetID="10" presetClass="entr" presetSubtype="0" fill="hold" nodeType="withEffect">
                                  <p:stCondLst>
                                    <p:cond delay="0"/>
                                  </p:stCondLst>
                                  <p:childTnLst>
                                    <p:set>
                                      <p:cBhvr>
                                        <p:cTn id="19" dur="1" fill="hold">
                                          <p:stCondLst>
                                            <p:cond delay="0"/>
                                          </p:stCondLst>
                                        </p:cTn>
                                        <p:tgtEl>
                                          <p:spTgt spid="228"/>
                                        </p:tgtEl>
                                        <p:attrNameLst>
                                          <p:attrName>style.visibility</p:attrName>
                                        </p:attrNameLst>
                                      </p:cBhvr>
                                      <p:to>
                                        <p:strVal val="visible"/>
                                      </p:to>
                                    </p:set>
                                    <p:animEffect transition="in" filter="fade">
                                      <p:cBhvr>
                                        <p:cTn id="20" dur="1000"/>
                                        <p:tgtEl>
                                          <p:spTgt spid="228"/>
                                        </p:tgtEl>
                                      </p:cBhvr>
                                    </p:animEffect>
                                  </p:childTnLst>
                                </p:cTn>
                              </p:par>
                              <p:par>
                                <p:cTn id="21" presetID="10" presetClass="entr" presetSubtype="0" fill="hold" nodeType="withEffect">
                                  <p:stCondLst>
                                    <p:cond delay="0"/>
                                  </p:stCondLst>
                                  <p:childTnLst>
                                    <p:set>
                                      <p:cBhvr>
                                        <p:cTn id="22" dur="1" fill="hold">
                                          <p:stCondLst>
                                            <p:cond delay="0"/>
                                          </p:stCondLst>
                                        </p:cTn>
                                        <p:tgtEl>
                                          <p:spTgt spid="235"/>
                                        </p:tgtEl>
                                        <p:attrNameLst>
                                          <p:attrName>style.visibility</p:attrName>
                                        </p:attrNameLst>
                                      </p:cBhvr>
                                      <p:to>
                                        <p:strVal val="visible"/>
                                      </p:to>
                                    </p:set>
                                    <p:animEffect transition="in" filter="fade">
                                      <p:cBhvr>
                                        <p:cTn id="23" dur="1000"/>
                                        <p:tgtEl>
                                          <p:spTgt spid="235"/>
                                        </p:tgtEl>
                                      </p:cBhvr>
                                    </p:animEffect>
                                  </p:childTnLst>
                                </p:cTn>
                              </p:par>
                              <p:par>
                                <p:cTn id="24" presetID="10" presetClass="entr" presetSubtype="0" fill="hold" nodeType="withEffect">
                                  <p:stCondLst>
                                    <p:cond delay="0"/>
                                  </p:stCondLst>
                                  <p:childTnLst>
                                    <p:set>
                                      <p:cBhvr>
                                        <p:cTn id="25" dur="1" fill="hold">
                                          <p:stCondLst>
                                            <p:cond delay="0"/>
                                          </p:stCondLst>
                                        </p:cTn>
                                        <p:tgtEl>
                                          <p:spTgt spid="238"/>
                                        </p:tgtEl>
                                        <p:attrNameLst>
                                          <p:attrName>style.visibility</p:attrName>
                                        </p:attrNameLst>
                                      </p:cBhvr>
                                      <p:to>
                                        <p:strVal val="visible"/>
                                      </p:to>
                                    </p:set>
                                    <p:animEffect transition="in" filter="fade">
                                      <p:cBhvr>
                                        <p:cTn id="26" dur="1000"/>
                                        <p:tgtEl>
                                          <p:spTgt spid="2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3"/>
                                        </p:tgtEl>
                                        <p:attrNameLst>
                                          <p:attrName>style.visibility</p:attrName>
                                        </p:attrNameLst>
                                      </p:cBhvr>
                                      <p:to>
                                        <p:strVal val="visible"/>
                                      </p:to>
                                    </p:set>
                                    <p:animEffect transition="in" filter="fade">
                                      <p:cBhvr>
                                        <p:cTn id="31" dur="1000"/>
                                        <p:tgtEl>
                                          <p:spTgt spid="233"/>
                                        </p:tgtEl>
                                      </p:cBhvr>
                                    </p:animEffect>
                                  </p:childTnLst>
                                </p:cTn>
                              </p:par>
                              <p:par>
                                <p:cTn id="32" presetID="10" presetClass="entr" presetSubtype="0" fill="hold" nodeType="withEffect">
                                  <p:stCondLst>
                                    <p:cond delay="0"/>
                                  </p:stCondLst>
                                  <p:childTnLst>
                                    <p:set>
                                      <p:cBhvr>
                                        <p:cTn id="33" dur="1" fill="hold">
                                          <p:stCondLst>
                                            <p:cond delay="0"/>
                                          </p:stCondLst>
                                        </p:cTn>
                                        <p:tgtEl>
                                          <p:spTgt spid="234"/>
                                        </p:tgtEl>
                                        <p:attrNameLst>
                                          <p:attrName>style.visibility</p:attrName>
                                        </p:attrNameLst>
                                      </p:cBhvr>
                                      <p:to>
                                        <p:strVal val="visible"/>
                                      </p:to>
                                    </p:set>
                                    <p:animEffect transition="in" filter="fade">
                                      <p:cBhvr>
                                        <p:cTn id="34" dur="1000"/>
                                        <p:tgtEl>
                                          <p:spTgt spid="234"/>
                                        </p:tgtEl>
                                      </p:cBhvr>
                                    </p:animEffect>
                                  </p:childTnLst>
                                </p:cTn>
                              </p:par>
                              <p:par>
                                <p:cTn id="35" presetID="10" presetClass="entr" presetSubtype="0" fill="hold" nodeType="with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fade">
                                      <p:cBhvr>
                                        <p:cTn id="37" dur="1000"/>
                                        <p:tgtEl>
                                          <p:spTgt spid="236"/>
                                        </p:tgtEl>
                                      </p:cBhvr>
                                    </p:animEffect>
                                  </p:childTnLst>
                                </p:cTn>
                              </p:par>
                              <p:par>
                                <p:cTn id="38" presetID="10" presetClass="entr" presetSubtype="0" fill="hold" nodeType="withEffect">
                                  <p:stCondLst>
                                    <p:cond delay="0"/>
                                  </p:stCondLst>
                                  <p:childTnLst>
                                    <p:set>
                                      <p:cBhvr>
                                        <p:cTn id="39" dur="1" fill="hold">
                                          <p:stCondLst>
                                            <p:cond delay="0"/>
                                          </p:stCondLst>
                                        </p:cTn>
                                        <p:tgtEl>
                                          <p:spTgt spid="232"/>
                                        </p:tgtEl>
                                        <p:attrNameLst>
                                          <p:attrName>style.visibility</p:attrName>
                                        </p:attrNameLst>
                                      </p:cBhvr>
                                      <p:to>
                                        <p:strVal val="visible"/>
                                      </p:to>
                                    </p:set>
                                    <p:animEffect transition="in" filter="fade">
                                      <p:cBhvr>
                                        <p:cTn id="40" dur="1000"/>
                                        <p:tgtEl>
                                          <p:spTgt spid="2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0"/>
                                        </p:tgtEl>
                                        <p:attrNameLst>
                                          <p:attrName>style.visibility</p:attrName>
                                        </p:attrNameLst>
                                      </p:cBhvr>
                                      <p:to>
                                        <p:strVal val="visible"/>
                                      </p:to>
                                    </p:set>
                                    <p:animEffect transition="in" filter="fade">
                                      <p:cBhvr>
                                        <p:cTn id="45" dur="1000"/>
                                        <p:tgtEl>
                                          <p:spTgt spid="230"/>
                                        </p:tgtEl>
                                      </p:cBhvr>
                                    </p:animEffect>
                                  </p:childTnLst>
                                </p:cTn>
                              </p:par>
                              <p:par>
                                <p:cTn id="46" presetID="10" presetClass="entr" presetSubtype="0" fill="hold" nodeType="withEffect">
                                  <p:stCondLst>
                                    <p:cond delay="0"/>
                                  </p:stCondLst>
                                  <p:childTnLst>
                                    <p:set>
                                      <p:cBhvr>
                                        <p:cTn id="47" dur="1" fill="hold">
                                          <p:stCondLst>
                                            <p:cond delay="0"/>
                                          </p:stCondLst>
                                        </p:cTn>
                                        <p:tgtEl>
                                          <p:spTgt spid="231"/>
                                        </p:tgtEl>
                                        <p:attrNameLst>
                                          <p:attrName>style.visibility</p:attrName>
                                        </p:attrNameLst>
                                      </p:cBhvr>
                                      <p:to>
                                        <p:strVal val="visible"/>
                                      </p:to>
                                    </p:set>
                                    <p:animEffect transition="in" filter="fade">
                                      <p:cBhvr>
                                        <p:cTn id="48" dur="1000"/>
                                        <p:tgtEl>
                                          <p:spTgt spid="231"/>
                                        </p:tgtEl>
                                      </p:cBhvr>
                                    </p:animEffect>
                                  </p:childTnLst>
                                </p:cTn>
                              </p:par>
                              <p:par>
                                <p:cTn id="49" presetID="10" presetClass="entr" presetSubtype="0" fill="hold" nodeType="withEffect">
                                  <p:stCondLst>
                                    <p:cond delay="0"/>
                                  </p:stCondLst>
                                  <p:childTnLst>
                                    <p:set>
                                      <p:cBhvr>
                                        <p:cTn id="50" dur="1" fill="hold">
                                          <p:stCondLst>
                                            <p:cond delay="0"/>
                                          </p:stCondLst>
                                        </p:cTn>
                                        <p:tgtEl>
                                          <p:spTgt spid="237"/>
                                        </p:tgtEl>
                                        <p:attrNameLst>
                                          <p:attrName>style.visibility</p:attrName>
                                        </p:attrNameLst>
                                      </p:cBhvr>
                                      <p:to>
                                        <p:strVal val="visible"/>
                                      </p:to>
                                    </p:set>
                                    <p:animEffect transition="in" filter="fade">
                                      <p:cBhvr>
                                        <p:cTn id="51" dur="1000"/>
                                        <p:tgtEl>
                                          <p:spTgt spid="237"/>
                                        </p:tgtEl>
                                      </p:cBhvr>
                                    </p:animEffect>
                                  </p:childTnLst>
                                </p:cTn>
                              </p:par>
                              <p:par>
                                <p:cTn id="52" presetID="10" presetClass="entr" presetSubtype="0" fill="hold" nodeType="withEffect">
                                  <p:stCondLst>
                                    <p:cond delay="0"/>
                                  </p:stCondLst>
                                  <p:childTnLst>
                                    <p:set>
                                      <p:cBhvr>
                                        <p:cTn id="53" dur="1" fill="hold">
                                          <p:stCondLst>
                                            <p:cond delay="0"/>
                                          </p:stCondLst>
                                        </p:cTn>
                                        <p:tgtEl>
                                          <p:spTgt spid="229"/>
                                        </p:tgtEl>
                                        <p:attrNameLst>
                                          <p:attrName>style.visibility</p:attrName>
                                        </p:attrNameLst>
                                      </p:cBhvr>
                                      <p:to>
                                        <p:strVal val="visible"/>
                                      </p:to>
                                    </p:set>
                                    <p:animEffect transition="in" filter="fade">
                                      <p:cBhvr>
                                        <p:cTn id="54"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62"/>
        <p:cNvGrpSpPr/>
        <p:nvPr/>
      </p:nvGrpSpPr>
      <p:grpSpPr>
        <a:xfrm>
          <a:off x="0" y="0"/>
          <a:ext cx="0" cy="0"/>
          <a:chOff x="0" y="0"/>
          <a:chExt cx="0" cy="0"/>
        </a:xfrm>
      </p:grpSpPr>
      <p:sp>
        <p:nvSpPr>
          <p:cNvPr id="163" name="Google Shape;163;p22"/>
          <p:cNvSpPr txBox="1"/>
          <p:nvPr/>
        </p:nvSpPr>
        <p:spPr>
          <a:xfrm>
            <a:off x="457200" y="917950"/>
            <a:ext cx="4576200" cy="2757436"/>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000" dirty="0"/>
              <a:t>Models and modelling are important tools for problem solving, prediction, decision making, and communication and have been studied and </a:t>
            </a:r>
            <a:r>
              <a:rPr lang="en-US" sz="2000" dirty="0" err="1"/>
              <a:t>analysed</a:t>
            </a:r>
            <a:r>
              <a:rPr lang="en-US" sz="2000" dirty="0"/>
              <a:t> in the history, philosophy, and sociology of science and technology, and in the engineering sciences.</a:t>
            </a:r>
            <a:endParaRPr sz="1200" dirty="0"/>
          </a:p>
        </p:txBody>
      </p:sp>
      <p:pic>
        <p:nvPicPr>
          <p:cNvPr id="166" name="Google Shape;166;p22"/>
          <p:cNvPicPr preferRelativeResize="0"/>
          <p:nvPr/>
        </p:nvPicPr>
        <p:blipFill rotWithShape="1">
          <a:blip r:embed="rId3">
            <a:alphaModFix/>
          </a:blip>
          <a:srcRect l="10274" r="10266"/>
          <a:stretch/>
        </p:blipFill>
        <p:spPr>
          <a:xfrm>
            <a:off x="5418924" y="1121843"/>
            <a:ext cx="3267876" cy="2179774"/>
          </a:xfrm>
          <a:prstGeom prst="rect">
            <a:avLst/>
          </a:prstGeom>
          <a:noFill/>
          <a:ln>
            <a:noFill/>
          </a:ln>
        </p:spPr>
      </p:pic>
      <p:sp>
        <p:nvSpPr>
          <p:cNvPr id="167" name="Google Shape;167;p22"/>
          <p:cNvSpPr txBox="1"/>
          <p:nvPr/>
        </p:nvSpPr>
        <p:spPr>
          <a:xfrm>
            <a:off x="457199" y="3525115"/>
            <a:ext cx="4821900" cy="715550"/>
          </a:xfrm>
          <a:prstGeom prst="rect">
            <a:avLst/>
          </a:prstGeom>
          <a:noFill/>
          <a:ln>
            <a:noFill/>
          </a:ln>
        </p:spPr>
        <p:txBody>
          <a:bodyPr spcFirstLastPara="1" wrap="square" lIns="91425" tIns="91425" rIns="91425" bIns="91425" anchor="ctr" anchorCtr="0">
            <a:spAutoFit/>
          </a:bodyPr>
          <a:lstStyle/>
          <a:p>
            <a:pPr lvl="0" algn="l" rtl="0">
              <a:lnSpc>
                <a:spcPct val="115000"/>
              </a:lnSpc>
              <a:spcBef>
                <a:spcPts val="0"/>
              </a:spcBef>
              <a:spcAft>
                <a:spcPts val="0"/>
              </a:spcAft>
              <a:buClr>
                <a:schemeClr val="dk1"/>
              </a:buClr>
              <a:buSzPts val="1200"/>
            </a:pPr>
            <a:r>
              <a:rPr lang="en-US" sz="1000" dirty="0">
                <a:solidFill>
                  <a:schemeClr val="dk1"/>
                </a:solidFill>
              </a:rPr>
              <a:t>Hallström, J., </a:t>
            </a:r>
            <a:r>
              <a:rPr lang="en-US" sz="1000" dirty="0" err="1">
                <a:solidFill>
                  <a:schemeClr val="dk1"/>
                </a:solidFill>
              </a:rPr>
              <a:t>Schönborn</a:t>
            </a:r>
            <a:r>
              <a:rPr lang="en-US" sz="1000" dirty="0">
                <a:solidFill>
                  <a:schemeClr val="dk1"/>
                </a:solidFill>
              </a:rPr>
              <a:t>, K.J. Models and modelling for authentic STEM education: reinforcing the argument. IJ STEM Ed 6, 22 (2019). </a:t>
            </a:r>
            <a:r>
              <a:rPr lang="en-US" sz="1000" dirty="0">
                <a:solidFill>
                  <a:schemeClr val="dk1"/>
                </a:solidFill>
                <a:hlinkClick r:id="rId4"/>
              </a:rPr>
              <a:t>https://doi.org/10.1186/s40594-019-0178-z</a:t>
            </a:r>
            <a:r>
              <a:rPr lang="en-US" sz="1000" dirty="0">
                <a:solidFill>
                  <a:schemeClr val="dk1"/>
                </a:solidFill>
              </a:rPr>
              <a:t> </a:t>
            </a:r>
            <a:endParaRPr sz="1000" dirty="0"/>
          </a:p>
        </p:txBody>
      </p:sp>
      <p:sp>
        <p:nvSpPr>
          <p:cNvPr id="2" name="Google Shape;149;p20">
            <a:extLst>
              <a:ext uri="{FF2B5EF4-FFF2-40B4-BE49-F238E27FC236}">
                <a16:creationId xmlns:a16="http://schemas.microsoft.com/office/drawing/2014/main" id="{43216C76-F2F5-56B9-DBBE-9BDA39C86501}"/>
              </a:ext>
            </a:extLst>
          </p:cNvPr>
          <p:cNvSpPr txBox="1">
            <a:spLocks/>
          </p:cNvSpPr>
          <p:nvPr/>
        </p:nvSpPr>
        <p:spPr>
          <a:xfrm>
            <a:off x="8348869" y="4805945"/>
            <a:ext cx="441000" cy="23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14</a:t>
            </a:fld>
            <a:endParaRPr lang="en-US" dirty="0"/>
          </a:p>
        </p:txBody>
      </p:sp>
      <p:sp>
        <p:nvSpPr>
          <p:cNvPr id="3" name="Google Shape;156;p21">
            <a:extLst>
              <a:ext uri="{FF2B5EF4-FFF2-40B4-BE49-F238E27FC236}">
                <a16:creationId xmlns:a16="http://schemas.microsoft.com/office/drawing/2014/main" id="{2FC2FBC3-9ACE-4F79-F04E-D119ABC3CAB9}"/>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Why Use Models?</a:t>
            </a:r>
          </a:p>
        </p:txBody>
      </p:sp>
      <p:sp>
        <p:nvSpPr>
          <p:cNvPr id="6" name="Google Shape;149;p20">
            <a:extLst>
              <a:ext uri="{FF2B5EF4-FFF2-40B4-BE49-F238E27FC236}">
                <a16:creationId xmlns:a16="http://schemas.microsoft.com/office/drawing/2014/main" id="{F42DCAFE-B223-DF4F-D42E-BCD32DBA9D4E}"/>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4" name="Picture 3">
            <a:extLst>
              <a:ext uri="{FF2B5EF4-FFF2-40B4-BE49-F238E27FC236}">
                <a16:creationId xmlns:a16="http://schemas.microsoft.com/office/drawing/2014/main" id="{13049BF0-A46D-8764-804E-0CB1372767DA}"/>
              </a:ext>
            </a:extLst>
          </p:cNvPr>
          <p:cNvPicPr>
            <a:picLocks noChangeAspect="1"/>
          </p:cNvPicPr>
          <p:nvPr/>
        </p:nvPicPr>
        <p:blipFill>
          <a:blip r:embed="rId5"/>
          <a:stretch>
            <a:fillRect/>
          </a:stretch>
        </p:blipFill>
        <p:spPr>
          <a:xfrm>
            <a:off x="341089" y="4310443"/>
            <a:ext cx="714554" cy="351665"/>
          </a:xfrm>
          <a:prstGeom prst="rect">
            <a:avLst/>
          </a:prstGeom>
        </p:spPr>
      </p:pic>
      <p:pic>
        <p:nvPicPr>
          <p:cNvPr id="5" name="Google Shape;193;p32" descr="SF">
            <a:extLst>
              <a:ext uri="{FF2B5EF4-FFF2-40B4-BE49-F238E27FC236}">
                <a16:creationId xmlns:a16="http://schemas.microsoft.com/office/drawing/2014/main" id="{69592CF4-7D92-A021-C703-D6B8B3BE1ABA}"/>
              </a:ext>
            </a:extLst>
          </p:cNvPr>
          <p:cNvPicPr preferRelativeResize="0"/>
          <p:nvPr/>
        </p:nvPicPr>
        <p:blipFill rotWithShape="1">
          <a:blip r:embed="rId6">
            <a:alphaModFix/>
          </a:blip>
          <a:srcRect/>
          <a:stretch/>
        </p:blipFill>
        <p:spPr>
          <a:xfrm>
            <a:off x="792641" y="4299251"/>
            <a:ext cx="370344" cy="374047"/>
          </a:xfrm>
          <a:prstGeom prst="rect">
            <a:avLst/>
          </a:prstGeom>
          <a:noFill/>
          <a:ln>
            <a:noFill/>
          </a:ln>
        </p:spPr>
      </p:pic>
      <p:pic>
        <p:nvPicPr>
          <p:cNvPr id="7" name="Google Shape;194;p32" descr="https://scienceplusc.org/wp-content/uploads/Master-Logo_695x338_color-300x146.png">
            <a:extLst>
              <a:ext uri="{FF2B5EF4-FFF2-40B4-BE49-F238E27FC236}">
                <a16:creationId xmlns:a16="http://schemas.microsoft.com/office/drawing/2014/main" id="{18243FE8-B844-A907-4444-426A20DA6D79}"/>
              </a:ext>
            </a:extLst>
          </p:cNvPr>
          <p:cNvPicPr preferRelativeResize="0"/>
          <p:nvPr/>
        </p:nvPicPr>
        <p:blipFill rotWithShape="1">
          <a:blip r:embed="rId7">
            <a:alphaModFix/>
          </a:blip>
          <a:srcRect/>
          <a:stretch/>
        </p:blipFill>
        <p:spPr>
          <a:xfrm>
            <a:off x="1264153" y="4227922"/>
            <a:ext cx="1061721" cy="516704"/>
          </a:xfrm>
          <a:prstGeom prst="rect">
            <a:avLst/>
          </a:prstGeom>
          <a:noFill/>
          <a:ln>
            <a:noFill/>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92"/>
        <p:cNvGrpSpPr/>
        <p:nvPr/>
      </p:nvGrpSpPr>
      <p:grpSpPr>
        <a:xfrm>
          <a:off x="0" y="0"/>
          <a:ext cx="0" cy="0"/>
          <a:chOff x="0" y="0"/>
          <a:chExt cx="0" cy="0"/>
        </a:xfrm>
      </p:grpSpPr>
      <p:pic>
        <p:nvPicPr>
          <p:cNvPr id="194" name="Google Shape;194;p25"/>
          <p:cNvPicPr preferRelativeResize="0"/>
          <p:nvPr/>
        </p:nvPicPr>
        <p:blipFill>
          <a:blip r:embed="rId3">
            <a:alphaModFix/>
          </a:blip>
          <a:stretch>
            <a:fillRect/>
          </a:stretch>
        </p:blipFill>
        <p:spPr>
          <a:xfrm>
            <a:off x="152400" y="1960550"/>
            <a:ext cx="8656650" cy="752475"/>
          </a:xfrm>
          <a:prstGeom prst="rect">
            <a:avLst/>
          </a:prstGeom>
          <a:noFill/>
          <a:ln>
            <a:noFill/>
          </a:ln>
        </p:spPr>
      </p:pic>
      <p:sp>
        <p:nvSpPr>
          <p:cNvPr id="197" name="Google Shape;197;p25"/>
          <p:cNvSpPr/>
          <p:nvPr/>
        </p:nvSpPr>
        <p:spPr>
          <a:xfrm>
            <a:off x="4114000" y="1000300"/>
            <a:ext cx="1208100" cy="604200"/>
          </a:xfrm>
          <a:prstGeom prst="wedgeRectCallout">
            <a:avLst>
              <a:gd name="adj1" fmla="val -22326"/>
              <a:gd name="adj2" fmla="val 50794"/>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chemeClr val="accent2"/>
                </a:solidFill>
                <a:latin typeface="Arial" panose="020B0604020202020204" pitchFamily="34" charset="0"/>
                <a:ea typeface="Roboto"/>
                <a:cs typeface="Arial" panose="020B0604020202020204" pitchFamily="34" charset="0"/>
                <a:sym typeface="Roboto"/>
              </a:rPr>
              <a:t>Science+C</a:t>
            </a:r>
            <a:endParaRPr dirty="0">
              <a:solidFill>
                <a:schemeClr val="accent2"/>
              </a:solidFill>
              <a:latin typeface="Arial" panose="020B0604020202020204" pitchFamily="34" charset="0"/>
              <a:ea typeface="Roboto"/>
              <a:cs typeface="Arial" panose="020B0604020202020204" pitchFamily="34" charset="0"/>
              <a:sym typeface="Roboto"/>
            </a:endParaRPr>
          </a:p>
          <a:p>
            <a:pPr marL="0" lvl="0" indent="0" algn="ctr" rtl="0">
              <a:spcBef>
                <a:spcPts val="0"/>
              </a:spcBef>
              <a:spcAft>
                <a:spcPts val="0"/>
              </a:spcAft>
              <a:buNone/>
            </a:pPr>
            <a:r>
              <a:rPr lang="en-US" dirty="0">
                <a:solidFill>
                  <a:schemeClr val="accent2"/>
                </a:solidFill>
                <a:latin typeface="Arial" panose="020B0604020202020204" pitchFamily="34" charset="0"/>
                <a:ea typeface="Roboto"/>
                <a:cs typeface="Arial" panose="020B0604020202020204" pitchFamily="34" charset="0"/>
                <a:sym typeface="Roboto"/>
              </a:rPr>
              <a:t>Units</a:t>
            </a:r>
            <a:endParaRPr dirty="0">
              <a:solidFill>
                <a:schemeClr val="accent2"/>
              </a:solidFill>
              <a:latin typeface="Arial" panose="020B0604020202020204" pitchFamily="34" charset="0"/>
              <a:ea typeface="Roboto"/>
              <a:cs typeface="Arial" panose="020B0604020202020204" pitchFamily="34" charset="0"/>
              <a:sym typeface="Roboto"/>
            </a:endParaRPr>
          </a:p>
        </p:txBody>
      </p:sp>
      <p:grpSp>
        <p:nvGrpSpPr>
          <p:cNvPr id="198" name="Google Shape;198;p25"/>
          <p:cNvGrpSpPr/>
          <p:nvPr/>
        </p:nvGrpSpPr>
        <p:grpSpPr>
          <a:xfrm>
            <a:off x="495600" y="2651750"/>
            <a:ext cx="8369825" cy="1818775"/>
            <a:chOff x="495600" y="2856150"/>
            <a:chExt cx="8369825" cy="1818775"/>
          </a:xfrm>
        </p:grpSpPr>
        <p:sp>
          <p:nvSpPr>
            <p:cNvPr id="199" name="Google Shape;199;p25"/>
            <p:cNvSpPr txBox="1"/>
            <p:nvPr/>
          </p:nvSpPr>
          <p:spPr>
            <a:xfrm>
              <a:off x="7131125" y="2856150"/>
              <a:ext cx="1734300" cy="60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PROGRAMMING</a:t>
              </a:r>
              <a:endParaRPr dirty="0">
                <a:latin typeface="Arial" panose="020B0604020202020204" pitchFamily="34" charset="0"/>
                <a:ea typeface="Roboto"/>
                <a:cs typeface="Arial" panose="020B0604020202020204" pitchFamily="34" charset="0"/>
                <a:sym typeface="Roboto"/>
              </a:endParaRPr>
            </a:p>
            <a:p>
              <a:pPr marL="0" lvl="0" indent="0" algn="ctr"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APPROACH</a:t>
              </a:r>
              <a:endParaRPr dirty="0">
                <a:latin typeface="Arial" panose="020B0604020202020204" pitchFamily="34" charset="0"/>
                <a:ea typeface="Roboto"/>
                <a:cs typeface="Arial" panose="020B0604020202020204" pitchFamily="34" charset="0"/>
                <a:sym typeface="Roboto"/>
              </a:endParaRPr>
            </a:p>
          </p:txBody>
        </p:sp>
        <p:sp>
          <p:nvSpPr>
            <p:cNvPr id="200" name="Google Shape;200;p25"/>
            <p:cNvSpPr txBox="1"/>
            <p:nvPr/>
          </p:nvSpPr>
          <p:spPr>
            <a:xfrm>
              <a:off x="1060075" y="2856150"/>
              <a:ext cx="1336800" cy="60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SIMULATION</a:t>
              </a:r>
              <a:endParaRPr dirty="0">
                <a:latin typeface="Arial" panose="020B0604020202020204" pitchFamily="34" charset="0"/>
                <a:ea typeface="Roboto"/>
                <a:cs typeface="Arial" panose="020B0604020202020204" pitchFamily="34" charset="0"/>
                <a:sym typeface="Roboto"/>
              </a:endParaRPr>
            </a:p>
            <a:p>
              <a:pPr marL="0" lvl="0" indent="0" algn="ctr"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ONLY</a:t>
              </a:r>
              <a:endParaRPr dirty="0">
                <a:latin typeface="Arial" panose="020B0604020202020204" pitchFamily="34" charset="0"/>
                <a:ea typeface="Roboto"/>
                <a:cs typeface="Arial" panose="020B0604020202020204" pitchFamily="34" charset="0"/>
                <a:sym typeface="Roboto"/>
              </a:endParaRPr>
            </a:p>
          </p:txBody>
        </p:sp>
        <p:sp>
          <p:nvSpPr>
            <p:cNvPr id="201" name="Google Shape;201;p25"/>
            <p:cNvSpPr txBox="1"/>
            <p:nvPr/>
          </p:nvSpPr>
          <p:spPr>
            <a:xfrm>
              <a:off x="3979788" y="2856150"/>
              <a:ext cx="1336800" cy="60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DECODING</a:t>
              </a:r>
              <a:endParaRPr dirty="0">
                <a:latin typeface="Arial" panose="020B0604020202020204" pitchFamily="34" charset="0"/>
                <a:ea typeface="Roboto"/>
                <a:cs typeface="Arial" panose="020B0604020202020204" pitchFamily="34" charset="0"/>
                <a:sym typeface="Roboto"/>
              </a:endParaRPr>
            </a:p>
            <a:p>
              <a:pPr marL="0" lvl="0" indent="0" algn="ctr"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APPROACH</a:t>
              </a:r>
              <a:endParaRPr dirty="0">
                <a:latin typeface="Arial" panose="020B0604020202020204" pitchFamily="34" charset="0"/>
                <a:ea typeface="Roboto"/>
                <a:cs typeface="Arial" panose="020B0604020202020204" pitchFamily="34" charset="0"/>
                <a:sym typeface="Roboto"/>
              </a:endParaRPr>
            </a:p>
          </p:txBody>
        </p:sp>
        <p:sp>
          <p:nvSpPr>
            <p:cNvPr id="202" name="Google Shape;202;p25"/>
            <p:cNvSpPr/>
            <p:nvPr/>
          </p:nvSpPr>
          <p:spPr>
            <a:xfrm rot="5400000">
              <a:off x="1505100" y="2476225"/>
              <a:ext cx="474300" cy="2221200"/>
            </a:xfrm>
            <a:prstGeom prst="rightBrace">
              <a:avLst>
                <a:gd name="adj1" fmla="val 50000"/>
                <a:gd name="adj2" fmla="val 50000"/>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a typeface="Roboto"/>
                <a:cs typeface="Arial" panose="020B0604020202020204" pitchFamily="34" charset="0"/>
                <a:sym typeface="Roboto"/>
              </a:endParaRPr>
            </a:p>
          </p:txBody>
        </p:sp>
        <p:sp>
          <p:nvSpPr>
            <p:cNvPr id="203" name="Google Shape;203;p25"/>
            <p:cNvSpPr/>
            <p:nvPr/>
          </p:nvSpPr>
          <p:spPr>
            <a:xfrm rot="5400000">
              <a:off x="5773075" y="882475"/>
              <a:ext cx="474300" cy="5408700"/>
            </a:xfrm>
            <a:prstGeom prst="rightBrace">
              <a:avLst>
                <a:gd name="adj1" fmla="val 50000"/>
                <a:gd name="adj2" fmla="val 50000"/>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a typeface="Roboto"/>
                <a:cs typeface="Arial" panose="020B0604020202020204" pitchFamily="34" charset="0"/>
                <a:sym typeface="Roboto"/>
              </a:endParaRPr>
            </a:p>
          </p:txBody>
        </p:sp>
        <p:sp>
          <p:nvSpPr>
            <p:cNvPr id="204" name="Google Shape;204;p25"/>
            <p:cNvSpPr txBox="1"/>
            <p:nvPr/>
          </p:nvSpPr>
          <p:spPr>
            <a:xfrm>
              <a:off x="495600" y="3922525"/>
              <a:ext cx="2460600" cy="75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latin typeface="Arial" panose="020B0604020202020204" pitchFamily="34" charset="0"/>
                  <a:ea typeface="Roboto"/>
                  <a:cs typeface="Arial" panose="020B0604020202020204" pitchFamily="34" charset="0"/>
                  <a:sym typeface="Roboto"/>
                </a:rPr>
                <a:t>NOT CT</a:t>
              </a:r>
              <a:endParaRPr sz="2600" dirty="0">
                <a:latin typeface="Arial" panose="020B0604020202020204" pitchFamily="34" charset="0"/>
                <a:ea typeface="Roboto"/>
                <a:cs typeface="Arial" panose="020B0604020202020204" pitchFamily="34" charset="0"/>
                <a:sym typeface="Roboto"/>
              </a:endParaRPr>
            </a:p>
          </p:txBody>
        </p:sp>
        <p:sp>
          <p:nvSpPr>
            <p:cNvPr id="205" name="Google Shape;205;p25"/>
            <p:cNvSpPr txBox="1"/>
            <p:nvPr/>
          </p:nvSpPr>
          <p:spPr>
            <a:xfrm>
              <a:off x="4790250" y="3922525"/>
              <a:ext cx="2460600" cy="75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latin typeface="Arial" panose="020B0604020202020204" pitchFamily="34" charset="0"/>
                  <a:ea typeface="Roboto"/>
                  <a:cs typeface="Arial" panose="020B0604020202020204" pitchFamily="34" charset="0"/>
                  <a:sym typeface="Roboto"/>
                </a:rPr>
                <a:t>CT</a:t>
              </a:r>
              <a:endParaRPr sz="2600" dirty="0">
                <a:latin typeface="Arial" panose="020B0604020202020204" pitchFamily="34" charset="0"/>
                <a:ea typeface="Roboto"/>
                <a:cs typeface="Arial" panose="020B0604020202020204" pitchFamily="34" charset="0"/>
                <a:sym typeface="Roboto"/>
              </a:endParaRPr>
            </a:p>
          </p:txBody>
        </p:sp>
      </p:grpSp>
      <p:sp>
        <p:nvSpPr>
          <p:cNvPr id="207" name="Google Shape;207;p25"/>
          <p:cNvSpPr txBox="1"/>
          <p:nvPr/>
        </p:nvSpPr>
        <p:spPr>
          <a:xfrm>
            <a:off x="1078650" y="2163350"/>
            <a:ext cx="824100" cy="2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Arial" panose="020B0604020202020204" pitchFamily="34" charset="0"/>
                <a:ea typeface="Roboto"/>
                <a:cs typeface="Arial" panose="020B0604020202020204" pitchFamily="34" charset="0"/>
                <a:sym typeface="Roboto"/>
              </a:rPr>
              <a:t>USE</a:t>
            </a:r>
            <a:endParaRPr dirty="0">
              <a:solidFill>
                <a:schemeClr val="dk1"/>
              </a:solidFill>
              <a:latin typeface="Arial" panose="020B0604020202020204" pitchFamily="34" charset="0"/>
              <a:ea typeface="Roboto"/>
              <a:cs typeface="Arial" panose="020B0604020202020204" pitchFamily="34" charset="0"/>
              <a:sym typeface="Roboto"/>
            </a:endParaRPr>
          </a:p>
        </p:txBody>
      </p:sp>
      <p:sp>
        <p:nvSpPr>
          <p:cNvPr id="208" name="Google Shape;208;p25"/>
          <p:cNvSpPr txBox="1"/>
          <p:nvPr/>
        </p:nvSpPr>
        <p:spPr>
          <a:xfrm>
            <a:off x="7479450" y="2163350"/>
            <a:ext cx="940800" cy="2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lt1"/>
                </a:solidFill>
                <a:latin typeface="Arial" panose="020B0604020202020204" pitchFamily="34" charset="0"/>
                <a:ea typeface="Roboto"/>
                <a:cs typeface="Arial" panose="020B0604020202020204" pitchFamily="34" charset="0"/>
                <a:sym typeface="Roboto"/>
              </a:rPr>
              <a:t>CREATE</a:t>
            </a:r>
            <a:endParaRPr dirty="0">
              <a:solidFill>
                <a:schemeClr val="lt1"/>
              </a:solidFill>
              <a:latin typeface="Arial" panose="020B0604020202020204" pitchFamily="34" charset="0"/>
              <a:ea typeface="Roboto"/>
              <a:cs typeface="Arial" panose="020B0604020202020204" pitchFamily="34" charset="0"/>
              <a:sym typeface="Roboto"/>
            </a:endParaRPr>
          </a:p>
        </p:txBody>
      </p:sp>
      <p:sp>
        <p:nvSpPr>
          <p:cNvPr id="209" name="Google Shape;209;p25"/>
          <p:cNvSpPr txBox="1"/>
          <p:nvPr/>
        </p:nvSpPr>
        <p:spPr>
          <a:xfrm>
            <a:off x="3201325" y="2163350"/>
            <a:ext cx="1336800" cy="2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Arial" panose="020B0604020202020204" pitchFamily="34" charset="0"/>
                <a:ea typeface="Roboto"/>
                <a:cs typeface="Arial" panose="020B0604020202020204" pitchFamily="34" charset="0"/>
                <a:sym typeface="Roboto"/>
              </a:rPr>
              <a:t>DECODE</a:t>
            </a:r>
            <a:endParaRPr dirty="0">
              <a:solidFill>
                <a:schemeClr val="dk1"/>
              </a:solidFill>
              <a:latin typeface="Arial" panose="020B0604020202020204" pitchFamily="34" charset="0"/>
              <a:ea typeface="Roboto"/>
              <a:cs typeface="Arial" panose="020B0604020202020204" pitchFamily="34" charset="0"/>
              <a:sym typeface="Roboto"/>
            </a:endParaRPr>
          </a:p>
        </p:txBody>
      </p:sp>
      <p:sp>
        <p:nvSpPr>
          <p:cNvPr id="210" name="Google Shape;210;p25"/>
          <p:cNvSpPr txBox="1"/>
          <p:nvPr/>
        </p:nvSpPr>
        <p:spPr>
          <a:xfrm>
            <a:off x="5286075" y="2163350"/>
            <a:ext cx="1336800" cy="2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lt1"/>
                </a:solidFill>
                <a:latin typeface="Arial" panose="020B0604020202020204" pitchFamily="34" charset="0"/>
                <a:ea typeface="Roboto"/>
                <a:cs typeface="Arial" panose="020B0604020202020204" pitchFamily="34" charset="0"/>
                <a:sym typeface="Roboto"/>
              </a:rPr>
              <a:t>MODIFY</a:t>
            </a:r>
            <a:endParaRPr dirty="0">
              <a:solidFill>
                <a:schemeClr val="lt1"/>
              </a:solidFill>
              <a:latin typeface="Arial" panose="020B0604020202020204" pitchFamily="34" charset="0"/>
              <a:ea typeface="Roboto"/>
              <a:cs typeface="Arial" panose="020B0604020202020204" pitchFamily="34" charset="0"/>
              <a:sym typeface="Roboto"/>
            </a:endParaRPr>
          </a:p>
        </p:txBody>
      </p:sp>
      <p:sp>
        <p:nvSpPr>
          <p:cNvPr id="211" name="Google Shape;211;p25"/>
          <p:cNvSpPr/>
          <p:nvPr/>
        </p:nvSpPr>
        <p:spPr>
          <a:xfrm rot="-5400000">
            <a:off x="4459775" y="520275"/>
            <a:ext cx="474300" cy="2651100"/>
          </a:xfrm>
          <a:prstGeom prst="rightBrace">
            <a:avLst>
              <a:gd name="adj1" fmla="val 50000"/>
              <a:gd name="adj2" fmla="val 50000"/>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49;p20">
            <a:extLst>
              <a:ext uri="{FF2B5EF4-FFF2-40B4-BE49-F238E27FC236}">
                <a16:creationId xmlns:a16="http://schemas.microsoft.com/office/drawing/2014/main" id="{AF5A641F-59C8-4723-8F0C-0C5C9112E6C1}"/>
              </a:ext>
            </a:extLst>
          </p:cNvPr>
          <p:cNvSpPr txBox="1">
            <a:spLocks/>
          </p:cNvSpPr>
          <p:nvPr/>
        </p:nvSpPr>
        <p:spPr>
          <a:xfrm>
            <a:off x="8348869" y="4805945"/>
            <a:ext cx="441000" cy="23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15</a:t>
            </a:fld>
            <a:endParaRPr lang="en-US" dirty="0"/>
          </a:p>
        </p:txBody>
      </p:sp>
      <p:sp>
        <p:nvSpPr>
          <p:cNvPr id="5" name="Google Shape;156;p21">
            <a:extLst>
              <a:ext uri="{FF2B5EF4-FFF2-40B4-BE49-F238E27FC236}">
                <a16:creationId xmlns:a16="http://schemas.microsoft.com/office/drawing/2014/main" id="{503A61DE-D30A-5D83-6450-60F0262CCAE8}"/>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Continuum of Integrating Models in STEM Classes</a:t>
            </a:r>
          </a:p>
        </p:txBody>
      </p:sp>
      <p:sp>
        <p:nvSpPr>
          <p:cNvPr id="8" name="Google Shape;149;p20">
            <a:extLst>
              <a:ext uri="{FF2B5EF4-FFF2-40B4-BE49-F238E27FC236}">
                <a16:creationId xmlns:a16="http://schemas.microsoft.com/office/drawing/2014/main" id="{8CDB9284-96A5-B1CA-110B-02A8EC7C8475}"/>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2" name="Picture 1">
            <a:extLst>
              <a:ext uri="{FF2B5EF4-FFF2-40B4-BE49-F238E27FC236}">
                <a16:creationId xmlns:a16="http://schemas.microsoft.com/office/drawing/2014/main" id="{0670A1E1-8904-A88F-D11B-B91C3C18D47A}"/>
              </a:ext>
            </a:extLst>
          </p:cNvPr>
          <p:cNvPicPr>
            <a:picLocks noChangeAspect="1"/>
          </p:cNvPicPr>
          <p:nvPr/>
        </p:nvPicPr>
        <p:blipFill>
          <a:blip r:embed="rId4"/>
          <a:stretch>
            <a:fillRect/>
          </a:stretch>
        </p:blipFill>
        <p:spPr>
          <a:xfrm>
            <a:off x="341089" y="4310443"/>
            <a:ext cx="714554" cy="351665"/>
          </a:xfrm>
          <a:prstGeom prst="rect">
            <a:avLst/>
          </a:prstGeom>
        </p:spPr>
      </p:pic>
      <p:pic>
        <p:nvPicPr>
          <p:cNvPr id="3" name="Google Shape;193;p32" descr="SF">
            <a:extLst>
              <a:ext uri="{FF2B5EF4-FFF2-40B4-BE49-F238E27FC236}">
                <a16:creationId xmlns:a16="http://schemas.microsoft.com/office/drawing/2014/main" id="{23B31E06-E520-C5FE-76C8-38923FE08D6A}"/>
              </a:ext>
            </a:extLst>
          </p:cNvPr>
          <p:cNvPicPr preferRelativeResize="0"/>
          <p:nvPr/>
        </p:nvPicPr>
        <p:blipFill rotWithShape="1">
          <a:blip r:embed="rId5">
            <a:alphaModFix/>
          </a:blip>
          <a:srcRect/>
          <a:stretch/>
        </p:blipFill>
        <p:spPr>
          <a:xfrm>
            <a:off x="792641" y="4299251"/>
            <a:ext cx="370344" cy="374047"/>
          </a:xfrm>
          <a:prstGeom prst="rect">
            <a:avLst/>
          </a:prstGeom>
          <a:noFill/>
          <a:ln>
            <a:noFill/>
          </a:ln>
        </p:spPr>
      </p:pic>
      <p:pic>
        <p:nvPicPr>
          <p:cNvPr id="6" name="Google Shape;194;p32" descr="https://scienceplusc.org/wp-content/uploads/Master-Logo_695x338_color-300x146.png">
            <a:extLst>
              <a:ext uri="{FF2B5EF4-FFF2-40B4-BE49-F238E27FC236}">
                <a16:creationId xmlns:a16="http://schemas.microsoft.com/office/drawing/2014/main" id="{0AAB9FC8-0436-7B4B-1D27-1734A8407EF9}"/>
              </a:ext>
            </a:extLst>
          </p:cNvPr>
          <p:cNvPicPr preferRelativeResize="0"/>
          <p:nvPr/>
        </p:nvPicPr>
        <p:blipFill rotWithShape="1">
          <a:blip r:embed="rId6">
            <a:alphaModFix/>
          </a:blip>
          <a:srcRect/>
          <a:stretch/>
        </p:blipFill>
        <p:spPr>
          <a:xfrm>
            <a:off x="1264153" y="4227922"/>
            <a:ext cx="1061721" cy="516704"/>
          </a:xfrm>
          <a:prstGeom prst="rect">
            <a:avLst/>
          </a:prstGeom>
          <a:noFill/>
          <a:ln>
            <a:noFill/>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73"/>
        <p:cNvGrpSpPr/>
        <p:nvPr/>
      </p:nvGrpSpPr>
      <p:grpSpPr>
        <a:xfrm>
          <a:off x="0" y="0"/>
          <a:ext cx="0" cy="0"/>
          <a:chOff x="0" y="0"/>
          <a:chExt cx="0" cy="0"/>
        </a:xfrm>
      </p:grpSpPr>
      <p:sp>
        <p:nvSpPr>
          <p:cNvPr id="274" name="Google Shape;274;p31"/>
          <p:cNvSpPr txBox="1">
            <a:spLocks noGrp="1"/>
          </p:cNvSpPr>
          <p:nvPr>
            <p:ph type="body" idx="1"/>
          </p:nvPr>
        </p:nvSpPr>
        <p:spPr>
          <a:xfrm>
            <a:off x="457200" y="989250"/>
            <a:ext cx="4640700" cy="3263400"/>
          </a:xfrm>
          <a:prstGeom prst="rect">
            <a:avLst/>
          </a:prstGeom>
        </p:spPr>
        <p:txBody>
          <a:bodyPr spcFirstLastPara="1" wrap="square" lIns="68575" tIns="34275" rIns="68575" bIns="34275" anchor="t" anchorCtr="0">
            <a:noAutofit/>
          </a:bodyPr>
          <a:lstStyle/>
          <a:p>
            <a:pPr lvl="0" algn="l" rtl="0">
              <a:lnSpc>
                <a:spcPct val="115000"/>
              </a:lnSpc>
              <a:spcBef>
                <a:spcPts val="800"/>
              </a:spcBef>
              <a:spcAft>
                <a:spcPts val="0"/>
              </a:spcAft>
              <a:buSzPts val="2100"/>
              <a:buFont typeface="Arial" panose="020B0604020202020204" pitchFamily="34" charset="0"/>
              <a:buChar char="•"/>
            </a:pPr>
            <a:r>
              <a:rPr lang="en-US" sz="2000" dirty="0"/>
              <a:t>Setup the model and notice all inputs and outputs.</a:t>
            </a:r>
            <a:endParaRPr sz="2000" dirty="0"/>
          </a:p>
          <a:p>
            <a:pPr lvl="0" algn="l" rtl="0">
              <a:lnSpc>
                <a:spcPct val="115000"/>
              </a:lnSpc>
              <a:spcBef>
                <a:spcPts val="0"/>
              </a:spcBef>
              <a:spcAft>
                <a:spcPts val="0"/>
              </a:spcAft>
              <a:buSzPts val="2100"/>
              <a:buFont typeface="Arial" panose="020B0604020202020204" pitchFamily="34" charset="0"/>
              <a:buChar char="•"/>
            </a:pPr>
            <a:r>
              <a:rPr lang="en-US" sz="2000" dirty="0"/>
              <a:t>Choose ONE input to change.</a:t>
            </a:r>
            <a:endParaRPr sz="2000" dirty="0"/>
          </a:p>
          <a:p>
            <a:pPr lvl="0" algn="l" rtl="0">
              <a:lnSpc>
                <a:spcPct val="115000"/>
              </a:lnSpc>
              <a:spcBef>
                <a:spcPts val="0"/>
              </a:spcBef>
              <a:spcAft>
                <a:spcPts val="0"/>
              </a:spcAft>
              <a:buSzPts val="2100"/>
              <a:buFont typeface="Arial" panose="020B0604020202020204" pitchFamily="34" charset="0"/>
              <a:buChar char="•"/>
            </a:pPr>
            <a:r>
              <a:rPr lang="en-US" sz="2000" dirty="0"/>
              <a:t>Choose ONE output to observe.</a:t>
            </a:r>
            <a:endParaRPr sz="2000" dirty="0"/>
          </a:p>
          <a:p>
            <a:pPr lvl="0" algn="l" rtl="0">
              <a:lnSpc>
                <a:spcPct val="115000"/>
              </a:lnSpc>
              <a:spcBef>
                <a:spcPts val="0"/>
              </a:spcBef>
              <a:spcAft>
                <a:spcPts val="0"/>
              </a:spcAft>
              <a:buSzPts val="2100"/>
              <a:buFont typeface="Arial" panose="020B0604020202020204" pitchFamily="34" charset="0"/>
              <a:buChar char="•"/>
            </a:pPr>
            <a:r>
              <a:rPr lang="en-US" sz="2000" dirty="0"/>
              <a:t>Run several experiments.</a:t>
            </a:r>
            <a:endParaRPr sz="2000" dirty="0"/>
          </a:p>
          <a:p>
            <a:pPr lvl="1">
              <a:lnSpc>
                <a:spcPct val="115000"/>
              </a:lnSpc>
              <a:spcBef>
                <a:spcPts val="0"/>
              </a:spcBef>
              <a:buFont typeface="Courier New" panose="02070309020205020404" pitchFamily="49" charset="0"/>
              <a:buChar char="o"/>
            </a:pPr>
            <a:r>
              <a:rPr lang="en-US" sz="1600" dirty="0"/>
              <a:t>Change the displacement</a:t>
            </a:r>
            <a:endParaRPr sz="1600" dirty="0"/>
          </a:p>
          <a:p>
            <a:pPr lvl="1" algn="l" rtl="0">
              <a:lnSpc>
                <a:spcPct val="115000"/>
              </a:lnSpc>
              <a:spcBef>
                <a:spcPts val="0"/>
              </a:spcBef>
              <a:spcAft>
                <a:spcPts val="0"/>
              </a:spcAft>
              <a:buSzPts val="1800"/>
              <a:buFont typeface="Courier New" panose="02070309020205020404" pitchFamily="49" charset="0"/>
              <a:buChar char="o"/>
            </a:pPr>
            <a:r>
              <a:rPr lang="en-US" sz="1600" dirty="0"/>
              <a:t>Click “Setup”</a:t>
            </a:r>
            <a:endParaRPr sz="1600" dirty="0"/>
          </a:p>
          <a:p>
            <a:pPr lvl="1" algn="l" rtl="0">
              <a:lnSpc>
                <a:spcPct val="115000"/>
              </a:lnSpc>
              <a:spcBef>
                <a:spcPts val="0"/>
              </a:spcBef>
              <a:spcAft>
                <a:spcPts val="0"/>
              </a:spcAft>
              <a:buSzPts val="1800"/>
              <a:buFont typeface="Courier New" panose="02070309020205020404" pitchFamily="49" charset="0"/>
              <a:buChar char="o"/>
            </a:pPr>
            <a:r>
              <a:rPr lang="en-US" sz="1600" dirty="0"/>
              <a:t>Click “Go/Pause” to start</a:t>
            </a:r>
            <a:endParaRPr sz="1600" dirty="0"/>
          </a:p>
          <a:p>
            <a:pPr lvl="1" algn="l" rtl="0">
              <a:lnSpc>
                <a:spcPct val="115000"/>
              </a:lnSpc>
              <a:spcBef>
                <a:spcPts val="0"/>
              </a:spcBef>
              <a:spcAft>
                <a:spcPts val="0"/>
              </a:spcAft>
              <a:buSzPts val="1800"/>
              <a:buFont typeface="Courier New" panose="02070309020205020404" pitchFamily="49" charset="0"/>
              <a:buChar char="o"/>
            </a:pPr>
            <a:r>
              <a:rPr lang="en-US" sz="1600" dirty="0"/>
              <a:t>Record the value/observation</a:t>
            </a:r>
            <a:endParaRPr sz="1600" dirty="0"/>
          </a:p>
          <a:p>
            <a:pPr lvl="1" algn="l" rtl="0">
              <a:lnSpc>
                <a:spcPct val="115000"/>
              </a:lnSpc>
              <a:spcBef>
                <a:spcPts val="0"/>
              </a:spcBef>
              <a:spcAft>
                <a:spcPts val="0"/>
              </a:spcAft>
              <a:buSzPts val="1800"/>
              <a:buFont typeface="Courier New" panose="02070309020205020404" pitchFamily="49" charset="0"/>
              <a:buChar char="o"/>
            </a:pPr>
            <a:r>
              <a:rPr lang="en-US" sz="1600" dirty="0"/>
              <a:t>Click “Go/Pause” to stop</a:t>
            </a:r>
            <a:endParaRPr sz="1600" dirty="0"/>
          </a:p>
        </p:txBody>
      </p:sp>
      <p:graphicFrame>
        <p:nvGraphicFramePr>
          <p:cNvPr id="276" name="Google Shape;276;p31"/>
          <p:cNvGraphicFramePr/>
          <p:nvPr/>
        </p:nvGraphicFramePr>
        <p:xfrm>
          <a:off x="4983450" y="1174600"/>
          <a:ext cx="3801300" cy="3263375"/>
        </p:xfrm>
        <a:graphic>
          <a:graphicData uri="http://schemas.openxmlformats.org/drawingml/2006/table">
            <a:tbl>
              <a:tblPr>
                <a:noFill/>
              </a:tblPr>
              <a:tblGrid>
                <a:gridCol w="1900650">
                  <a:extLst>
                    <a:ext uri="{9D8B030D-6E8A-4147-A177-3AD203B41FA5}">
                      <a16:colId xmlns:a16="http://schemas.microsoft.com/office/drawing/2014/main" val="20000"/>
                    </a:ext>
                  </a:extLst>
                </a:gridCol>
                <a:gridCol w="1900650">
                  <a:extLst>
                    <a:ext uri="{9D8B030D-6E8A-4147-A177-3AD203B41FA5}">
                      <a16:colId xmlns:a16="http://schemas.microsoft.com/office/drawing/2014/main" val="20001"/>
                    </a:ext>
                  </a:extLst>
                </a:gridCol>
              </a:tblGrid>
              <a:tr h="652675">
                <a:tc>
                  <a:txBody>
                    <a:bodyPr/>
                    <a:lstStyle/>
                    <a:p>
                      <a:pPr marL="0" lvl="0" indent="0" algn="ctr" rtl="0">
                        <a:spcBef>
                          <a:spcPts val="0"/>
                        </a:spcBef>
                        <a:spcAft>
                          <a:spcPts val="0"/>
                        </a:spcAft>
                        <a:buNone/>
                      </a:pPr>
                      <a:r>
                        <a:rPr lang="en-US" b="1"/>
                        <a:t>Input</a:t>
                      </a:r>
                      <a:endParaRPr b="1"/>
                    </a:p>
                    <a:p>
                      <a:pPr marL="0" lvl="0" indent="0" algn="ctr" rtl="0">
                        <a:spcBef>
                          <a:spcPts val="0"/>
                        </a:spcBef>
                        <a:spcAft>
                          <a:spcPts val="0"/>
                        </a:spcAft>
                        <a:buNone/>
                      </a:pPr>
                      <a:r>
                        <a:rPr lang="en-US"/>
                        <a:t>Initial Displacement</a:t>
                      </a:r>
                      <a:endParaRPr/>
                    </a:p>
                  </a:txBody>
                  <a:tcPr marL="91425" marR="91425" marT="91425" marB="91425"/>
                </a:tc>
                <a:tc>
                  <a:txBody>
                    <a:bodyPr/>
                    <a:lstStyle/>
                    <a:p>
                      <a:pPr marL="0" lvl="0" indent="0" algn="ctr" rtl="0">
                        <a:spcBef>
                          <a:spcPts val="0"/>
                        </a:spcBef>
                        <a:spcAft>
                          <a:spcPts val="0"/>
                        </a:spcAft>
                        <a:buNone/>
                      </a:pPr>
                      <a:r>
                        <a:rPr lang="en-US" b="1"/>
                        <a:t>Output</a:t>
                      </a:r>
                      <a:endParaRPr b="1"/>
                    </a:p>
                  </a:txBody>
                  <a:tcPr marL="91425" marR="91425" marT="91425" marB="91425"/>
                </a:tc>
                <a:extLst>
                  <a:ext uri="{0D108BD9-81ED-4DB2-BD59-A6C34878D82A}">
                    <a16:rowId xmlns:a16="http://schemas.microsoft.com/office/drawing/2014/main" val="10000"/>
                  </a:ext>
                </a:extLst>
              </a:tr>
              <a:tr h="6526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6526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6526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6526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sp>
        <p:nvSpPr>
          <p:cNvPr id="2" name="Google Shape;149;p20">
            <a:extLst>
              <a:ext uri="{FF2B5EF4-FFF2-40B4-BE49-F238E27FC236}">
                <a16:creationId xmlns:a16="http://schemas.microsoft.com/office/drawing/2014/main" id="{990593CE-6780-787D-1958-7955A83431A6}"/>
              </a:ext>
            </a:extLst>
          </p:cNvPr>
          <p:cNvSpPr txBox="1">
            <a:spLocks/>
          </p:cNvSpPr>
          <p:nvPr/>
        </p:nvSpPr>
        <p:spPr>
          <a:xfrm>
            <a:off x="8348869" y="4805945"/>
            <a:ext cx="441000" cy="23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16</a:t>
            </a:fld>
            <a:endParaRPr lang="en-US" dirty="0"/>
          </a:p>
        </p:txBody>
      </p:sp>
      <p:sp>
        <p:nvSpPr>
          <p:cNvPr id="3" name="Google Shape;156;p21">
            <a:extLst>
              <a:ext uri="{FF2B5EF4-FFF2-40B4-BE49-F238E27FC236}">
                <a16:creationId xmlns:a16="http://schemas.microsoft.com/office/drawing/2014/main" id="{E4BF18F9-C935-9D03-37B4-56E1477AF2D6}"/>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Use the Model to Conduct Experiments </a:t>
            </a:r>
          </a:p>
        </p:txBody>
      </p:sp>
      <p:sp>
        <p:nvSpPr>
          <p:cNvPr id="6" name="Google Shape;149;p20">
            <a:extLst>
              <a:ext uri="{FF2B5EF4-FFF2-40B4-BE49-F238E27FC236}">
                <a16:creationId xmlns:a16="http://schemas.microsoft.com/office/drawing/2014/main" id="{DADC398A-DA26-50DE-954B-3D9201F7791C}"/>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4" name="Picture 3">
            <a:extLst>
              <a:ext uri="{FF2B5EF4-FFF2-40B4-BE49-F238E27FC236}">
                <a16:creationId xmlns:a16="http://schemas.microsoft.com/office/drawing/2014/main" id="{E57E24C5-6B0F-5645-7835-38F9F9F49BCA}"/>
              </a:ext>
            </a:extLst>
          </p:cNvPr>
          <p:cNvPicPr>
            <a:picLocks noChangeAspect="1"/>
          </p:cNvPicPr>
          <p:nvPr/>
        </p:nvPicPr>
        <p:blipFill>
          <a:blip r:embed="rId3"/>
          <a:stretch>
            <a:fillRect/>
          </a:stretch>
        </p:blipFill>
        <p:spPr>
          <a:xfrm>
            <a:off x="341089" y="4310443"/>
            <a:ext cx="714554" cy="351665"/>
          </a:xfrm>
          <a:prstGeom prst="rect">
            <a:avLst/>
          </a:prstGeom>
        </p:spPr>
      </p:pic>
      <p:pic>
        <p:nvPicPr>
          <p:cNvPr id="5" name="Google Shape;193;p32" descr="SF">
            <a:extLst>
              <a:ext uri="{FF2B5EF4-FFF2-40B4-BE49-F238E27FC236}">
                <a16:creationId xmlns:a16="http://schemas.microsoft.com/office/drawing/2014/main" id="{FF6F4426-66BC-284B-B7EC-BCA966BF39D2}"/>
              </a:ext>
            </a:extLst>
          </p:cNvPr>
          <p:cNvPicPr preferRelativeResize="0"/>
          <p:nvPr/>
        </p:nvPicPr>
        <p:blipFill rotWithShape="1">
          <a:blip r:embed="rId4">
            <a:alphaModFix/>
          </a:blip>
          <a:srcRect/>
          <a:stretch/>
        </p:blipFill>
        <p:spPr>
          <a:xfrm>
            <a:off x="792641" y="4299251"/>
            <a:ext cx="370344" cy="374047"/>
          </a:xfrm>
          <a:prstGeom prst="rect">
            <a:avLst/>
          </a:prstGeom>
          <a:noFill/>
          <a:ln>
            <a:noFill/>
          </a:ln>
        </p:spPr>
      </p:pic>
      <p:pic>
        <p:nvPicPr>
          <p:cNvPr id="7" name="Google Shape;194;p32" descr="https://scienceplusc.org/wp-content/uploads/Master-Logo_695x338_color-300x146.png">
            <a:extLst>
              <a:ext uri="{FF2B5EF4-FFF2-40B4-BE49-F238E27FC236}">
                <a16:creationId xmlns:a16="http://schemas.microsoft.com/office/drawing/2014/main" id="{77E9001E-CF89-3BF7-2316-8210040F3E48}"/>
              </a:ext>
            </a:extLst>
          </p:cNvPr>
          <p:cNvPicPr preferRelativeResize="0"/>
          <p:nvPr/>
        </p:nvPicPr>
        <p:blipFill rotWithShape="1">
          <a:blip r:embed="rId5">
            <a:alphaModFix/>
          </a:blip>
          <a:srcRect/>
          <a:stretch/>
        </p:blipFill>
        <p:spPr>
          <a:xfrm>
            <a:off x="1264153" y="4227922"/>
            <a:ext cx="1061721" cy="516704"/>
          </a:xfrm>
          <a:prstGeom prst="rect">
            <a:avLst/>
          </a:prstGeom>
          <a:noFill/>
          <a:ln>
            <a:noFill/>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97"/>
        <p:cNvGrpSpPr/>
        <p:nvPr/>
      </p:nvGrpSpPr>
      <p:grpSpPr>
        <a:xfrm>
          <a:off x="0" y="0"/>
          <a:ext cx="0" cy="0"/>
          <a:chOff x="0" y="0"/>
          <a:chExt cx="0" cy="0"/>
        </a:xfrm>
      </p:grpSpPr>
      <p:sp>
        <p:nvSpPr>
          <p:cNvPr id="298" name="Google Shape;298;p34"/>
          <p:cNvSpPr txBox="1">
            <a:spLocks noGrp="1"/>
          </p:cNvSpPr>
          <p:nvPr>
            <p:ph type="body" idx="1"/>
          </p:nvPr>
        </p:nvSpPr>
        <p:spPr>
          <a:xfrm>
            <a:off x="342900" y="915609"/>
            <a:ext cx="4640700" cy="3263400"/>
          </a:xfrm>
          <a:prstGeom prst="rect">
            <a:avLst/>
          </a:prstGeom>
        </p:spPr>
        <p:txBody>
          <a:bodyPr spcFirstLastPara="1" wrap="square" lIns="68575" tIns="34275" rIns="68575" bIns="34275" anchor="t" anchorCtr="0">
            <a:noAutofit/>
          </a:bodyPr>
          <a:lstStyle/>
          <a:p>
            <a:pPr lvl="0" algn="l" rtl="0">
              <a:lnSpc>
                <a:spcPct val="115000"/>
              </a:lnSpc>
              <a:spcBef>
                <a:spcPts val="800"/>
              </a:spcBef>
              <a:spcAft>
                <a:spcPts val="0"/>
              </a:spcAft>
              <a:buSzPts val="2100"/>
              <a:buFont typeface="Arial" panose="020B0604020202020204" pitchFamily="34" charset="0"/>
              <a:buChar char="•"/>
            </a:pPr>
            <a:r>
              <a:rPr lang="en-US" dirty="0">
                <a:latin typeface="Arial" panose="020B0604020202020204" pitchFamily="34" charset="0"/>
                <a:ea typeface="Roboto"/>
                <a:cs typeface="Arial" panose="020B0604020202020204" pitchFamily="34" charset="0"/>
                <a:sym typeface="Roboto"/>
              </a:rPr>
              <a:t>Models contain more code than students “need” to read</a:t>
            </a:r>
            <a:endParaRPr dirty="0">
              <a:latin typeface="Arial" panose="020B0604020202020204" pitchFamily="34" charset="0"/>
              <a:ea typeface="Roboto"/>
              <a:cs typeface="Arial" panose="020B0604020202020204" pitchFamily="34" charset="0"/>
              <a:sym typeface="Roboto"/>
            </a:endParaRPr>
          </a:p>
          <a:p>
            <a:pPr lvl="0" algn="l" rtl="0">
              <a:lnSpc>
                <a:spcPct val="115000"/>
              </a:lnSpc>
              <a:spcBef>
                <a:spcPts val="0"/>
              </a:spcBef>
              <a:spcAft>
                <a:spcPts val="0"/>
              </a:spcAft>
              <a:buSzPts val="2100"/>
              <a:buFont typeface="Arial" panose="020B0604020202020204" pitchFamily="34" charset="0"/>
              <a:buChar char="•"/>
            </a:pPr>
            <a:r>
              <a:rPr lang="en-US" dirty="0">
                <a:latin typeface="Arial" panose="020B0604020202020204" pitchFamily="34" charset="0"/>
                <a:ea typeface="Roboto"/>
                <a:cs typeface="Arial" panose="020B0604020202020204" pitchFamily="34" charset="0"/>
                <a:sym typeface="Roboto"/>
              </a:rPr>
              <a:t>Goal is to understand the model, not recreate it from scratch</a:t>
            </a:r>
            <a:endParaRPr dirty="0">
              <a:latin typeface="Arial" panose="020B0604020202020204" pitchFamily="34" charset="0"/>
              <a:ea typeface="Roboto"/>
              <a:cs typeface="Arial" panose="020B0604020202020204" pitchFamily="34" charset="0"/>
              <a:sym typeface="Roboto"/>
            </a:endParaRPr>
          </a:p>
          <a:p>
            <a:pPr lvl="0" algn="l" rtl="0">
              <a:lnSpc>
                <a:spcPct val="115000"/>
              </a:lnSpc>
              <a:spcBef>
                <a:spcPts val="0"/>
              </a:spcBef>
              <a:spcAft>
                <a:spcPts val="0"/>
              </a:spcAft>
              <a:buSzPts val="2100"/>
              <a:buFont typeface="Arial" panose="020B0604020202020204" pitchFamily="34" charset="0"/>
              <a:buChar char="•"/>
            </a:pPr>
            <a:r>
              <a:rPr lang="en-US" dirty="0">
                <a:latin typeface="Arial" panose="020B0604020202020204" pitchFamily="34" charset="0"/>
                <a:ea typeface="Roboto"/>
                <a:cs typeface="Arial" panose="020B0604020202020204" pitchFamily="34" charset="0"/>
                <a:sym typeface="Roboto"/>
              </a:rPr>
              <a:t>Focus on procedures:</a:t>
            </a:r>
            <a:endParaRPr dirty="0">
              <a:latin typeface="Arial" panose="020B0604020202020204" pitchFamily="34" charset="0"/>
              <a:ea typeface="Roboto"/>
              <a:cs typeface="Arial" panose="020B0604020202020204" pitchFamily="34" charset="0"/>
              <a:sym typeface="Roboto"/>
            </a:endParaRPr>
          </a:p>
          <a:p>
            <a:pPr marL="914400" lvl="1" indent="-342900" algn="l" rtl="0">
              <a:lnSpc>
                <a:spcPct val="115000"/>
              </a:lnSpc>
              <a:spcBef>
                <a:spcPts val="0"/>
              </a:spcBef>
              <a:spcAft>
                <a:spcPts val="0"/>
              </a:spcAft>
              <a:buSzPts val="1800"/>
              <a:buFont typeface="Roboto"/>
              <a:buChar char="○"/>
            </a:pPr>
            <a:r>
              <a:rPr lang="en-US" dirty="0">
                <a:latin typeface="Arial" panose="020B0604020202020204" pitchFamily="34" charset="0"/>
                <a:ea typeface="Roboto"/>
                <a:cs typeface="Arial" panose="020B0604020202020204" pitchFamily="34" charset="0"/>
                <a:sym typeface="Roboto"/>
              </a:rPr>
              <a:t>that contain science concepts </a:t>
            </a:r>
            <a:endParaRPr dirty="0">
              <a:latin typeface="Arial" panose="020B0604020202020204" pitchFamily="34" charset="0"/>
              <a:ea typeface="Roboto"/>
              <a:cs typeface="Arial" panose="020B0604020202020204" pitchFamily="34" charset="0"/>
              <a:sym typeface="Roboto"/>
            </a:endParaRPr>
          </a:p>
          <a:p>
            <a:pPr marL="914400" lvl="1" indent="-342900" algn="l" rtl="0">
              <a:lnSpc>
                <a:spcPct val="115000"/>
              </a:lnSpc>
              <a:spcBef>
                <a:spcPts val="0"/>
              </a:spcBef>
              <a:spcAft>
                <a:spcPts val="0"/>
              </a:spcAft>
              <a:buSzPts val="1800"/>
              <a:buFont typeface="Roboto"/>
              <a:buChar char="○"/>
            </a:pPr>
            <a:r>
              <a:rPr lang="en-US" dirty="0">
                <a:latin typeface="Arial" panose="020B0604020202020204" pitchFamily="34" charset="0"/>
                <a:ea typeface="Roboto"/>
                <a:cs typeface="Arial" panose="020B0604020202020204" pitchFamily="34" charset="0"/>
                <a:sym typeface="Roboto"/>
              </a:rPr>
              <a:t>explain how model works</a:t>
            </a:r>
            <a:endParaRPr dirty="0">
              <a:latin typeface="Arial" panose="020B0604020202020204" pitchFamily="34" charset="0"/>
              <a:ea typeface="Roboto"/>
              <a:cs typeface="Arial" panose="020B0604020202020204" pitchFamily="34" charset="0"/>
              <a:sym typeface="Roboto"/>
            </a:endParaRPr>
          </a:p>
          <a:p>
            <a:pPr marL="914400" lvl="1" indent="-342900" algn="l" rtl="0">
              <a:lnSpc>
                <a:spcPct val="115000"/>
              </a:lnSpc>
              <a:spcBef>
                <a:spcPts val="0"/>
              </a:spcBef>
              <a:spcAft>
                <a:spcPts val="0"/>
              </a:spcAft>
              <a:buSzPts val="1800"/>
              <a:buFont typeface="Roboto"/>
              <a:buChar char="○"/>
            </a:pPr>
            <a:r>
              <a:rPr lang="en-US" dirty="0">
                <a:latin typeface="Arial" panose="020B0604020202020204" pitchFamily="34" charset="0"/>
                <a:ea typeface="Roboto"/>
                <a:cs typeface="Arial" panose="020B0604020202020204" pitchFamily="34" charset="0"/>
                <a:sym typeface="Roboto"/>
              </a:rPr>
              <a:t>can be modified to improve the model</a:t>
            </a:r>
            <a:endParaRPr dirty="0">
              <a:latin typeface="Arial" panose="020B0604020202020204" pitchFamily="34" charset="0"/>
              <a:ea typeface="Roboto"/>
              <a:cs typeface="Arial" panose="020B0604020202020204" pitchFamily="34" charset="0"/>
              <a:sym typeface="Roboto"/>
            </a:endParaRPr>
          </a:p>
          <a:p>
            <a:pPr marL="457200" lvl="0" indent="0" algn="l" rtl="0">
              <a:lnSpc>
                <a:spcPct val="115000"/>
              </a:lnSpc>
              <a:spcBef>
                <a:spcPts val="800"/>
              </a:spcBef>
              <a:spcAft>
                <a:spcPts val="0"/>
              </a:spcAft>
              <a:buNone/>
            </a:pPr>
            <a:endParaRPr dirty="0">
              <a:latin typeface="Arial" panose="020B0604020202020204" pitchFamily="34" charset="0"/>
              <a:ea typeface="Roboto"/>
              <a:cs typeface="Arial" panose="020B0604020202020204" pitchFamily="34" charset="0"/>
              <a:sym typeface="Roboto"/>
            </a:endParaRPr>
          </a:p>
        </p:txBody>
      </p:sp>
      <p:sp>
        <p:nvSpPr>
          <p:cNvPr id="299" name="Google Shape;299;p34"/>
          <p:cNvSpPr txBox="1">
            <a:spLocks noGrp="1"/>
          </p:cNvSpPr>
          <p:nvPr>
            <p:ph type="sldNum" idx="12"/>
          </p:nvPr>
        </p:nvSpPr>
        <p:spPr>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301" name="Google Shape;301;p34"/>
          <p:cNvPicPr preferRelativeResize="0"/>
          <p:nvPr/>
        </p:nvPicPr>
        <p:blipFill>
          <a:blip r:embed="rId3">
            <a:alphaModFix/>
          </a:blip>
          <a:stretch>
            <a:fillRect/>
          </a:stretch>
        </p:blipFill>
        <p:spPr>
          <a:xfrm>
            <a:off x="4983475" y="964659"/>
            <a:ext cx="3801300" cy="3165288"/>
          </a:xfrm>
          <a:prstGeom prst="rect">
            <a:avLst/>
          </a:prstGeom>
          <a:noFill/>
          <a:ln>
            <a:noFill/>
          </a:ln>
        </p:spPr>
      </p:pic>
      <p:sp>
        <p:nvSpPr>
          <p:cNvPr id="4" name="Google Shape;156;p21">
            <a:extLst>
              <a:ext uri="{FF2B5EF4-FFF2-40B4-BE49-F238E27FC236}">
                <a16:creationId xmlns:a16="http://schemas.microsoft.com/office/drawing/2014/main" id="{54D75092-7BFA-0123-08E3-0CDE39B012AE}"/>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Decoding the Model</a:t>
            </a:r>
          </a:p>
        </p:txBody>
      </p:sp>
      <p:sp>
        <p:nvSpPr>
          <p:cNvPr id="5" name="Google Shape;149;p20">
            <a:extLst>
              <a:ext uri="{FF2B5EF4-FFF2-40B4-BE49-F238E27FC236}">
                <a16:creationId xmlns:a16="http://schemas.microsoft.com/office/drawing/2014/main" id="{CF4EDBA8-9927-9738-8C9A-4DCA108DEBF4}"/>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2" name="Picture 1">
            <a:extLst>
              <a:ext uri="{FF2B5EF4-FFF2-40B4-BE49-F238E27FC236}">
                <a16:creationId xmlns:a16="http://schemas.microsoft.com/office/drawing/2014/main" id="{E1C04E5D-3544-5E94-D73D-DD89B23DC647}"/>
              </a:ext>
            </a:extLst>
          </p:cNvPr>
          <p:cNvPicPr>
            <a:picLocks noChangeAspect="1"/>
          </p:cNvPicPr>
          <p:nvPr/>
        </p:nvPicPr>
        <p:blipFill>
          <a:blip r:embed="rId4"/>
          <a:stretch>
            <a:fillRect/>
          </a:stretch>
        </p:blipFill>
        <p:spPr>
          <a:xfrm>
            <a:off x="341089" y="4310443"/>
            <a:ext cx="714554" cy="351665"/>
          </a:xfrm>
          <a:prstGeom prst="rect">
            <a:avLst/>
          </a:prstGeom>
        </p:spPr>
      </p:pic>
      <p:pic>
        <p:nvPicPr>
          <p:cNvPr id="3" name="Google Shape;193;p32" descr="SF">
            <a:extLst>
              <a:ext uri="{FF2B5EF4-FFF2-40B4-BE49-F238E27FC236}">
                <a16:creationId xmlns:a16="http://schemas.microsoft.com/office/drawing/2014/main" id="{714ED5AE-2CC8-F506-3143-9849B2F952D5}"/>
              </a:ext>
            </a:extLst>
          </p:cNvPr>
          <p:cNvPicPr preferRelativeResize="0"/>
          <p:nvPr/>
        </p:nvPicPr>
        <p:blipFill rotWithShape="1">
          <a:blip r:embed="rId5">
            <a:alphaModFix/>
          </a:blip>
          <a:srcRect/>
          <a:stretch/>
        </p:blipFill>
        <p:spPr>
          <a:xfrm>
            <a:off x="792641" y="4299251"/>
            <a:ext cx="370344" cy="374047"/>
          </a:xfrm>
          <a:prstGeom prst="rect">
            <a:avLst/>
          </a:prstGeom>
          <a:noFill/>
          <a:ln>
            <a:noFill/>
          </a:ln>
        </p:spPr>
      </p:pic>
      <p:pic>
        <p:nvPicPr>
          <p:cNvPr id="6" name="Google Shape;194;p32" descr="https://scienceplusc.org/wp-content/uploads/Master-Logo_695x338_color-300x146.png">
            <a:extLst>
              <a:ext uri="{FF2B5EF4-FFF2-40B4-BE49-F238E27FC236}">
                <a16:creationId xmlns:a16="http://schemas.microsoft.com/office/drawing/2014/main" id="{229E998E-8A5A-8841-CA02-5B527D7D8222}"/>
              </a:ext>
            </a:extLst>
          </p:cNvPr>
          <p:cNvPicPr preferRelativeResize="0"/>
          <p:nvPr/>
        </p:nvPicPr>
        <p:blipFill rotWithShape="1">
          <a:blip r:embed="rId6">
            <a:alphaModFix/>
          </a:blip>
          <a:srcRect/>
          <a:stretch/>
        </p:blipFill>
        <p:spPr>
          <a:xfrm>
            <a:off x="1264153" y="4227922"/>
            <a:ext cx="1061721" cy="516704"/>
          </a:xfrm>
          <a:prstGeom prst="rect">
            <a:avLst/>
          </a:prstGeom>
          <a:noFill/>
          <a:ln>
            <a:noFill/>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307"/>
        <p:cNvGrpSpPr/>
        <p:nvPr/>
      </p:nvGrpSpPr>
      <p:grpSpPr>
        <a:xfrm>
          <a:off x="0" y="0"/>
          <a:ext cx="0" cy="0"/>
          <a:chOff x="0" y="0"/>
          <a:chExt cx="0" cy="0"/>
        </a:xfrm>
      </p:grpSpPr>
      <p:sp>
        <p:nvSpPr>
          <p:cNvPr id="308" name="Google Shape;308;p35"/>
          <p:cNvSpPr txBox="1">
            <a:spLocks noGrp="1"/>
          </p:cNvSpPr>
          <p:nvPr>
            <p:ph type="body" idx="1"/>
          </p:nvPr>
        </p:nvSpPr>
        <p:spPr>
          <a:prstGeom prst="rect">
            <a:avLst/>
          </a:prstGeom>
        </p:spPr>
        <p:txBody>
          <a:bodyPr spcFirstLastPara="1" wrap="square" lIns="68575" tIns="34275" rIns="68575" bIns="34275" anchor="t" anchorCtr="0">
            <a:noAutofit/>
          </a:bodyPr>
          <a:lstStyle/>
          <a:p>
            <a:pPr lvl="0" algn="l" rtl="0">
              <a:lnSpc>
                <a:spcPct val="115000"/>
              </a:lnSpc>
              <a:spcBef>
                <a:spcPts val="800"/>
              </a:spcBef>
              <a:spcAft>
                <a:spcPts val="0"/>
              </a:spcAft>
              <a:buSzPts val="2100"/>
              <a:buFont typeface="Arial" panose="020B0604020202020204" pitchFamily="34" charset="0"/>
              <a:buChar char="•"/>
            </a:pPr>
            <a:r>
              <a:rPr lang="en-US" dirty="0">
                <a:latin typeface="Arial" panose="020B0604020202020204" pitchFamily="34" charset="0"/>
                <a:ea typeface="Roboto"/>
                <a:cs typeface="Arial" panose="020B0604020202020204" pitchFamily="34" charset="0"/>
                <a:sym typeface="Roboto"/>
              </a:rPr>
              <a:t>Match code segments to explanations of the code</a:t>
            </a:r>
            <a:endParaRPr dirty="0">
              <a:latin typeface="Arial" panose="020B0604020202020204" pitchFamily="34" charset="0"/>
              <a:ea typeface="Roboto"/>
              <a:cs typeface="Arial" panose="020B0604020202020204" pitchFamily="34" charset="0"/>
              <a:sym typeface="Roboto"/>
            </a:endParaRPr>
          </a:p>
          <a:p>
            <a:pPr lvl="0" algn="l" rtl="0">
              <a:lnSpc>
                <a:spcPct val="115000"/>
              </a:lnSpc>
              <a:spcBef>
                <a:spcPts val="0"/>
              </a:spcBef>
              <a:spcAft>
                <a:spcPts val="0"/>
              </a:spcAft>
              <a:buSzPts val="2100"/>
              <a:buFont typeface="Arial" panose="020B0604020202020204" pitchFamily="34" charset="0"/>
              <a:buChar char="•"/>
            </a:pPr>
            <a:r>
              <a:rPr lang="en-US" dirty="0">
                <a:latin typeface="Arial" panose="020B0604020202020204" pitchFamily="34" charset="0"/>
                <a:ea typeface="Roboto"/>
                <a:cs typeface="Arial" panose="020B0604020202020204" pitchFamily="34" charset="0"/>
                <a:sym typeface="Roboto"/>
              </a:rPr>
              <a:t>Prepare an explanation for what your procedure does and how</a:t>
            </a:r>
            <a:endParaRPr dirty="0">
              <a:latin typeface="Arial" panose="020B0604020202020204" pitchFamily="34" charset="0"/>
              <a:ea typeface="Roboto"/>
              <a:cs typeface="Arial" panose="020B0604020202020204" pitchFamily="34" charset="0"/>
              <a:sym typeface="Roboto"/>
            </a:endParaRPr>
          </a:p>
          <a:p>
            <a:pPr lvl="0" algn="l" rtl="0">
              <a:lnSpc>
                <a:spcPct val="115000"/>
              </a:lnSpc>
              <a:spcBef>
                <a:spcPts val="0"/>
              </a:spcBef>
              <a:spcAft>
                <a:spcPts val="0"/>
              </a:spcAft>
              <a:buSzPts val="2100"/>
              <a:buFont typeface="Arial" panose="020B0604020202020204" pitchFamily="34" charset="0"/>
              <a:buChar char="•"/>
            </a:pPr>
            <a:r>
              <a:rPr lang="en-US" dirty="0">
                <a:latin typeface="Arial" panose="020B0604020202020204" pitchFamily="34" charset="0"/>
                <a:ea typeface="Roboto"/>
                <a:cs typeface="Arial" panose="020B0604020202020204" pitchFamily="34" charset="0"/>
                <a:sym typeface="Roboto"/>
              </a:rPr>
              <a:t>Identify what physics concepts are found in the code</a:t>
            </a:r>
            <a:endParaRPr dirty="0">
              <a:latin typeface="Arial" panose="020B0604020202020204" pitchFamily="34" charset="0"/>
              <a:ea typeface="Roboto"/>
              <a:cs typeface="Arial" panose="020B0604020202020204" pitchFamily="34" charset="0"/>
              <a:sym typeface="Roboto"/>
            </a:endParaRPr>
          </a:p>
        </p:txBody>
      </p:sp>
      <p:sp>
        <p:nvSpPr>
          <p:cNvPr id="309" name="Google Shape;309;p35"/>
          <p:cNvSpPr txBox="1">
            <a:spLocks noGrp="1"/>
          </p:cNvSpPr>
          <p:nvPr>
            <p:ph type="sldNum" idx="12"/>
          </p:nvPr>
        </p:nvSpPr>
        <p:spPr>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310" name="Google Shape;310;p35"/>
          <p:cNvPicPr preferRelativeResize="0"/>
          <p:nvPr/>
        </p:nvPicPr>
        <p:blipFill>
          <a:blip r:embed="rId3">
            <a:alphaModFix/>
          </a:blip>
          <a:stretch>
            <a:fillRect/>
          </a:stretch>
        </p:blipFill>
        <p:spPr>
          <a:xfrm>
            <a:off x="5265145" y="1579223"/>
            <a:ext cx="3688824" cy="1985074"/>
          </a:xfrm>
          <a:prstGeom prst="rect">
            <a:avLst/>
          </a:prstGeom>
          <a:noFill/>
          <a:ln>
            <a:noFill/>
          </a:ln>
        </p:spPr>
      </p:pic>
      <p:sp>
        <p:nvSpPr>
          <p:cNvPr id="2" name="Google Shape;156;p21">
            <a:extLst>
              <a:ext uri="{FF2B5EF4-FFF2-40B4-BE49-F238E27FC236}">
                <a16:creationId xmlns:a16="http://schemas.microsoft.com/office/drawing/2014/main" id="{9D2F4753-5DAC-3B16-EE98-E581BB37B72F}"/>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Practice Decoding the Model</a:t>
            </a:r>
          </a:p>
        </p:txBody>
      </p:sp>
      <p:sp>
        <p:nvSpPr>
          <p:cNvPr id="5" name="Google Shape;149;p20">
            <a:extLst>
              <a:ext uri="{FF2B5EF4-FFF2-40B4-BE49-F238E27FC236}">
                <a16:creationId xmlns:a16="http://schemas.microsoft.com/office/drawing/2014/main" id="{274EA3D1-1E91-E501-585A-392987CC90EA}"/>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3" name="Picture 2">
            <a:extLst>
              <a:ext uri="{FF2B5EF4-FFF2-40B4-BE49-F238E27FC236}">
                <a16:creationId xmlns:a16="http://schemas.microsoft.com/office/drawing/2014/main" id="{4F35CF84-9263-0603-E5C8-9C3671978B73}"/>
              </a:ext>
            </a:extLst>
          </p:cNvPr>
          <p:cNvPicPr>
            <a:picLocks noChangeAspect="1"/>
          </p:cNvPicPr>
          <p:nvPr/>
        </p:nvPicPr>
        <p:blipFill>
          <a:blip r:embed="rId4"/>
          <a:stretch>
            <a:fillRect/>
          </a:stretch>
        </p:blipFill>
        <p:spPr>
          <a:xfrm>
            <a:off x="341089" y="4310443"/>
            <a:ext cx="714554" cy="351665"/>
          </a:xfrm>
          <a:prstGeom prst="rect">
            <a:avLst/>
          </a:prstGeom>
        </p:spPr>
      </p:pic>
      <p:pic>
        <p:nvPicPr>
          <p:cNvPr id="4" name="Google Shape;193;p32" descr="SF">
            <a:extLst>
              <a:ext uri="{FF2B5EF4-FFF2-40B4-BE49-F238E27FC236}">
                <a16:creationId xmlns:a16="http://schemas.microsoft.com/office/drawing/2014/main" id="{ACAC0777-8B21-79F2-17C5-77657E7760AB}"/>
              </a:ext>
            </a:extLst>
          </p:cNvPr>
          <p:cNvPicPr preferRelativeResize="0"/>
          <p:nvPr/>
        </p:nvPicPr>
        <p:blipFill rotWithShape="1">
          <a:blip r:embed="rId5">
            <a:alphaModFix/>
          </a:blip>
          <a:srcRect/>
          <a:stretch/>
        </p:blipFill>
        <p:spPr>
          <a:xfrm>
            <a:off x="792641" y="4299251"/>
            <a:ext cx="370344" cy="374047"/>
          </a:xfrm>
          <a:prstGeom prst="rect">
            <a:avLst/>
          </a:prstGeom>
          <a:noFill/>
          <a:ln>
            <a:noFill/>
          </a:ln>
        </p:spPr>
      </p:pic>
      <p:pic>
        <p:nvPicPr>
          <p:cNvPr id="6" name="Google Shape;194;p32" descr="https://scienceplusc.org/wp-content/uploads/Master-Logo_695x338_color-300x146.png">
            <a:extLst>
              <a:ext uri="{FF2B5EF4-FFF2-40B4-BE49-F238E27FC236}">
                <a16:creationId xmlns:a16="http://schemas.microsoft.com/office/drawing/2014/main" id="{2891505A-FD90-7835-C901-0E9017F4DC7B}"/>
              </a:ext>
            </a:extLst>
          </p:cNvPr>
          <p:cNvPicPr preferRelativeResize="0"/>
          <p:nvPr/>
        </p:nvPicPr>
        <p:blipFill rotWithShape="1">
          <a:blip r:embed="rId6">
            <a:alphaModFix/>
          </a:blip>
          <a:srcRect/>
          <a:stretch/>
        </p:blipFill>
        <p:spPr>
          <a:xfrm>
            <a:off x="1264153" y="4227922"/>
            <a:ext cx="1061721" cy="516704"/>
          </a:xfrm>
          <a:prstGeom prst="rect">
            <a:avLst/>
          </a:prstGeom>
          <a:noFill/>
          <a:ln>
            <a:noFill/>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401"/>
        <p:cNvGrpSpPr/>
        <p:nvPr/>
      </p:nvGrpSpPr>
      <p:grpSpPr>
        <a:xfrm>
          <a:off x="0" y="0"/>
          <a:ext cx="0" cy="0"/>
          <a:chOff x="0" y="0"/>
          <a:chExt cx="0" cy="0"/>
        </a:xfrm>
      </p:grpSpPr>
      <p:sp>
        <p:nvSpPr>
          <p:cNvPr id="404" name="Google Shape;404;p41"/>
          <p:cNvSpPr txBox="1">
            <a:spLocks noGrp="1"/>
          </p:cNvSpPr>
          <p:nvPr>
            <p:ph type="title"/>
          </p:nvPr>
        </p:nvSpPr>
        <p:spPr>
          <a:xfrm>
            <a:off x="457200" y="383651"/>
            <a:ext cx="8229600" cy="465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b="1" dirty="0">
                <a:latin typeface="Fira Sans Extra Condensed"/>
                <a:ea typeface="Fira Sans Extra Condensed"/>
                <a:cs typeface="Fira Sans Extra Condensed"/>
                <a:sym typeface="Fira Sans Extra Condensed"/>
              </a:rPr>
              <a:t>MODIFYIL</a:t>
            </a:r>
            <a:endParaRPr b="1" dirty="0">
              <a:latin typeface="Fira Sans Extra Condensed"/>
              <a:ea typeface="Fira Sans Extra Condensed"/>
              <a:cs typeface="Fira Sans Extra Condensed"/>
              <a:sym typeface="Fira Sans Extra Condensed"/>
            </a:endParaRPr>
          </a:p>
        </p:txBody>
      </p:sp>
      <p:sp>
        <p:nvSpPr>
          <p:cNvPr id="402" name="Google Shape;402;p41"/>
          <p:cNvSpPr txBox="1">
            <a:spLocks noGrp="1"/>
          </p:cNvSpPr>
          <p:nvPr>
            <p:ph type="body" idx="1"/>
          </p:nvPr>
        </p:nvSpPr>
        <p:spPr>
          <a:xfrm>
            <a:off x="342900" y="1369219"/>
            <a:ext cx="8442000" cy="3263400"/>
          </a:xfrm>
          <a:prstGeom prst="rect">
            <a:avLst/>
          </a:prstGeom>
        </p:spPr>
        <p:txBody>
          <a:bodyPr spcFirstLastPara="1" wrap="square" lIns="68575" tIns="34275" rIns="68575" bIns="34275" anchor="t" anchorCtr="0">
            <a:noAutofit/>
          </a:bodyPr>
          <a:lstStyle/>
          <a:p>
            <a:pPr marL="457200" lvl="0" indent="-361950" algn="l" rtl="0">
              <a:lnSpc>
                <a:spcPct val="115000"/>
              </a:lnSpc>
              <a:spcBef>
                <a:spcPts val="800"/>
              </a:spcBef>
              <a:spcAft>
                <a:spcPts val="0"/>
              </a:spcAft>
              <a:buClr>
                <a:schemeClr val="accent1"/>
              </a:buClr>
              <a:buSzPts val="2100"/>
              <a:buFont typeface="Arial" panose="020B0604020202020204" pitchFamily="34" charset="0"/>
              <a:buChar char="•"/>
            </a:pPr>
            <a:r>
              <a:rPr lang="en-US" dirty="0">
                <a:latin typeface="Arial" panose="020B0604020202020204" pitchFamily="34" charset="0"/>
                <a:ea typeface="Roboto"/>
                <a:cs typeface="Arial" panose="020B0604020202020204" pitchFamily="34" charset="0"/>
                <a:sym typeface="Roboto"/>
              </a:rPr>
              <a:t>Focus of Lesson 3 is on modifying the model AND experimenting with modified model.</a:t>
            </a:r>
            <a:endParaRPr dirty="0">
              <a:latin typeface="Arial" panose="020B0604020202020204" pitchFamily="34" charset="0"/>
              <a:ea typeface="Roboto"/>
              <a:cs typeface="Arial" panose="020B0604020202020204" pitchFamily="34" charset="0"/>
              <a:sym typeface="Roboto"/>
            </a:endParaRPr>
          </a:p>
          <a:p>
            <a:pPr marL="457200" lvl="0" indent="-361950" algn="l" rtl="0">
              <a:lnSpc>
                <a:spcPct val="115000"/>
              </a:lnSpc>
              <a:spcBef>
                <a:spcPts val="0"/>
              </a:spcBef>
              <a:spcAft>
                <a:spcPts val="0"/>
              </a:spcAft>
              <a:buClr>
                <a:schemeClr val="accent1"/>
              </a:buClr>
              <a:buSzPts val="2100"/>
              <a:buFont typeface="Arial" panose="020B0604020202020204" pitchFamily="34" charset="0"/>
              <a:buChar char="•"/>
            </a:pPr>
            <a:r>
              <a:rPr lang="en-US" dirty="0">
                <a:latin typeface="Arial" panose="020B0604020202020204" pitchFamily="34" charset="0"/>
                <a:ea typeface="Roboto"/>
                <a:cs typeface="Arial" panose="020B0604020202020204" pitchFamily="34" charset="0"/>
                <a:sym typeface="Roboto"/>
              </a:rPr>
              <a:t>Lesson 2 Exit Ticket:</a:t>
            </a:r>
            <a:endParaRPr dirty="0">
              <a:latin typeface="Arial" panose="020B0604020202020204" pitchFamily="34" charset="0"/>
              <a:ea typeface="Roboto"/>
              <a:cs typeface="Arial" panose="020B0604020202020204" pitchFamily="34" charset="0"/>
              <a:sym typeface="Roboto"/>
            </a:endParaRPr>
          </a:p>
          <a:p>
            <a:pPr marL="914400" lvl="1" indent="-342900" algn="l" rtl="0">
              <a:lnSpc>
                <a:spcPct val="115000"/>
              </a:lnSpc>
              <a:spcBef>
                <a:spcPts val="0"/>
              </a:spcBef>
              <a:spcAft>
                <a:spcPts val="0"/>
              </a:spcAft>
              <a:buClr>
                <a:schemeClr val="accent1"/>
              </a:buClr>
              <a:buSzPts val="1800"/>
              <a:buFont typeface="Roboto"/>
              <a:buChar char="○"/>
            </a:pPr>
            <a:r>
              <a:rPr lang="en-US" dirty="0">
                <a:latin typeface="Arial" panose="020B0604020202020204" pitchFamily="34" charset="0"/>
                <a:ea typeface="Roboto"/>
                <a:cs typeface="Arial" panose="020B0604020202020204" pitchFamily="34" charset="0"/>
                <a:sym typeface="Roboto"/>
              </a:rPr>
              <a:t>What’s wrong or missing in the model? How would you modify the model to make it more accurate or to answer another question?</a:t>
            </a:r>
            <a:endParaRPr dirty="0">
              <a:latin typeface="Arial" panose="020B0604020202020204" pitchFamily="34" charset="0"/>
              <a:ea typeface="Roboto"/>
              <a:cs typeface="Arial" panose="020B0604020202020204" pitchFamily="34" charset="0"/>
              <a:sym typeface="Roboto"/>
            </a:endParaRPr>
          </a:p>
        </p:txBody>
      </p:sp>
      <p:sp>
        <p:nvSpPr>
          <p:cNvPr id="2" name="Google Shape;149;p20">
            <a:extLst>
              <a:ext uri="{FF2B5EF4-FFF2-40B4-BE49-F238E27FC236}">
                <a16:creationId xmlns:a16="http://schemas.microsoft.com/office/drawing/2014/main" id="{E8120068-3B0F-7BE5-5F6F-79E30FF69476}"/>
              </a:ext>
            </a:extLst>
          </p:cNvPr>
          <p:cNvSpPr txBox="1">
            <a:spLocks/>
          </p:cNvSpPr>
          <p:nvPr/>
        </p:nvSpPr>
        <p:spPr>
          <a:xfrm>
            <a:off x="8448259" y="4805945"/>
            <a:ext cx="441000" cy="23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19</a:t>
            </a:fld>
            <a:endParaRPr lang="en-US" dirty="0"/>
          </a:p>
        </p:txBody>
      </p:sp>
      <p:sp>
        <p:nvSpPr>
          <p:cNvPr id="3" name="Google Shape;156;p21">
            <a:extLst>
              <a:ext uri="{FF2B5EF4-FFF2-40B4-BE49-F238E27FC236}">
                <a16:creationId xmlns:a16="http://schemas.microsoft.com/office/drawing/2014/main" id="{9D75FF8F-762E-ED72-8092-E34EC9044199}"/>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Modifying the Model</a:t>
            </a:r>
          </a:p>
        </p:txBody>
      </p:sp>
      <p:sp>
        <p:nvSpPr>
          <p:cNvPr id="4" name="Google Shape;149;p20">
            <a:extLst>
              <a:ext uri="{FF2B5EF4-FFF2-40B4-BE49-F238E27FC236}">
                <a16:creationId xmlns:a16="http://schemas.microsoft.com/office/drawing/2014/main" id="{EC25EC4C-4538-BB0D-7602-188355D9758D}"/>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5" name="Picture 4">
            <a:extLst>
              <a:ext uri="{FF2B5EF4-FFF2-40B4-BE49-F238E27FC236}">
                <a16:creationId xmlns:a16="http://schemas.microsoft.com/office/drawing/2014/main" id="{A6F259F0-3E2D-5370-0DD6-B915E1F6C882}"/>
              </a:ext>
            </a:extLst>
          </p:cNvPr>
          <p:cNvPicPr>
            <a:picLocks noChangeAspect="1"/>
          </p:cNvPicPr>
          <p:nvPr/>
        </p:nvPicPr>
        <p:blipFill>
          <a:blip r:embed="rId3"/>
          <a:stretch>
            <a:fillRect/>
          </a:stretch>
        </p:blipFill>
        <p:spPr>
          <a:xfrm>
            <a:off x="341089" y="4310443"/>
            <a:ext cx="714554" cy="351665"/>
          </a:xfrm>
          <a:prstGeom prst="rect">
            <a:avLst/>
          </a:prstGeom>
        </p:spPr>
      </p:pic>
      <p:pic>
        <p:nvPicPr>
          <p:cNvPr id="6" name="Google Shape;193;p32" descr="SF">
            <a:extLst>
              <a:ext uri="{FF2B5EF4-FFF2-40B4-BE49-F238E27FC236}">
                <a16:creationId xmlns:a16="http://schemas.microsoft.com/office/drawing/2014/main" id="{6A34FFBF-D774-AF83-D69A-750BCE1958DA}"/>
              </a:ext>
            </a:extLst>
          </p:cNvPr>
          <p:cNvPicPr preferRelativeResize="0"/>
          <p:nvPr/>
        </p:nvPicPr>
        <p:blipFill rotWithShape="1">
          <a:blip r:embed="rId4">
            <a:alphaModFix/>
          </a:blip>
          <a:srcRect/>
          <a:stretch/>
        </p:blipFill>
        <p:spPr>
          <a:xfrm>
            <a:off x="792641" y="4299251"/>
            <a:ext cx="370344" cy="374047"/>
          </a:xfrm>
          <a:prstGeom prst="rect">
            <a:avLst/>
          </a:prstGeom>
          <a:noFill/>
          <a:ln>
            <a:noFill/>
          </a:ln>
        </p:spPr>
      </p:pic>
      <p:pic>
        <p:nvPicPr>
          <p:cNvPr id="7" name="Google Shape;194;p32" descr="https://scienceplusc.org/wp-content/uploads/Master-Logo_695x338_color-300x146.png">
            <a:extLst>
              <a:ext uri="{FF2B5EF4-FFF2-40B4-BE49-F238E27FC236}">
                <a16:creationId xmlns:a16="http://schemas.microsoft.com/office/drawing/2014/main" id="{2C74CA21-ED71-5A24-0B88-C5E39FBB2757}"/>
              </a:ext>
            </a:extLst>
          </p:cNvPr>
          <p:cNvPicPr preferRelativeResize="0"/>
          <p:nvPr/>
        </p:nvPicPr>
        <p:blipFill rotWithShape="1">
          <a:blip r:embed="rId5">
            <a:alphaModFix/>
          </a:blip>
          <a:srcRect/>
          <a:stretch/>
        </p:blipFill>
        <p:spPr>
          <a:xfrm>
            <a:off x="1264153" y="4227922"/>
            <a:ext cx="1061721" cy="516704"/>
          </a:xfrm>
          <a:prstGeom prst="rect">
            <a:avLst/>
          </a:prstGeom>
          <a:noFill/>
          <a:ln>
            <a:noFill/>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B935737-3117-C938-FE26-44DAB9181055}"/>
              </a:ext>
            </a:extLst>
          </p:cNvPr>
          <p:cNvSpPr/>
          <p:nvPr/>
        </p:nvSpPr>
        <p:spPr>
          <a:xfrm>
            <a:off x="567178" y="2079197"/>
            <a:ext cx="835862" cy="835861"/>
          </a:xfrm>
          <a:prstGeom prst="ellipse">
            <a:avLst/>
          </a:prstGeom>
          <a:solidFill>
            <a:schemeClr val="accent1">
              <a:alpha val="90000"/>
            </a:schemeClr>
          </a:solidFill>
          <a:ln w="762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4924"/>
            <a:endParaRPr lang="bg-BG" sz="1053" dirty="0">
              <a:solidFill>
                <a:schemeClr val="tx1"/>
              </a:solidFill>
              <a:latin typeface="Calibri" charset="0"/>
            </a:endParaRPr>
          </a:p>
        </p:txBody>
      </p:sp>
      <p:sp>
        <p:nvSpPr>
          <p:cNvPr id="3" name="Rectangle 2">
            <a:extLst>
              <a:ext uri="{FF2B5EF4-FFF2-40B4-BE49-F238E27FC236}">
                <a16:creationId xmlns:a16="http://schemas.microsoft.com/office/drawing/2014/main" id="{390A4A07-8EA2-B2EE-F609-C48BE9DC464A}"/>
              </a:ext>
            </a:extLst>
          </p:cNvPr>
          <p:cNvSpPr/>
          <p:nvPr/>
        </p:nvSpPr>
        <p:spPr>
          <a:xfrm>
            <a:off x="598581" y="2301519"/>
            <a:ext cx="825867" cy="438582"/>
          </a:xfrm>
          <a:prstGeom prst="rect">
            <a:avLst/>
          </a:prstGeom>
        </p:spPr>
        <p:txBody>
          <a:bodyPr wrap="none">
            <a:spAutoFit/>
          </a:bodyPr>
          <a:lstStyle/>
          <a:p>
            <a:pPr defTabSz="534924"/>
            <a:r>
              <a:rPr lang="en-US" sz="2250" b="1" dirty="0">
                <a:solidFill>
                  <a:schemeClr val="tx1"/>
                </a:solidFill>
                <a:ea typeface="Calibri" charset="0"/>
              </a:rPr>
              <a:t>1958</a:t>
            </a:r>
            <a:endParaRPr lang="en-US" sz="2250" b="1" dirty="0">
              <a:solidFill>
                <a:schemeClr val="tx1"/>
              </a:solidFill>
              <a:latin typeface="Calibri" charset="0"/>
            </a:endParaRPr>
          </a:p>
        </p:txBody>
      </p:sp>
      <p:cxnSp>
        <p:nvCxnSpPr>
          <p:cNvPr id="4" name="Straight Connector 3">
            <a:extLst>
              <a:ext uri="{FF2B5EF4-FFF2-40B4-BE49-F238E27FC236}">
                <a16:creationId xmlns:a16="http://schemas.microsoft.com/office/drawing/2014/main" id="{4BA52C16-A6EC-BD0A-B5D7-E37E414EF8DB}"/>
              </a:ext>
            </a:extLst>
          </p:cNvPr>
          <p:cNvCxnSpPr/>
          <p:nvPr/>
        </p:nvCxnSpPr>
        <p:spPr>
          <a:xfrm>
            <a:off x="517186" y="1820383"/>
            <a:ext cx="8015804"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
        <p:nvSpPr>
          <p:cNvPr id="5" name="Rectangle 4">
            <a:extLst>
              <a:ext uri="{FF2B5EF4-FFF2-40B4-BE49-F238E27FC236}">
                <a16:creationId xmlns:a16="http://schemas.microsoft.com/office/drawing/2014/main" id="{EA14D806-741F-3C4D-C057-2A60ACB90DA1}"/>
              </a:ext>
            </a:extLst>
          </p:cNvPr>
          <p:cNvSpPr/>
          <p:nvPr/>
        </p:nvSpPr>
        <p:spPr>
          <a:xfrm>
            <a:off x="459485" y="955747"/>
            <a:ext cx="8073504" cy="686022"/>
          </a:xfrm>
          <a:prstGeom prst="rect">
            <a:avLst/>
          </a:prstGeom>
        </p:spPr>
        <p:txBody>
          <a:bodyPr wrap="square">
            <a:spAutoFit/>
          </a:bodyPr>
          <a:lstStyle/>
          <a:p>
            <a:pPr defTabSz="534924">
              <a:lnSpc>
                <a:spcPct val="110000"/>
              </a:lnSpc>
              <a:tabLst>
                <a:tab pos="679847" algn="l"/>
              </a:tabLst>
            </a:pPr>
            <a:r>
              <a:rPr lang="en-US" sz="1200" b="1" dirty="0">
                <a:latin typeface="Arial" charset="0"/>
                <a:ea typeface="Arial" charset="0"/>
                <a:cs typeface="Arial" charset="0"/>
              </a:rPr>
              <a:t>Education Development Center, Inc. (EDC), </a:t>
            </a:r>
            <a:r>
              <a:rPr lang="en-US" sz="1200" dirty="0">
                <a:latin typeface="Arial" charset="0"/>
                <a:ea typeface="Arial" charset="0"/>
                <a:cs typeface="Arial" charset="0"/>
              </a:rPr>
              <a:t>is a global nonprofit that advances lasting solutions to improve education, promote health, and expand economic opportunity. Since 1958, we have been a leader in designing, implementing, and evaluating powerful and innovative programs in more than 80 countries around the world.</a:t>
            </a:r>
          </a:p>
        </p:txBody>
      </p:sp>
      <p:sp>
        <p:nvSpPr>
          <p:cNvPr id="6" name="Rectangle 5">
            <a:extLst>
              <a:ext uri="{FF2B5EF4-FFF2-40B4-BE49-F238E27FC236}">
                <a16:creationId xmlns:a16="http://schemas.microsoft.com/office/drawing/2014/main" id="{A89BB76E-4BCA-1C50-09DA-DEB6B93280CC}"/>
              </a:ext>
            </a:extLst>
          </p:cNvPr>
          <p:cNvSpPr/>
          <p:nvPr/>
        </p:nvSpPr>
        <p:spPr>
          <a:xfrm>
            <a:off x="1560736" y="2218608"/>
            <a:ext cx="1391732" cy="646331"/>
          </a:xfrm>
          <a:prstGeom prst="rect">
            <a:avLst/>
          </a:prstGeom>
        </p:spPr>
        <p:txBody>
          <a:bodyPr wrap="square">
            <a:spAutoFit/>
          </a:bodyPr>
          <a:lstStyle/>
          <a:p>
            <a:pPr defTabSz="534924"/>
            <a:r>
              <a:rPr lang="en-US" sz="1200" dirty="0">
                <a:latin typeface="Calibri" charset="0"/>
              </a:rPr>
              <a:t>EDC was founded </a:t>
            </a:r>
            <a:br>
              <a:rPr lang="en-US" sz="1200" dirty="0">
                <a:latin typeface="Calibri" charset="0"/>
              </a:rPr>
            </a:br>
            <a:r>
              <a:rPr lang="en-US" sz="1200" dirty="0">
                <a:latin typeface="Calibri" charset="0"/>
              </a:rPr>
              <a:t>by MIT scholars and researchers.</a:t>
            </a:r>
          </a:p>
        </p:txBody>
      </p:sp>
      <p:sp>
        <p:nvSpPr>
          <p:cNvPr id="7" name="Rectangle 6">
            <a:extLst>
              <a:ext uri="{FF2B5EF4-FFF2-40B4-BE49-F238E27FC236}">
                <a16:creationId xmlns:a16="http://schemas.microsoft.com/office/drawing/2014/main" id="{713B015F-65FB-B2DF-0EF2-1231F3EEFCA0}"/>
              </a:ext>
            </a:extLst>
          </p:cNvPr>
          <p:cNvSpPr/>
          <p:nvPr/>
        </p:nvSpPr>
        <p:spPr>
          <a:xfrm>
            <a:off x="5610081" y="1919221"/>
            <a:ext cx="1008609" cy="530915"/>
          </a:xfrm>
          <a:prstGeom prst="rect">
            <a:avLst/>
          </a:prstGeom>
        </p:spPr>
        <p:txBody>
          <a:bodyPr wrap="none">
            <a:spAutoFit/>
          </a:bodyPr>
          <a:lstStyle/>
          <a:p>
            <a:pPr defTabSz="534924"/>
            <a:r>
              <a:rPr lang="en-US" sz="2850" b="1" dirty="0">
                <a:solidFill>
                  <a:schemeClr val="accent3"/>
                </a:solidFill>
                <a:ea typeface="Calibri" charset="0"/>
              </a:rPr>
              <a:t>200+</a:t>
            </a:r>
            <a:endParaRPr lang="en-US" sz="2850" b="1" dirty="0">
              <a:solidFill>
                <a:schemeClr val="accent3"/>
              </a:solidFill>
              <a:latin typeface="Calibri" charset="0"/>
            </a:endParaRPr>
          </a:p>
        </p:txBody>
      </p:sp>
      <p:sp>
        <p:nvSpPr>
          <p:cNvPr id="8" name="Rectangle 7">
            <a:extLst>
              <a:ext uri="{FF2B5EF4-FFF2-40B4-BE49-F238E27FC236}">
                <a16:creationId xmlns:a16="http://schemas.microsoft.com/office/drawing/2014/main" id="{82312A87-6AEC-A40B-914C-4838936B915D}"/>
              </a:ext>
            </a:extLst>
          </p:cNvPr>
          <p:cNvSpPr/>
          <p:nvPr/>
        </p:nvSpPr>
        <p:spPr>
          <a:xfrm>
            <a:off x="6545980" y="1934666"/>
            <a:ext cx="1467464" cy="461665"/>
          </a:xfrm>
          <a:prstGeom prst="rect">
            <a:avLst/>
          </a:prstGeom>
        </p:spPr>
        <p:txBody>
          <a:bodyPr wrap="square">
            <a:spAutoFit/>
          </a:bodyPr>
          <a:lstStyle/>
          <a:p>
            <a:pPr defTabSz="534924"/>
            <a:r>
              <a:rPr lang="en-US" sz="1200" dirty="0">
                <a:latin typeface="Calibri" charset="0"/>
              </a:rPr>
              <a:t>projects managed annually by EDC.</a:t>
            </a:r>
          </a:p>
        </p:txBody>
      </p:sp>
      <p:sp>
        <p:nvSpPr>
          <p:cNvPr id="9" name="Rectangle 8">
            <a:extLst>
              <a:ext uri="{FF2B5EF4-FFF2-40B4-BE49-F238E27FC236}">
                <a16:creationId xmlns:a16="http://schemas.microsoft.com/office/drawing/2014/main" id="{4813C502-05AD-A4D2-C27B-9F52EE65F484}"/>
              </a:ext>
            </a:extLst>
          </p:cNvPr>
          <p:cNvSpPr/>
          <p:nvPr/>
        </p:nvSpPr>
        <p:spPr>
          <a:xfrm>
            <a:off x="4162078" y="2621868"/>
            <a:ext cx="1467464" cy="461665"/>
          </a:xfrm>
          <a:prstGeom prst="rect">
            <a:avLst/>
          </a:prstGeom>
        </p:spPr>
        <p:txBody>
          <a:bodyPr wrap="square">
            <a:spAutoFit/>
          </a:bodyPr>
          <a:lstStyle/>
          <a:p>
            <a:pPr defTabSz="534924"/>
            <a:r>
              <a:rPr lang="en-US" sz="1200" dirty="0">
                <a:latin typeface="Calibri" charset="0"/>
              </a:rPr>
              <a:t>EDC has 1,300 employees.</a:t>
            </a:r>
          </a:p>
        </p:txBody>
      </p:sp>
      <p:pic>
        <p:nvPicPr>
          <p:cNvPr id="10" name="Picture 9" descr="staff.png">
            <a:extLst>
              <a:ext uri="{FF2B5EF4-FFF2-40B4-BE49-F238E27FC236}">
                <a16:creationId xmlns:a16="http://schemas.microsoft.com/office/drawing/2014/main" id="{3F1CD42B-9949-D9B3-63CB-6A66944291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9861" y="2610180"/>
            <a:ext cx="351430" cy="467033"/>
          </a:xfrm>
          <a:prstGeom prst="rect">
            <a:avLst/>
          </a:prstGeom>
        </p:spPr>
      </p:pic>
      <p:cxnSp>
        <p:nvCxnSpPr>
          <p:cNvPr id="11" name="Straight Connector 10">
            <a:extLst>
              <a:ext uri="{FF2B5EF4-FFF2-40B4-BE49-F238E27FC236}">
                <a16:creationId xmlns:a16="http://schemas.microsoft.com/office/drawing/2014/main" id="{77CB466C-EC7C-6ACB-185D-6FD2863E1900}"/>
              </a:ext>
            </a:extLst>
          </p:cNvPr>
          <p:cNvCxnSpPr/>
          <p:nvPr/>
        </p:nvCxnSpPr>
        <p:spPr>
          <a:xfrm>
            <a:off x="517186" y="3217084"/>
            <a:ext cx="8015804"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1B3CA50E-3438-9EA0-D4F2-AA48949898CA}"/>
              </a:ext>
            </a:extLst>
          </p:cNvPr>
          <p:cNvCxnSpPr/>
          <p:nvPr/>
        </p:nvCxnSpPr>
        <p:spPr>
          <a:xfrm>
            <a:off x="3289477" y="2423224"/>
            <a:ext cx="5243513"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
        <p:nvSpPr>
          <p:cNvPr id="13" name="Rectangle 12">
            <a:extLst>
              <a:ext uri="{FF2B5EF4-FFF2-40B4-BE49-F238E27FC236}">
                <a16:creationId xmlns:a16="http://schemas.microsoft.com/office/drawing/2014/main" id="{6FC75831-4FD9-F2D9-B4B8-EAD2711DD48E}"/>
              </a:ext>
            </a:extLst>
          </p:cNvPr>
          <p:cNvSpPr/>
          <p:nvPr/>
        </p:nvSpPr>
        <p:spPr>
          <a:xfrm>
            <a:off x="3289477" y="1941682"/>
            <a:ext cx="2621756" cy="461665"/>
          </a:xfrm>
          <a:prstGeom prst="rect">
            <a:avLst/>
          </a:prstGeom>
        </p:spPr>
        <p:txBody>
          <a:bodyPr wrap="square">
            <a:spAutoFit/>
          </a:bodyPr>
          <a:lstStyle/>
          <a:p>
            <a:pPr defTabSz="534924"/>
            <a:r>
              <a:rPr lang="en-US" sz="1200" dirty="0">
                <a:latin typeface="Calibri" charset="0"/>
              </a:rPr>
              <a:t>Headquarters in </a:t>
            </a:r>
            <a:br>
              <a:rPr lang="en-US" sz="1200" dirty="0">
                <a:latin typeface="Calibri" charset="0"/>
              </a:rPr>
            </a:br>
            <a:r>
              <a:rPr lang="en-US" sz="1200" dirty="0">
                <a:latin typeface="Calibri" charset="0"/>
              </a:rPr>
              <a:t>Waltham, Massachusetts</a:t>
            </a:r>
          </a:p>
        </p:txBody>
      </p:sp>
      <p:sp>
        <p:nvSpPr>
          <p:cNvPr id="14" name="TextBox 13">
            <a:extLst>
              <a:ext uri="{FF2B5EF4-FFF2-40B4-BE49-F238E27FC236}">
                <a16:creationId xmlns:a16="http://schemas.microsoft.com/office/drawing/2014/main" id="{D55F49F0-5EBE-69CC-F84A-4368C3F2A746}"/>
              </a:ext>
            </a:extLst>
          </p:cNvPr>
          <p:cNvSpPr txBox="1"/>
          <p:nvPr/>
        </p:nvSpPr>
        <p:spPr>
          <a:xfrm>
            <a:off x="5688840" y="3328315"/>
            <a:ext cx="1302774" cy="1200329"/>
          </a:xfrm>
          <a:prstGeom prst="rect">
            <a:avLst/>
          </a:prstGeom>
          <a:noFill/>
        </p:spPr>
        <p:txBody>
          <a:bodyPr wrap="square" numCol="1" spcCol="457200" rtlCol="0">
            <a:spAutoFit/>
          </a:bodyPr>
          <a:lstStyle/>
          <a:p>
            <a:pPr defTabSz="534924">
              <a:spcAft>
                <a:spcPts val="750"/>
              </a:spcAft>
            </a:pPr>
            <a:r>
              <a:rPr lang="en-US" sz="900" b="1" dirty="0">
                <a:solidFill>
                  <a:schemeClr val="accent1"/>
                </a:solidFill>
                <a:ea typeface="Calibri" charset="0"/>
              </a:rPr>
              <a:t>REGIONS</a:t>
            </a:r>
            <a:br>
              <a:rPr lang="en-US" sz="825" b="1" dirty="0">
                <a:solidFill>
                  <a:srgbClr val="FAFAFA"/>
                </a:solidFill>
                <a:ea typeface="Calibri" charset="0"/>
              </a:rPr>
            </a:br>
            <a:r>
              <a:rPr lang="en-US" sz="900" dirty="0">
                <a:latin typeface="Calibri" charset="0"/>
                <a:ea typeface="Calibri" charset="0"/>
                <a:cs typeface="Calibri" charset="0"/>
              </a:rPr>
              <a:t>» Africa</a:t>
            </a:r>
            <a:br>
              <a:rPr lang="en-US" sz="900" dirty="0">
                <a:latin typeface="Calibri" charset="0"/>
                <a:ea typeface="Calibri" charset="0"/>
                <a:cs typeface="Calibri" charset="0"/>
              </a:rPr>
            </a:br>
            <a:r>
              <a:rPr lang="en-US" sz="900" dirty="0">
                <a:latin typeface="Calibri" charset="0"/>
                <a:ea typeface="Calibri" charset="0"/>
                <a:cs typeface="Calibri" charset="0"/>
              </a:rPr>
              <a:t>» Asia</a:t>
            </a:r>
            <a:br>
              <a:rPr lang="en-US" sz="900" dirty="0">
                <a:latin typeface="Calibri" charset="0"/>
                <a:ea typeface="Calibri" charset="0"/>
                <a:cs typeface="Calibri" charset="0"/>
              </a:rPr>
            </a:br>
            <a:r>
              <a:rPr lang="en-US" sz="900" dirty="0">
                <a:latin typeface="Calibri" charset="0"/>
                <a:ea typeface="Calibri" charset="0"/>
                <a:cs typeface="Calibri" charset="0"/>
              </a:rPr>
              <a:t>» Europe</a:t>
            </a:r>
            <a:br>
              <a:rPr lang="en-US" sz="900" dirty="0">
                <a:latin typeface="Calibri" charset="0"/>
                <a:ea typeface="Calibri" charset="0"/>
                <a:cs typeface="Calibri" charset="0"/>
              </a:rPr>
            </a:br>
            <a:r>
              <a:rPr lang="en-US" sz="900" dirty="0">
                <a:latin typeface="Calibri" charset="0"/>
                <a:ea typeface="Calibri" charset="0"/>
                <a:cs typeface="Calibri" charset="0"/>
              </a:rPr>
              <a:t>» Latin America and </a:t>
            </a:r>
            <a:br>
              <a:rPr lang="en-US" sz="900" dirty="0">
                <a:latin typeface="Calibri" charset="0"/>
                <a:ea typeface="Calibri" charset="0"/>
                <a:cs typeface="Calibri" charset="0"/>
              </a:rPr>
            </a:br>
            <a:r>
              <a:rPr lang="en-US" sz="900" dirty="0">
                <a:latin typeface="Calibri" charset="0"/>
                <a:ea typeface="Calibri" charset="0"/>
                <a:cs typeface="Calibri" charset="0"/>
              </a:rPr>
              <a:t>   the Caribbean</a:t>
            </a:r>
            <a:br>
              <a:rPr lang="en-US" sz="900" dirty="0">
                <a:latin typeface="Calibri" charset="0"/>
                <a:ea typeface="Calibri" charset="0"/>
                <a:cs typeface="Calibri" charset="0"/>
              </a:rPr>
            </a:br>
            <a:r>
              <a:rPr lang="en-US" sz="900" dirty="0">
                <a:latin typeface="Calibri" charset="0"/>
                <a:ea typeface="Calibri" charset="0"/>
                <a:cs typeface="Calibri" charset="0"/>
              </a:rPr>
              <a:t>» Middle East</a:t>
            </a:r>
            <a:br>
              <a:rPr lang="en-US" sz="900" dirty="0">
                <a:latin typeface="Calibri" charset="0"/>
                <a:ea typeface="Calibri" charset="0"/>
                <a:cs typeface="Calibri" charset="0"/>
              </a:rPr>
            </a:br>
            <a:r>
              <a:rPr lang="en-US" sz="900" dirty="0">
                <a:latin typeface="Calibri" charset="0"/>
                <a:ea typeface="Calibri" charset="0"/>
                <a:cs typeface="Calibri" charset="0"/>
              </a:rPr>
              <a:t>» United States</a:t>
            </a:r>
            <a:endParaRPr lang="en-US" sz="900" b="1" dirty="0">
              <a:latin typeface="Calibri" charset="0"/>
              <a:ea typeface="Calibri" charset="0"/>
              <a:cs typeface="Calibri" charset="0"/>
            </a:endParaRPr>
          </a:p>
        </p:txBody>
      </p:sp>
      <p:sp>
        <p:nvSpPr>
          <p:cNvPr id="15" name="Rectangle 14">
            <a:extLst>
              <a:ext uri="{FF2B5EF4-FFF2-40B4-BE49-F238E27FC236}">
                <a16:creationId xmlns:a16="http://schemas.microsoft.com/office/drawing/2014/main" id="{5F929018-6784-1D2C-5559-A2B8CEF8522C}"/>
              </a:ext>
            </a:extLst>
          </p:cNvPr>
          <p:cNvSpPr/>
          <p:nvPr/>
        </p:nvSpPr>
        <p:spPr>
          <a:xfrm>
            <a:off x="594225" y="3344098"/>
            <a:ext cx="2695252" cy="830997"/>
          </a:xfrm>
          <a:prstGeom prst="rect">
            <a:avLst/>
          </a:prstGeom>
        </p:spPr>
        <p:txBody>
          <a:bodyPr wrap="square">
            <a:spAutoFit/>
          </a:bodyPr>
          <a:lstStyle/>
          <a:p>
            <a:pPr defTabSz="534924"/>
            <a:r>
              <a:rPr lang="en-US" sz="1200" b="1" dirty="0">
                <a:solidFill>
                  <a:srgbClr val="FFB500"/>
                </a:solidFill>
              </a:rPr>
              <a:t>GLOBAL REACH</a:t>
            </a:r>
            <a:br>
              <a:rPr lang="en-US" sz="1200" b="1" dirty="0">
                <a:solidFill>
                  <a:srgbClr val="60A43B"/>
                </a:solidFill>
              </a:rPr>
            </a:br>
            <a:r>
              <a:rPr lang="en-US" sz="1200" dirty="0">
                <a:latin typeface="Calibri" charset="0"/>
              </a:rPr>
              <a:t>EDC has worked in more than </a:t>
            </a:r>
            <a:br>
              <a:rPr lang="en-US" sz="1200" dirty="0">
                <a:latin typeface="Calibri" charset="0"/>
              </a:rPr>
            </a:br>
            <a:r>
              <a:rPr lang="en-US" sz="1200" dirty="0">
                <a:latin typeface="Calibri" charset="0"/>
              </a:rPr>
              <a:t>60 countries and in all 50 states </a:t>
            </a:r>
            <a:br>
              <a:rPr lang="en-US" sz="1200" dirty="0">
                <a:latin typeface="Calibri" charset="0"/>
              </a:rPr>
            </a:br>
            <a:r>
              <a:rPr lang="en-US" sz="1200" dirty="0">
                <a:latin typeface="Calibri" charset="0"/>
              </a:rPr>
              <a:t>in the U.S.</a:t>
            </a:r>
          </a:p>
        </p:txBody>
      </p:sp>
      <p:pic>
        <p:nvPicPr>
          <p:cNvPr id="16" name="Picture 15" descr="blue map.png">
            <a:extLst>
              <a:ext uri="{FF2B5EF4-FFF2-40B4-BE49-F238E27FC236}">
                <a16:creationId xmlns:a16="http://schemas.microsoft.com/office/drawing/2014/main" id="{D52F8BDF-70C8-4562-FF4D-58992CD4336C}"/>
              </a:ext>
            </a:extLst>
          </p:cNvPr>
          <p:cNvPicPr>
            <a:picLocks noChangeAspect="1"/>
          </p:cNvPicPr>
          <p:nvPr/>
        </p:nvPicPr>
        <p:blipFill>
          <a:blip r:embed="rId4" cstate="screen">
            <a:alphaModFix amt="45000"/>
            <a:extLst>
              <a:ext uri="{28A0092B-C50C-407E-A947-70E740481C1C}">
                <a14:useLocalDpi xmlns:a14="http://schemas.microsoft.com/office/drawing/2010/main"/>
              </a:ext>
            </a:extLst>
          </a:blip>
          <a:stretch>
            <a:fillRect/>
          </a:stretch>
        </p:blipFill>
        <p:spPr>
          <a:xfrm>
            <a:off x="2983435" y="3385693"/>
            <a:ext cx="2313348" cy="1087791"/>
          </a:xfrm>
          <a:prstGeom prst="rect">
            <a:avLst/>
          </a:prstGeom>
        </p:spPr>
      </p:pic>
      <p:sp>
        <p:nvSpPr>
          <p:cNvPr id="17" name="Rectangle 16">
            <a:extLst>
              <a:ext uri="{FF2B5EF4-FFF2-40B4-BE49-F238E27FC236}">
                <a16:creationId xmlns:a16="http://schemas.microsoft.com/office/drawing/2014/main" id="{A8F633A7-410E-A274-0BB0-2A26A143FAF7}"/>
              </a:ext>
            </a:extLst>
          </p:cNvPr>
          <p:cNvSpPr/>
          <p:nvPr/>
        </p:nvSpPr>
        <p:spPr>
          <a:xfrm>
            <a:off x="5678901" y="2612863"/>
            <a:ext cx="2974927" cy="461665"/>
          </a:xfrm>
          <a:prstGeom prst="rect">
            <a:avLst/>
          </a:prstGeom>
        </p:spPr>
        <p:txBody>
          <a:bodyPr wrap="square">
            <a:spAutoFit/>
          </a:bodyPr>
          <a:lstStyle/>
          <a:p>
            <a:pPr defTabSz="534924"/>
            <a:r>
              <a:rPr lang="en-US" sz="1200" dirty="0">
                <a:latin typeface="Calibri" charset="0"/>
              </a:rPr>
              <a:t>Funders include USAID, NSF, NIH, MasterCard Foundation, DoEd, and SAMHSA</a:t>
            </a:r>
          </a:p>
        </p:txBody>
      </p:sp>
      <p:sp>
        <p:nvSpPr>
          <p:cNvPr id="23" name="Google Shape;156;p21">
            <a:extLst>
              <a:ext uri="{FF2B5EF4-FFF2-40B4-BE49-F238E27FC236}">
                <a16:creationId xmlns:a16="http://schemas.microsoft.com/office/drawing/2014/main" id="{4AEDAC29-D534-564E-A71A-242C51982548}"/>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EDC at a Glance</a:t>
            </a:r>
          </a:p>
        </p:txBody>
      </p:sp>
      <p:sp>
        <p:nvSpPr>
          <p:cNvPr id="24" name="Google Shape;149;p20">
            <a:extLst>
              <a:ext uri="{FF2B5EF4-FFF2-40B4-BE49-F238E27FC236}">
                <a16:creationId xmlns:a16="http://schemas.microsoft.com/office/drawing/2014/main" id="{0754DFF9-5912-492A-0153-636007C7741F}"/>
              </a:ext>
            </a:extLst>
          </p:cNvPr>
          <p:cNvSpPr txBox="1">
            <a:spLocks noGrp="1"/>
          </p:cNvSpPr>
          <p:nvPr>
            <p:ph type="sldNum" idx="12"/>
          </p:nvPr>
        </p:nvSpPr>
        <p:spPr>
          <a:xfrm>
            <a:off x="8348869" y="4805945"/>
            <a:ext cx="441000" cy="232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25" name="Google Shape;149;p20">
            <a:extLst>
              <a:ext uri="{FF2B5EF4-FFF2-40B4-BE49-F238E27FC236}">
                <a16:creationId xmlns:a16="http://schemas.microsoft.com/office/drawing/2014/main" id="{C3E6F8B4-1668-DBA6-8C28-6B4B89336982}"/>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18" name="Picture 17">
            <a:extLst>
              <a:ext uri="{FF2B5EF4-FFF2-40B4-BE49-F238E27FC236}">
                <a16:creationId xmlns:a16="http://schemas.microsoft.com/office/drawing/2014/main" id="{2BA0738F-D795-FB4C-C9FE-DCEAE08A48A5}"/>
              </a:ext>
            </a:extLst>
          </p:cNvPr>
          <p:cNvPicPr>
            <a:picLocks noChangeAspect="1"/>
          </p:cNvPicPr>
          <p:nvPr/>
        </p:nvPicPr>
        <p:blipFill>
          <a:blip r:embed="rId5"/>
          <a:stretch>
            <a:fillRect/>
          </a:stretch>
        </p:blipFill>
        <p:spPr>
          <a:xfrm>
            <a:off x="341089" y="4310443"/>
            <a:ext cx="714554" cy="351665"/>
          </a:xfrm>
          <a:prstGeom prst="rect">
            <a:avLst/>
          </a:prstGeom>
        </p:spPr>
      </p:pic>
      <p:pic>
        <p:nvPicPr>
          <p:cNvPr id="19" name="Google Shape;193;p32" descr="SF">
            <a:extLst>
              <a:ext uri="{FF2B5EF4-FFF2-40B4-BE49-F238E27FC236}">
                <a16:creationId xmlns:a16="http://schemas.microsoft.com/office/drawing/2014/main" id="{1A215D79-683E-8449-4149-DF161E6BF35A}"/>
              </a:ext>
            </a:extLst>
          </p:cNvPr>
          <p:cNvPicPr preferRelativeResize="0"/>
          <p:nvPr/>
        </p:nvPicPr>
        <p:blipFill rotWithShape="1">
          <a:blip r:embed="rId6">
            <a:alphaModFix/>
          </a:blip>
          <a:srcRect/>
          <a:stretch/>
        </p:blipFill>
        <p:spPr>
          <a:xfrm>
            <a:off x="792641" y="4299251"/>
            <a:ext cx="370344" cy="374047"/>
          </a:xfrm>
          <a:prstGeom prst="rect">
            <a:avLst/>
          </a:prstGeom>
          <a:noFill/>
          <a:ln>
            <a:noFill/>
          </a:ln>
        </p:spPr>
      </p:pic>
      <p:pic>
        <p:nvPicPr>
          <p:cNvPr id="20" name="Google Shape;194;p32" descr="https://scienceplusc.org/wp-content/uploads/Master-Logo_695x338_color-300x146.png">
            <a:extLst>
              <a:ext uri="{FF2B5EF4-FFF2-40B4-BE49-F238E27FC236}">
                <a16:creationId xmlns:a16="http://schemas.microsoft.com/office/drawing/2014/main" id="{12D54741-05CD-4AA4-5BEF-DFE1580A91BD}"/>
              </a:ext>
            </a:extLst>
          </p:cNvPr>
          <p:cNvPicPr preferRelativeResize="0"/>
          <p:nvPr/>
        </p:nvPicPr>
        <p:blipFill rotWithShape="1">
          <a:blip r:embed="rId7">
            <a:alphaModFix/>
          </a:blip>
          <a:srcRect/>
          <a:stretch/>
        </p:blipFill>
        <p:spPr>
          <a:xfrm>
            <a:off x="1264153" y="4227922"/>
            <a:ext cx="1061721" cy="516704"/>
          </a:xfrm>
          <a:prstGeom prst="rect">
            <a:avLst/>
          </a:prstGeom>
          <a:noFill/>
          <a:ln>
            <a:noFill/>
          </a:ln>
          <a:effectLst/>
        </p:spPr>
      </p:pic>
    </p:spTree>
    <p:extLst>
      <p:ext uri="{BB962C8B-B14F-4D97-AF65-F5344CB8AC3E}">
        <p14:creationId xmlns:p14="http://schemas.microsoft.com/office/powerpoint/2010/main" val="3706006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7" name="Google Shape;297;p39"/>
          <p:cNvSpPr txBox="1"/>
          <p:nvPr/>
        </p:nvSpPr>
        <p:spPr>
          <a:xfrm>
            <a:off x="177675" y="2447225"/>
            <a:ext cx="8776200" cy="21570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Calibri"/>
                <a:ea typeface="Calibri"/>
                <a:cs typeface="Calibri"/>
                <a:sym typeface="Calibri"/>
              </a:rPr>
              <a:t>SCIENCE+C PD  Description of elements</a:t>
            </a:r>
            <a:endParaRPr sz="1200" b="1" dirty="0">
              <a:latin typeface="Calibri"/>
              <a:ea typeface="Calibri"/>
              <a:cs typeface="Calibri"/>
              <a:sym typeface="Calibri"/>
            </a:endParaRPr>
          </a:p>
          <a:p>
            <a:pPr marL="457200" lvl="0" indent="-304800" algn="l" rtl="0">
              <a:spcBef>
                <a:spcPts val="0"/>
              </a:spcBef>
              <a:spcAft>
                <a:spcPts val="0"/>
              </a:spcAft>
              <a:buSzPts val="1200"/>
              <a:buFont typeface="Calibri"/>
              <a:buAutoNum type="arabicPeriod"/>
            </a:pPr>
            <a:r>
              <a:rPr lang="en" sz="1200" dirty="0">
                <a:latin typeface="Calibri"/>
                <a:ea typeface="Calibri"/>
                <a:cs typeface="Calibri"/>
                <a:sym typeface="Calibri"/>
              </a:rPr>
              <a:t>PRE-SUMMER (prior to summer pd) Getting started; Setting up your accounts; Intro videos + 2 hour self-guided </a:t>
            </a:r>
            <a:r>
              <a:rPr lang="en" sz="1200" dirty="0" err="1">
                <a:latin typeface="Calibri"/>
                <a:ea typeface="Calibri"/>
                <a:cs typeface="Calibri"/>
                <a:sym typeface="Calibri"/>
              </a:rPr>
              <a:t>NetLogo</a:t>
            </a:r>
            <a:r>
              <a:rPr lang="en" sz="1200" dirty="0">
                <a:latin typeface="Calibri"/>
                <a:ea typeface="Calibri"/>
                <a:cs typeface="Calibri"/>
                <a:sym typeface="Calibri"/>
              </a:rPr>
              <a:t> tutorial</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AutoNum type="arabicPeriod"/>
            </a:pPr>
            <a:r>
              <a:rPr lang="en" sz="1200" dirty="0">
                <a:latin typeface="Calibri"/>
                <a:ea typeface="Calibri"/>
                <a:cs typeface="Calibri"/>
                <a:sym typeface="Calibri"/>
              </a:rPr>
              <a:t>Summer PD (mid-July)  3 Days of f2f (including Unit 0 and Unit 1)</a:t>
            </a:r>
            <a:endParaRPr sz="1200" dirty="0">
              <a:latin typeface="Calibri"/>
              <a:ea typeface="Calibri"/>
              <a:cs typeface="Calibri"/>
              <a:sym typeface="Calibri"/>
            </a:endParaRPr>
          </a:p>
          <a:p>
            <a:pPr marL="457200" lvl="0" indent="0" algn="l" rtl="0">
              <a:spcBef>
                <a:spcPts val="0"/>
              </a:spcBef>
              <a:spcAft>
                <a:spcPts val="0"/>
              </a:spcAft>
              <a:buNone/>
            </a:pPr>
            <a:r>
              <a:rPr lang="en" sz="1200" dirty="0">
                <a:latin typeface="Calibri"/>
                <a:ea typeface="Calibri"/>
                <a:cs typeface="Calibri"/>
                <a:sym typeface="Calibri"/>
              </a:rPr>
              <a:t>Day 1: Orientation (to project and team) and demos; Day 2: Intro to </a:t>
            </a:r>
            <a:r>
              <a:rPr lang="en" sz="1200" dirty="0" err="1">
                <a:latin typeface="Calibri"/>
                <a:ea typeface="Calibri"/>
                <a:cs typeface="Calibri"/>
                <a:sym typeface="Calibri"/>
              </a:rPr>
              <a:t>NetLogo</a:t>
            </a:r>
            <a:r>
              <a:rPr lang="en" sz="1200" dirty="0">
                <a:latin typeface="Calibri"/>
                <a:ea typeface="Calibri"/>
                <a:cs typeface="Calibri"/>
                <a:sym typeface="Calibri"/>
              </a:rPr>
              <a:t> and Intro to Unit 1; Day 3: lesson study practice </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AutoNum type="arabicPeriod"/>
            </a:pPr>
            <a:r>
              <a:rPr lang="en" sz="1200" dirty="0">
                <a:latin typeface="Calibri"/>
                <a:ea typeface="Calibri"/>
                <a:cs typeface="Calibri"/>
                <a:sym typeface="Calibri"/>
              </a:rPr>
              <a:t>Online Learning Sessions A: Unit 2 : (Early Aug) / Unit 3: (late Sept) / Unit 4: (late Oct)</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AutoNum type="arabicPeriod"/>
            </a:pPr>
            <a:r>
              <a:rPr lang="en" sz="1200" dirty="0">
                <a:latin typeface="Calibri"/>
                <a:ea typeface="Calibri"/>
                <a:cs typeface="Calibri"/>
                <a:sym typeface="Calibri"/>
              </a:rPr>
              <a:t>Fall PD (Beginning of Nov) 1 Day f2f; Skill building, Pedagogy. Lesson study / practice teaching; share successes and challenges – learn from each other.</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AutoNum type="arabicPeriod"/>
            </a:pPr>
            <a:r>
              <a:rPr lang="en" sz="1200" dirty="0">
                <a:latin typeface="Calibri"/>
                <a:ea typeface="Calibri"/>
                <a:cs typeface="Calibri"/>
                <a:sym typeface="Calibri"/>
              </a:rPr>
              <a:t>Online Learning Sessions B: Unit 5: (Dec) / Unit 6: (Jan) / Unit 7: (Feb)</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AutoNum type="arabicPeriod"/>
            </a:pPr>
            <a:r>
              <a:rPr lang="en" sz="1200" dirty="0">
                <a:latin typeface="Calibri"/>
                <a:ea typeface="Calibri"/>
                <a:cs typeface="Calibri"/>
                <a:sym typeface="Calibri"/>
              </a:rPr>
              <a:t>Spring PD (Beginning of March) 1 Day f2f; Skill building; Pedagogy; Break into groups by field– successes and challenges – learn from each other ; Lesson study practice teaching</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AutoNum type="arabicPeriod"/>
            </a:pPr>
            <a:r>
              <a:rPr lang="en" sz="1200" dirty="0">
                <a:latin typeface="Calibri"/>
                <a:ea typeface="Calibri"/>
                <a:cs typeface="Calibri"/>
                <a:sym typeface="Calibri"/>
              </a:rPr>
              <a:t>Online Learning Sessions C: Unit 8: (April) /  Unit 9: (May) / Unit 10: (June)</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latin typeface="Quattrocento Sans"/>
              <a:ea typeface="Quattrocento Sans"/>
              <a:cs typeface="Quattrocento Sans"/>
              <a:sym typeface="Quattrocento Sans"/>
            </a:endParaRPr>
          </a:p>
        </p:txBody>
      </p:sp>
      <p:pic>
        <p:nvPicPr>
          <p:cNvPr id="298" name="Google Shape;298;p39"/>
          <p:cNvPicPr preferRelativeResize="0"/>
          <p:nvPr/>
        </p:nvPicPr>
        <p:blipFill>
          <a:blip r:embed="rId3">
            <a:alphaModFix/>
          </a:blip>
          <a:stretch>
            <a:fillRect/>
          </a:stretch>
        </p:blipFill>
        <p:spPr>
          <a:xfrm>
            <a:off x="76200" y="879100"/>
            <a:ext cx="8952303" cy="1496325"/>
          </a:xfrm>
          <a:prstGeom prst="rect">
            <a:avLst/>
          </a:prstGeom>
          <a:noFill/>
          <a:ln>
            <a:noFill/>
          </a:ln>
        </p:spPr>
      </p:pic>
      <p:sp>
        <p:nvSpPr>
          <p:cNvPr id="2" name="Google Shape;149;p20">
            <a:extLst>
              <a:ext uri="{FF2B5EF4-FFF2-40B4-BE49-F238E27FC236}">
                <a16:creationId xmlns:a16="http://schemas.microsoft.com/office/drawing/2014/main" id="{B73F8AFF-00FE-8562-3887-77937654DCD7}"/>
              </a:ext>
            </a:extLst>
          </p:cNvPr>
          <p:cNvSpPr txBox="1">
            <a:spLocks/>
          </p:cNvSpPr>
          <p:nvPr/>
        </p:nvSpPr>
        <p:spPr>
          <a:xfrm>
            <a:off x="8348869" y="4805945"/>
            <a:ext cx="441000" cy="23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20</a:t>
            </a:fld>
            <a:endParaRPr lang="en-US" dirty="0"/>
          </a:p>
        </p:txBody>
      </p:sp>
      <p:sp>
        <p:nvSpPr>
          <p:cNvPr id="3" name="Google Shape;156;p21">
            <a:extLst>
              <a:ext uri="{FF2B5EF4-FFF2-40B4-BE49-F238E27FC236}">
                <a16:creationId xmlns:a16="http://schemas.microsoft.com/office/drawing/2014/main" id="{5781752A-E3BF-A883-7017-84951CF6A3D4}"/>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Professional Development Continuum</a:t>
            </a:r>
          </a:p>
        </p:txBody>
      </p:sp>
      <p:sp>
        <p:nvSpPr>
          <p:cNvPr id="6" name="Google Shape;149;p20">
            <a:extLst>
              <a:ext uri="{FF2B5EF4-FFF2-40B4-BE49-F238E27FC236}">
                <a16:creationId xmlns:a16="http://schemas.microsoft.com/office/drawing/2014/main" id="{4469F48A-CD59-BA37-EDAD-3DBB4F5341C3}"/>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6;p49">
            <a:extLst>
              <a:ext uri="{FF2B5EF4-FFF2-40B4-BE49-F238E27FC236}">
                <a16:creationId xmlns:a16="http://schemas.microsoft.com/office/drawing/2014/main" id="{7F6F438C-B118-D3FF-F5DD-F7509575B513}"/>
              </a:ext>
            </a:extLst>
          </p:cNvPr>
          <p:cNvSpPr txBox="1">
            <a:spLocks/>
          </p:cNvSpPr>
          <p:nvPr/>
        </p:nvSpPr>
        <p:spPr>
          <a:xfrm>
            <a:off x="311700" y="1094450"/>
            <a:ext cx="8520600" cy="3302700"/>
          </a:xfrm>
          <a:prstGeom prst="rect">
            <a:avLst/>
          </a:prstGeom>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61950">
              <a:spcBef>
                <a:spcPts val="800"/>
              </a:spcBef>
              <a:buSzPts val="2100"/>
              <a:buFont typeface="Arial"/>
              <a:buAutoNum type="arabicPeriod"/>
            </a:pPr>
            <a:r>
              <a:rPr lang="en-US" sz="2000" b="1" dirty="0"/>
              <a:t>Stipends </a:t>
            </a:r>
          </a:p>
          <a:p>
            <a:pPr marL="438150" lvl="8" indent="-342900">
              <a:spcBef>
                <a:spcPts val="800"/>
              </a:spcBef>
              <a:buSzPct val="100000"/>
              <a:buFont typeface="Arial" panose="020B0604020202020204" pitchFamily="34" charset="0"/>
              <a:buChar char="•"/>
            </a:pPr>
            <a:r>
              <a:rPr lang="en-US" sz="2000" dirty="0"/>
              <a:t>PD Stipends: $1,700. </a:t>
            </a:r>
          </a:p>
          <a:p>
            <a:pPr marL="438150" lvl="6" indent="-342900">
              <a:spcBef>
                <a:spcPts val="800"/>
              </a:spcBef>
              <a:buSzPct val="100000"/>
              <a:buFont typeface="Arial" panose="020B0604020202020204" pitchFamily="34" charset="0"/>
              <a:buChar char="•"/>
            </a:pPr>
            <a:r>
              <a:rPr lang="en-US" sz="2000" dirty="0"/>
              <a:t>Research Incentives: ($450 - all tasks must be completed in order for student data to be usable)</a:t>
            </a:r>
            <a:endParaRPr lang="en-US" sz="2000" b="1" dirty="0"/>
          </a:p>
          <a:p>
            <a:pPr marL="457200" indent="-361950">
              <a:spcBef>
                <a:spcPts val="800"/>
              </a:spcBef>
              <a:buSzPts val="2100"/>
              <a:buFont typeface="Arial"/>
              <a:buAutoNum type="arabicPeriod"/>
            </a:pPr>
            <a:endParaRPr lang="en-US" sz="2000" b="1" dirty="0"/>
          </a:p>
          <a:p>
            <a:pPr marL="457200" indent="-361950">
              <a:spcBef>
                <a:spcPts val="800"/>
              </a:spcBef>
              <a:buSzPts val="2100"/>
              <a:buFont typeface="Arial"/>
              <a:buAutoNum type="arabicPeriod"/>
            </a:pPr>
            <a:r>
              <a:rPr lang="en-US" sz="2000" b="1" dirty="0"/>
              <a:t>Certificates of Completion for Professional Development Points  </a:t>
            </a:r>
          </a:p>
          <a:p>
            <a:pPr marL="342900" indent="-342900">
              <a:buFont typeface="Arial" panose="020B0604020202020204" pitchFamily="34" charset="0"/>
              <a:buChar char="•"/>
            </a:pPr>
            <a:r>
              <a:rPr lang="en-US" sz="2000" dirty="0"/>
              <a:t>Total PD Hours: </a:t>
            </a:r>
            <a:r>
              <a:rPr lang="en-US" sz="2000" dirty="0">
                <a:highlight>
                  <a:schemeClr val="lt1"/>
                </a:highlight>
              </a:rPr>
              <a:t>68</a:t>
            </a:r>
          </a:p>
          <a:p>
            <a:pPr marL="342900" lvl="8" indent="-342900">
              <a:buFont typeface="Arial" panose="020B0604020202020204" pitchFamily="34" charset="0"/>
              <a:buChar char="•"/>
            </a:pPr>
            <a:r>
              <a:rPr lang="en-US" sz="2000" dirty="0"/>
              <a:t>PD hours will be prorated based on attendance</a:t>
            </a:r>
          </a:p>
          <a:p>
            <a:pPr marL="342900" lvl="8" indent="-342900">
              <a:buFont typeface="Arial" panose="020B0604020202020204" pitchFamily="34" charset="0"/>
              <a:buChar char="•"/>
            </a:pPr>
            <a:r>
              <a:rPr lang="en-US" sz="2000" dirty="0"/>
              <a:t>Certificates emailed by end of June</a:t>
            </a:r>
          </a:p>
        </p:txBody>
      </p:sp>
      <p:sp>
        <p:nvSpPr>
          <p:cNvPr id="3" name="Google Shape;156;p21">
            <a:extLst>
              <a:ext uri="{FF2B5EF4-FFF2-40B4-BE49-F238E27FC236}">
                <a16:creationId xmlns:a16="http://schemas.microsoft.com/office/drawing/2014/main" id="{529B3BC7-FCA5-7472-8D0B-F70B39A6DEF6}"/>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Stipends &amp; Certificates of Completion for PDPs</a:t>
            </a:r>
          </a:p>
        </p:txBody>
      </p:sp>
      <p:sp>
        <p:nvSpPr>
          <p:cNvPr id="4" name="Google Shape;149;p20">
            <a:extLst>
              <a:ext uri="{FF2B5EF4-FFF2-40B4-BE49-F238E27FC236}">
                <a16:creationId xmlns:a16="http://schemas.microsoft.com/office/drawing/2014/main" id="{659DF43D-12EE-8999-4425-95AEF5C0299E}"/>
              </a:ext>
            </a:extLst>
          </p:cNvPr>
          <p:cNvSpPr txBox="1">
            <a:spLocks/>
          </p:cNvSpPr>
          <p:nvPr/>
        </p:nvSpPr>
        <p:spPr>
          <a:xfrm>
            <a:off x="8348869" y="4805945"/>
            <a:ext cx="441000" cy="23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21</a:t>
            </a:fld>
            <a:endParaRPr lang="en-US" dirty="0"/>
          </a:p>
        </p:txBody>
      </p:sp>
      <p:sp>
        <p:nvSpPr>
          <p:cNvPr id="5" name="Google Shape;149;p20">
            <a:extLst>
              <a:ext uri="{FF2B5EF4-FFF2-40B4-BE49-F238E27FC236}">
                <a16:creationId xmlns:a16="http://schemas.microsoft.com/office/drawing/2014/main" id="{1CE7DE57-795C-0CA4-9EFF-B5307FFAC3CC}"/>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spTree>
    <p:extLst>
      <p:ext uri="{BB962C8B-B14F-4D97-AF65-F5344CB8AC3E}">
        <p14:creationId xmlns:p14="http://schemas.microsoft.com/office/powerpoint/2010/main" val="203293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2421-E505-9CC0-7FF1-A9E186C3D5AB}"/>
              </a:ext>
            </a:extLst>
          </p:cNvPr>
          <p:cNvSpPr>
            <a:spLocks noGrp="1"/>
          </p:cNvSpPr>
          <p:nvPr>
            <p:ph type="title"/>
          </p:nvPr>
        </p:nvSpPr>
        <p:spPr/>
        <p:txBody>
          <a:bodyPr/>
          <a:lstStyle/>
          <a:p>
            <a:r>
              <a:rPr lang="en-US" dirty="0" err="1"/>
              <a:t>Worksholements</a:t>
            </a:r>
            <a:endParaRPr lang="en-US" dirty="0"/>
          </a:p>
        </p:txBody>
      </p:sp>
      <p:pic>
        <p:nvPicPr>
          <p:cNvPr id="4" name="Picture 3">
            <a:extLst>
              <a:ext uri="{FF2B5EF4-FFF2-40B4-BE49-F238E27FC236}">
                <a16:creationId xmlns:a16="http://schemas.microsoft.com/office/drawing/2014/main" id="{C65B8A8D-9835-75D0-A7FA-6C251000C931}"/>
              </a:ext>
            </a:extLst>
          </p:cNvPr>
          <p:cNvPicPr>
            <a:picLocks noChangeAspect="1"/>
          </p:cNvPicPr>
          <p:nvPr/>
        </p:nvPicPr>
        <p:blipFill>
          <a:blip r:embed="rId3"/>
          <a:stretch>
            <a:fillRect/>
          </a:stretch>
        </p:blipFill>
        <p:spPr>
          <a:xfrm>
            <a:off x="1757679" y="859341"/>
            <a:ext cx="5668335" cy="3401001"/>
          </a:xfrm>
          <a:prstGeom prst="rect">
            <a:avLst/>
          </a:prstGeom>
        </p:spPr>
      </p:pic>
      <p:sp>
        <p:nvSpPr>
          <p:cNvPr id="5" name="Google Shape;149;p20">
            <a:extLst>
              <a:ext uri="{FF2B5EF4-FFF2-40B4-BE49-F238E27FC236}">
                <a16:creationId xmlns:a16="http://schemas.microsoft.com/office/drawing/2014/main" id="{CD7A8935-6ADF-B33A-BD11-6444165D4579}"/>
              </a:ext>
            </a:extLst>
          </p:cNvPr>
          <p:cNvSpPr txBox="1">
            <a:spLocks/>
          </p:cNvSpPr>
          <p:nvPr/>
        </p:nvSpPr>
        <p:spPr>
          <a:xfrm>
            <a:off x="8348869" y="4805945"/>
            <a:ext cx="441000" cy="23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22</a:t>
            </a:fld>
            <a:endParaRPr lang="en-US" dirty="0"/>
          </a:p>
        </p:txBody>
      </p:sp>
      <p:sp>
        <p:nvSpPr>
          <p:cNvPr id="6" name="Google Shape;156;p21">
            <a:extLst>
              <a:ext uri="{FF2B5EF4-FFF2-40B4-BE49-F238E27FC236}">
                <a16:creationId xmlns:a16="http://schemas.microsoft.com/office/drawing/2014/main" id="{91806F87-B283-6F58-94C6-57EAE7E33A4A}"/>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Key Elements of PD</a:t>
            </a:r>
          </a:p>
        </p:txBody>
      </p:sp>
      <p:sp>
        <p:nvSpPr>
          <p:cNvPr id="3" name="Google Shape;149;p20">
            <a:extLst>
              <a:ext uri="{FF2B5EF4-FFF2-40B4-BE49-F238E27FC236}">
                <a16:creationId xmlns:a16="http://schemas.microsoft.com/office/drawing/2014/main" id="{35ED3C46-6A5C-44EE-0992-D74B52D5C3B3}"/>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7" name="Picture 6">
            <a:extLst>
              <a:ext uri="{FF2B5EF4-FFF2-40B4-BE49-F238E27FC236}">
                <a16:creationId xmlns:a16="http://schemas.microsoft.com/office/drawing/2014/main" id="{F9E436CD-7DD0-3F00-B2BF-457540F849EF}"/>
              </a:ext>
            </a:extLst>
          </p:cNvPr>
          <p:cNvPicPr>
            <a:picLocks noChangeAspect="1"/>
          </p:cNvPicPr>
          <p:nvPr/>
        </p:nvPicPr>
        <p:blipFill>
          <a:blip r:embed="rId4"/>
          <a:stretch>
            <a:fillRect/>
          </a:stretch>
        </p:blipFill>
        <p:spPr>
          <a:xfrm>
            <a:off x="341089" y="4310443"/>
            <a:ext cx="714554" cy="351665"/>
          </a:xfrm>
          <a:prstGeom prst="rect">
            <a:avLst/>
          </a:prstGeom>
        </p:spPr>
      </p:pic>
      <p:pic>
        <p:nvPicPr>
          <p:cNvPr id="8" name="Google Shape;193;p32" descr="SF">
            <a:extLst>
              <a:ext uri="{FF2B5EF4-FFF2-40B4-BE49-F238E27FC236}">
                <a16:creationId xmlns:a16="http://schemas.microsoft.com/office/drawing/2014/main" id="{63FD7A42-87D6-FA43-22BC-8E997681B34C}"/>
              </a:ext>
            </a:extLst>
          </p:cNvPr>
          <p:cNvPicPr preferRelativeResize="0"/>
          <p:nvPr/>
        </p:nvPicPr>
        <p:blipFill rotWithShape="1">
          <a:blip r:embed="rId5">
            <a:alphaModFix/>
          </a:blip>
          <a:srcRect/>
          <a:stretch/>
        </p:blipFill>
        <p:spPr>
          <a:xfrm>
            <a:off x="792641" y="4299251"/>
            <a:ext cx="370344" cy="374047"/>
          </a:xfrm>
          <a:prstGeom prst="rect">
            <a:avLst/>
          </a:prstGeom>
          <a:noFill/>
          <a:ln>
            <a:noFill/>
          </a:ln>
        </p:spPr>
      </p:pic>
      <p:pic>
        <p:nvPicPr>
          <p:cNvPr id="9" name="Google Shape;194;p32" descr="https://scienceplusc.org/wp-content/uploads/Master-Logo_695x338_color-300x146.png">
            <a:extLst>
              <a:ext uri="{FF2B5EF4-FFF2-40B4-BE49-F238E27FC236}">
                <a16:creationId xmlns:a16="http://schemas.microsoft.com/office/drawing/2014/main" id="{8C26196E-3ADA-F8F6-F093-F4DB2176E403}"/>
              </a:ext>
            </a:extLst>
          </p:cNvPr>
          <p:cNvPicPr preferRelativeResize="0"/>
          <p:nvPr/>
        </p:nvPicPr>
        <p:blipFill rotWithShape="1">
          <a:blip r:embed="rId6">
            <a:alphaModFix/>
          </a:blip>
          <a:srcRect/>
          <a:stretch/>
        </p:blipFill>
        <p:spPr>
          <a:xfrm>
            <a:off x="1264153" y="4227922"/>
            <a:ext cx="1061721" cy="516704"/>
          </a:xfrm>
          <a:prstGeom prst="rect">
            <a:avLst/>
          </a:prstGeom>
          <a:noFill/>
          <a:ln>
            <a:noFill/>
          </a:ln>
          <a:effectLst/>
        </p:spPr>
      </p:pic>
    </p:spTree>
    <p:extLst>
      <p:ext uri="{BB962C8B-B14F-4D97-AF65-F5344CB8AC3E}">
        <p14:creationId xmlns:p14="http://schemas.microsoft.com/office/powerpoint/2010/main" val="1204478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2421-E505-9CC0-7FF1-A9E186C3D5AB}"/>
              </a:ext>
            </a:extLst>
          </p:cNvPr>
          <p:cNvSpPr>
            <a:spLocks noGrp="1"/>
          </p:cNvSpPr>
          <p:nvPr>
            <p:ph type="title"/>
          </p:nvPr>
        </p:nvSpPr>
        <p:spPr/>
        <p:txBody>
          <a:bodyPr/>
          <a:lstStyle/>
          <a:p>
            <a:r>
              <a:rPr lang="en-US" dirty="0" err="1"/>
              <a:t>Worksholements</a:t>
            </a:r>
            <a:endParaRPr lang="en-US" dirty="0"/>
          </a:p>
        </p:txBody>
      </p:sp>
      <p:sp>
        <p:nvSpPr>
          <p:cNvPr id="5" name="Google Shape;149;p20">
            <a:extLst>
              <a:ext uri="{FF2B5EF4-FFF2-40B4-BE49-F238E27FC236}">
                <a16:creationId xmlns:a16="http://schemas.microsoft.com/office/drawing/2014/main" id="{CD7A8935-6ADF-B33A-BD11-6444165D4579}"/>
              </a:ext>
            </a:extLst>
          </p:cNvPr>
          <p:cNvSpPr txBox="1">
            <a:spLocks/>
          </p:cNvSpPr>
          <p:nvPr/>
        </p:nvSpPr>
        <p:spPr>
          <a:xfrm>
            <a:off x="8348869" y="4805945"/>
            <a:ext cx="441000" cy="23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23</a:t>
            </a:fld>
            <a:endParaRPr lang="en-US" dirty="0"/>
          </a:p>
        </p:txBody>
      </p:sp>
      <p:sp>
        <p:nvSpPr>
          <p:cNvPr id="6" name="Google Shape;156;p21">
            <a:extLst>
              <a:ext uri="{FF2B5EF4-FFF2-40B4-BE49-F238E27FC236}">
                <a16:creationId xmlns:a16="http://schemas.microsoft.com/office/drawing/2014/main" id="{91806F87-B283-6F58-94C6-57EAE7E33A4A}"/>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Other Workshop Gains</a:t>
            </a:r>
          </a:p>
        </p:txBody>
      </p:sp>
      <p:sp>
        <p:nvSpPr>
          <p:cNvPr id="3" name="Google Shape;149;p20">
            <a:extLst>
              <a:ext uri="{FF2B5EF4-FFF2-40B4-BE49-F238E27FC236}">
                <a16:creationId xmlns:a16="http://schemas.microsoft.com/office/drawing/2014/main" id="{35ED3C46-6A5C-44EE-0992-D74B52D5C3B3}"/>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7" name="Picture 6">
            <a:extLst>
              <a:ext uri="{FF2B5EF4-FFF2-40B4-BE49-F238E27FC236}">
                <a16:creationId xmlns:a16="http://schemas.microsoft.com/office/drawing/2014/main" id="{F9E436CD-7DD0-3F00-B2BF-457540F849EF}"/>
              </a:ext>
            </a:extLst>
          </p:cNvPr>
          <p:cNvPicPr>
            <a:picLocks noChangeAspect="1"/>
          </p:cNvPicPr>
          <p:nvPr/>
        </p:nvPicPr>
        <p:blipFill>
          <a:blip r:embed="rId3"/>
          <a:stretch>
            <a:fillRect/>
          </a:stretch>
        </p:blipFill>
        <p:spPr>
          <a:xfrm>
            <a:off x="341089" y="4310443"/>
            <a:ext cx="714554" cy="351665"/>
          </a:xfrm>
          <a:prstGeom prst="rect">
            <a:avLst/>
          </a:prstGeom>
        </p:spPr>
      </p:pic>
      <p:pic>
        <p:nvPicPr>
          <p:cNvPr id="8" name="Google Shape;193;p32" descr="SF">
            <a:extLst>
              <a:ext uri="{FF2B5EF4-FFF2-40B4-BE49-F238E27FC236}">
                <a16:creationId xmlns:a16="http://schemas.microsoft.com/office/drawing/2014/main" id="{63FD7A42-87D6-FA43-22BC-8E997681B34C}"/>
              </a:ext>
            </a:extLst>
          </p:cNvPr>
          <p:cNvPicPr preferRelativeResize="0"/>
          <p:nvPr/>
        </p:nvPicPr>
        <p:blipFill rotWithShape="1">
          <a:blip r:embed="rId4">
            <a:alphaModFix/>
          </a:blip>
          <a:srcRect/>
          <a:stretch/>
        </p:blipFill>
        <p:spPr>
          <a:xfrm>
            <a:off x="792641" y="4299251"/>
            <a:ext cx="370344" cy="374047"/>
          </a:xfrm>
          <a:prstGeom prst="rect">
            <a:avLst/>
          </a:prstGeom>
          <a:noFill/>
          <a:ln>
            <a:noFill/>
          </a:ln>
        </p:spPr>
      </p:pic>
      <p:pic>
        <p:nvPicPr>
          <p:cNvPr id="9" name="Google Shape;194;p32" descr="https://scienceplusc.org/wp-content/uploads/Master-Logo_695x338_color-300x146.png">
            <a:extLst>
              <a:ext uri="{FF2B5EF4-FFF2-40B4-BE49-F238E27FC236}">
                <a16:creationId xmlns:a16="http://schemas.microsoft.com/office/drawing/2014/main" id="{8C26196E-3ADA-F8F6-F093-F4DB2176E403}"/>
              </a:ext>
            </a:extLst>
          </p:cNvPr>
          <p:cNvPicPr preferRelativeResize="0"/>
          <p:nvPr/>
        </p:nvPicPr>
        <p:blipFill rotWithShape="1">
          <a:blip r:embed="rId5">
            <a:alphaModFix/>
          </a:blip>
          <a:srcRect/>
          <a:stretch/>
        </p:blipFill>
        <p:spPr>
          <a:xfrm>
            <a:off x="1264153" y="4227922"/>
            <a:ext cx="1061721" cy="516704"/>
          </a:xfrm>
          <a:prstGeom prst="rect">
            <a:avLst/>
          </a:prstGeom>
          <a:noFill/>
          <a:ln>
            <a:noFill/>
          </a:ln>
          <a:effectLst/>
        </p:spPr>
      </p:pic>
      <p:pic>
        <p:nvPicPr>
          <p:cNvPr id="10" name="Picture 9">
            <a:extLst>
              <a:ext uri="{FF2B5EF4-FFF2-40B4-BE49-F238E27FC236}">
                <a16:creationId xmlns:a16="http://schemas.microsoft.com/office/drawing/2014/main" id="{B3685FC0-D13F-704F-24BC-80C7076F8172}"/>
              </a:ext>
            </a:extLst>
          </p:cNvPr>
          <p:cNvPicPr>
            <a:picLocks noChangeAspect="1"/>
          </p:cNvPicPr>
          <p:nvPr/>
        </p:nvPicPr>
        <p:blipFill>
          <a:blip r:embed="rId6"/>
          <a:stretch>
            <a:fillRect/>
          </a:stretch>
        </p:blipFill>
        <p:spPr>
          <a:xfrm>
            <a:off x="1507195" y="843172"/>
            <a:ext cx="5821680" cy="3483332"/>
          </a:xfrm>
          <a:prstGeom prst="rect">
            <a:avLst/>
          </a:prstGeom>
        </p:spPr>
      </p:pic>
    </p:spTree>
    <p:extLst>
      <p:ext uri="{BB962C8B-B14F-4D97-AF65-F5344CB8AC3E}">
        <p14:creationId xmlns:p14="http://schemas.microsoft.com/office/powerpoint/2010/main" val="2096453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2421-E505-9CC0-7FF1-A9E186C3D5AB}"/>
              </a:ext>
            </a:extLst>
          </p:cNvPr>
          <p:cNvSpPr>
            <a:spLocks noGrp="1"/>
          </p:cNvSpPr>
          <p:nvPr>
            <p:ph type="title"/>
          </p:nvPr>
        </p:nvSpPr>
        <p:spPr/>
        <p:txBody>
          <a:bodyPr/>
          <a:lstStyle/>
          <a:p>
            <a:r>
              <a:rPr lang="en-US" dirty="0" err="1"/>
              <a:t>Worksholements</a:t>
            </a:r>
            <a:endParaRPr lang="en-US" dirty="0"/>
          </a:p>
        </p:txBody>
      </p:sp>
      <p:sp>
        <p:nvSpPr>
          <p:cNvPr id="5" name="Google Shape;149;p20">
            <a:extLst>
              <a:ext uri="{FF2B5EF4-FFF2-40B4-BE49-F238E27FC236}">
                <a16:creationId xmlns:a16="http://schemas.microsoft.com/office/drawing/2014/main" id="{CD7A8935-6ADF-B33A-BD11-6444165D4579}"/>
              </a:ext>
            </a:extLst>
          </p:cNvPr>
          <p:cNvSpPr txBox="1">
            <a:spLocks/>
          </p:cNvSpPr>
          <p:nvPr/>
        </p:nvSpPr>
        <p:spPr>
          <a:xfrm>
            <a:off x="8348869" y="4805945"/>
            <a:ext cx="441000" cy="23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24</a:t>
            </a:fld>
            <a:endParaRPr lang="en-US" dirty="0"/>
          </a:p>
        </p:txBody>
      </p:sp>
      <p:sp>
        <p:nvSpPr>
          <p:cNvPr id="6" name="Google Shape;156;p21">
            <a:extLst>
              <a:ext uri="{FF2B5EF4-FFF2-40B4-BE49-F238E27FC236}">
                <a16:creationId xmlns:a16="http://schemas.microsoft.com/office/drawing/2014/main" id="{91806F87-B283-6F58-94C6-57EAE7E33A4A}"/>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Student Responses</a:t>
            </a:r>
          </a:p>
        </p:txBody>
      </p:sp>
      <p:sp>
        <p:nvSpPr>
          <p:cNvPr id="3" name="Google Shape;149;p20">
            <a:extLst>
              <a:ext uri="{FF2B5EF4-FFF2-40B4-BE49-F238E27FC236}">
                <a16:creationId xmlns:a16="http://schemas.microsoft.com/office/drawing/2014/main" id="{35ED3C46-6A5C-44EE-0992-D74B52D5C3B3}"/>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7" name="Picture 6">
            <a:extLst>
              <a:ext uri="{FF2B5EF4-FFF2-40B4-BE49-F238E27FC236}">
                <a16:creationId xmlns:a16="http://schemas.microsoft.com/office/drawing/2014/main" id="{F9E436CD-7DD0-3F00-B2BF-457540F849EF}"/>
              </a:ext>
            </a:extLst>
          </p:cNvPr>
          <p:cNvPicPr>
            <a:picLocks noChangeAspect="1"/>
          </p:cNvPicPr>
          <p:nvPr/>
        </p:nvPicPr>
        <p:blipFill>
          <a:blip r:embed="rId3"/>
          <a:stretch>
            <a:fillRect/>
          </a:stretch>
        </p:blipFill>
        <p:spPr>
          <a:xfrm>
            <a:off x="341089" y="4310443"/>
            <a:ext cx="714554" cy="351665"/>
          </a:xfrm>
          <a:prstGeom prst="rect">
            <a:avLst/>
          </a:prstGeom>
        </p:spPr>
      </p:pic>
      <p:pic>
        <p:nvPicPr>
          <p:cNvPr id="8" name="Google Shape;193;p32" descr="SF">
            <a:extLst>
              <a:ext uri="{FF2B5EF4-FFF2-40B4-BE49-F238E27FC236}">
                <a16:creationId xmlns:a16="http://schemas.microsoft.com/office/drawing/2014/main" id="{63FD7A42-87D6-FA43-22BC-8E997681B34C}"/>
              </a:ext>
            </a:extLst>
          </p:cNvPr>
          <p:cNvPicPr preferRelativeResize="0"/>
          <p:nvPr/>
        </p:nvPicPr>
        <p:blipFill rotWithShape="1">
          <a:blip r:embed="rId4">
            <a:alphaModFix/>
          </a:blip>
          <a:srcRect/>
          <a:stretch/>
        </p:blipFill>
        <p:spPr>
          <a:xfrm>
            <a:off x="792641" y="4299251"/>
            <a:ext cx="370344" cy="374047"/>
          </a:xfrm>
          <a:prstGeom prst="rect">
            <a:avLst/>
          </a:prstGeom>
          <a:noFill/>
          <a:ln>
            <a:noFill/>
          </a:ln>
        </p:spPr>
      </p:pic>
      <p:pic>
        <p:nvPicPr>
          <p:cNvPr id="9" name="Google Shape;194;p32" descr="https://scienceplusc.org/wp-content/uploads/Master-Logo_695x338_color-300x146.png">
            <a:extLst>
              <a:ext uri="{FF2B5EF4-FFF2-40B4-BE49-F238E27FC236}">
                <a16:creationId xmlns:a16="http://schemas.microsoft.com/office/drawing/2014/main" id="{8C26196E-3ADA-F8F6-F093-F4DB2176E403}"/>
              </a:ext>
            </a:extLst>
          </p:cNvPr>
          <p:cNvPicPr preferRelativeResize="0"/>
          <p:nvPr/>
        </p:nvPicPr>
        <p:blipFill rotWithShape="1">
          <a:blip r:embed="rId5">
            <a:alphaModFix/>
          </a:blip>
          <a:srcRect/>
          <a:stretch/>
        </p:blipFill>
        <p:spPr>
          <a:xfrm>
            <a:off x="1264153" y="4227922"/>
            <a:ext cx="1061721" cy="516704"/>
          </a:xfrm>
          <a:prstGeom prst="rect">
            <a:avLst/>
          </a:prstGeom>
          <a:noFill/>
          <a:ln>
            <a:noFill/>
          </a:ln>
          <a:effectLst/>
        </p:spPr>
      </p:pic>
      <p:pic>
        <p:nvPicPr>
          <p:cNvPr id="10" name="Picture 9">
            <a:extLst>
              <a:ext uri="{FF2B5EF4-FFF2-40B4-BE49-F238E27FC236}">
                <a16:creationId xmlns:a16="http://schemas.microsoft.com/office/drawing/2014/main" id="{37B70C85-10CE-E02E-6BC2-5ED0F0A3AE17}"/>
              </a:ext>
            </a:extLst>
          </p:cNvPr>
          <p:cNvPicPr>
            <a:picLocks noChangeAspect="1"/>
          </p:cNvPicPr>
          <p:nvPr/>
        </p:nvPicPr>
        <p:blipFill>
          <a:blip r:embed="rId6"/>
          <a:stretch>
            <a:fillRect/>
          </a:stretch>
        </p:blipFill>
        <p:spPr>
          <a:xfrm>
            <a:off x="1645920" y="943346"/>
            <a:ext cx="5635084" cy="3387294"/>
          </a:xfrm>
          <a:prstGeom prst="rect">
            <a:avLst/>
          </a:prstGeom>
        </p:spPr>
      </p:pic>
    </p:spTree>
    <p:extLst>
      <p:ext uri="{BB962C8B-B14F-4D97-AF65-F5344CB8AC3E}">
        <p14:creationId xmlns:p14="http://schemas.microsoft.com/office/powerpoint/2010/main" val="2398000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2421-E505-9CC0-7FF1-A9E186C3D5AB}"/>
              </a:ext>
            </a:extLst>
          </p:cNvPr>
          <p:cNvSpPr>
            <a:spLocks noGrp="1"/>
          </p:cNvSpPr>
          <p:nvPr>
            <p:ph type="title"/>
          </p:nvPr>
        </p:nvSpPr>
        <p:spPr/>
        <p:txBody>
          <a:bodyPr/>
          <a:lstStyle/>
          <a:p>
            <a:r>
              <a:rPr lang="en-US" dirty="0" err="1"/>
              <a:t>Worksholements</a:t>
            </a:r>
            <a:endParaRPr lang="en-US" dirty="0"/>
          </a:p>
        </p:txBody>
      </p:sp>
      <p:sp>
        <p:nvSpPr>
          <p:cNvPr id="5" name="Google Shape;149;p20">
            <a:extLst>
              <a:ext uri="{FF2B5EF4-FFF2-40B4-BE49-F238E27FC236}">
                <a16:creationId xmlns:a16="http://schemas.microsoft.com/office/drawing/2014/main" id="{CD7A8935-6ADF-B33A-BD11-6444165D4579}"/>
              </a:ext>
            </a:extLst>
          </p:cNvPr>
          <p:cNvSpPr txBox="1">
            <a:spLocks/>
          </p:cNvSpPr>
          <p:nvPr/>
        </p:nvSpPr>
        <p:spPr>
          <a:xfrm>
            <a:off x="8348869" y="4805945"/>
            <a:ext cx="441000" cy="23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25</a:t>
            </a:fld>
            <a:endParaRPr lang="en-US" dirty="0"/>
          </a:p>
        </p:txBody>
      </p:sp>
      <p:sp>
        <p:nvSpPr>
          <p:cNvPr id="6" name="Google Shape;156;p21">
            <a:extLst>
              <a:ext uri="{FF2B5EF4-FFF2-40B4-BE49-F238E27FC236}">
                <a16:creationId xmlns:a16="http://schemas.microsoft.com/office/drawing/2014/main" id="{91806F87-B283-6F58-94C6-57EAE7E33A4A}"/>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dirty="0">
                <a:solidFill>
                  <a:schemeClr val="tx1"/>
                </a:solidFill>
                <a:latin typeface="Fira Sans Extra Condensed Black" panose="020B0A03050000020004" pitchFamily="34" charset="0"/>
              </a:rPr>
              <a:t>Other Pre-Post Gains</a:t>
            </a:r>
            <a:endParaRPr lang="en-US" sz="3000" b="1" dirty="0">
              <a:solidFill>
                <a:schemeClr val="tx1"/>
              </a:solidFill>
              <a:latin typeface="Fira Sans Extra Condensed"/>
              <a:ea typeface="Fira Sans Extra Condensed"/>
              <a:cs typeface="Fira Sans Extra Condensed"/>
              <a:sym typeface="Fira Sans Extra Condensed"/>
            </a:endParaRPr>
          </a:p>
        </p:txBody>
      </p:sp>
      <p:sp>
        <p:nvSpPr>
          <p:cNvPr id="3" name="Google Shape;149;p20">
            <a:extLst>
              <a:ext uri="{FF2B5EF4-FFF2-40B4-BE49-F238E27FC236}">
                <a16:creationId xmlns:a16="http://schemas.microsoft.com/office/drawing/2014/main" id="{35ED3C46-6A5C-44EE-0992-D74B52D5C3B3}"/>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7" name="Picture 6">
            <a:extLst>
              <a:ext uri="{FF2B5EF4-FFF2-40B4-BE49-F238E27FC236}">
                <a16:creationId xmlns:a16="http://schemas.microsoft.com/office/drawing/2014/main" id="{F9E436CD-7DD0-3F00-B2BF-457540F849EF}"/>
              </a:ext>
            </a:extLst>
          </p:cNvPr>
          <p:cNvPicPr>
            <a:picLocks noChangeAspect="1"/>
          </p:cNvPicPr>
          <p:nvPr/>
        </p:nvPicPr>
        <p:blipFill>
          <a:blip r:embed="rId3"/>
          <a:stretch>
            <a:fillRect/>
          </a:stretch>
        </p:blipFill>
        <p:spPr>
          <a:xfrm>
            <a:off x="341089" y="4310443"/>
            <a:ext cx="714554" cy="351665"/>
          </a:xfrm>
          <a:prstGeom prst="rect">
            <a:avLst/>
          </a:prstGeom>
        </p:spPr>
      </p:pic>
      <p:pic>
        <p:nvPicPr>
          <p:cNvPr id="8" name="Google Shape;193;p32" descr="SF">
            <a:extLst>
              <a:ext uri="{FF2B5EF4-FFF2-40B4-BE49-F238E27FC236}">
                <a16:creationId xmlns:a16="http://schemas.microsoft.com/office/drawing/2014/main" id="{63FD7A42-87D6-FA43-22BC-8E997681B34C}"/>
              </a:ext>
            </a:extLst>
          </p:cNvPr>
          <p:cNvPicPr preferRelativeResize="0"/>
          <p:nvPr/>
        </p:nvPicPr>
        <p:blipFill rotWithShape="1">
          <a:blip r:embed="rId4">
            <a:alphaModFix/>
          </a:blip>
          <a:srcRect/>
          <a:stretch/>
        </p:blipFill>
        <p:spPr>
          <a:xfrm>
            <a:off x="792641" y="4299251"/>
            <a:ext cx="370344" cy="374047"/>
          </a:xfrm>
          <a:prstGeom prst="rect">
            <a:avLst/>
          </a:prstGeom>
          <a:noFill/>
          <a:ln>
            <a:noFill/>
          </a:ln>
        </p:spPr>
      </p:pic>
      <p:pic>
        <p:nvPicPr>
          <p:cNvPr id="9" name="Google Shape;194;p32" descr="https://scienceplusc.org/wp-content/uploads/Master-Logo_695x338_color-300x146.png">
            <a:extLst>
              <a:ext uri="{FF2B5EF4-FFF2-40B4-BE49-F238E27FC236}">
                <a16:creationId xmlns:a16="http://schemas.microsoft.com/office/drawing/2014/main" id="{8C26196E-3ADA-F8F6-F093-F4DB2176E403}"/>
              </a:ext>
            </a:extLst>
          </p:cNvPr>
          <p:cNvPicPr preferRelativeResize="0"/>
          <p:nvPr/>
        </p:nvPicPr>
        <p:blipFill rotWithShape="1">
          <a:blip r:embed="rId5">
            <a:alphaModFix/>
          </a:blip>
          <a:srcRect/>
          <a:stretch/>
        </p:blipFill>
        <p:spPr>
          <a:xfrm>
            <a:off x="1264153" y="4227922"/>
            <a:ext cx="1061721" cy="516704"/>
          </a:xfrm>
          <a:prstGeom prst="rect">
            <a:avLst/>
          </a:prstGeom>
          <a:noFill/>
          <a:ln>
            <a:noFill/>
          </a:ln>
          <a:effectLst/>
        </p:spPr>
      </p:pic>
      <p:pic>
        <p:nvPicPr>
          <p:cNvPr id="10" name="Picture 9">
            <a:extLst>
              <a:ext uri="{FF2B5EF4-FFF2-40B4-BE49-F238E27FC236}">
                <a16:creationId xmlns:a16="http://schemas.microsoft.com/office/drawing/2014/main" id="{8FECC219-73E5-1D88-BF78-E0E938BBCD0E}"/>
              </a:ext>
            </a:extLst>
          </p:cNvPr>
          <p:cNvPicPr>
            <a:picLocks noChangeAspect="1"/>
          </p:cNvPicPr>
          <p:nvPr/>
        </p:nvPicPr>
        <p:blipFill>
          <a:blip r:embed="rId6"/>
          <a:stretch>
            <a:fillRect/>
          </a:stretch>
        </p:blipFill>
        <p:spPr>
          <a:xfrm>
            <a:off x="1371600" y="859341"/>
            <a:ext cx="6633334" cy="3308826"/>
          </a:xfrm>
          <a:prstGeom prst="rect">
            <a:avLst/>
          </a:prstGeom>
        </p:spPr>
      </p:pic>
    </p:spTree>
    <p:extLst>
      <p:ext uri="{BB962C8B-B14F-4D97-AF65-F5344CB8AC3E}">
        <p14:creationId xmlns:p14="http://schemas.microsoft.com/office/powerpoint/2010/main" val="346952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9953-131E-D7C1-BE52-698959EE5BCE}"/>
              </a:ext>
            </a:extLst>
          </p:cNvPr>
          <p:cNvSpPr>
            <a:spLocks noGrp="1"/>
          </p:cNvSpPr>
          <p:nvPr>
            <p:ph type="title"/>
          </p:nvPr>
        </p:nvSpPr>
        <p:spPr/>
        <p:txBody>
          <a:bodyPr/>
          <a:lstStyle/>
          <a:p>
            <a:r>
              <a:rPr lang="en-US" dirty="0"/>
              <a:t>Strengths of Professional Development</a:t>
            </a:r>
          </a:p>
        </p:txBody>
      </p:sp>
      <p:sp>
        <p:nvSpPr>
          <p:cNvPr id="3" name="Text Placeholder 2">
            <a:extLst>
              <a:ext uri="{FF2B5EF4-FFF2-40B4-BE49-F238E27FC236}">
                <a16:creationId xmlns:a16="http://schemas.microsoft.com/office/drawing/2014/main" id="{79CF339F-A37D-FB3F-3392-17C4FBA0F042}"/>
              </a:ext>
            </a:extLst>
          </p:cNvPr>
          <p:cNvSpPr>
            <a:spLocks noGrp="1"/>
          </p:cNvSpPr>
          <p:nvPr>
            <p:ph type="body" idx="1"/>
          </p:nvPr>
        </p:nvSpPr>
        <p:spPr>
          <a:xfrm>
            <a:off x="425807" y="851781"/>
            <a:ext cx="8528100" cy="3787200"/>
          </a:xfrm>
        </p:spPr>
        <p:txBody>
          <a:bodyPr/>
          <a:lstStyle/>
          <a:p>
            <a:pPr>
              <a:buClr>
                <a:schemeClr val="accent1"/>
              </a:buClr>
              <a:buSzPct val="100000"/>
            </a:pPr>
            <a:r>
              <a:rPr lang="en-US" sz="1800" dirty="0" err="1">
                <a:latin typeface="Arial" panose="020B0604020202020204" pitchFamily="34" charset="0"/>
                <a:cs typeface="Arial" panose="020B0604020202020204" pitchFamily="34" charset="0"/>
              </a:rPr>
              <a:t>Science+C</a:t>
            </a:r>
            <a:r>
              <a:rPr lang="en-US" sz="1800" dirty="0">
                <a:latin typeface="Arial" panose="020B0604020202020204" pitchFamily="34" charset="0"/>
                <a:cs typeface="Arial" panose="020B0604020202020204" pitchFamily="34" charset="0"/>
              </a:rPr>
              <a:t> is aligned with standards helping them meet DLCS goals that the district wants them to address </a:t>
            </a:r>
          </a:p>
          <a:p>
            <a:pPr>
              <a:buClr>
                <a:schemeClr val="accent1"/>
              </a:buClr>
            </a:pPr>
            <a:r>
              <a:rPr lang="en-US" sz="1800" dirty="0" err="1">
                <a:latin typeface="Arial" panose="020B0604020202020204" pitchFamily="34" charset="0"/>
                <a:cs typeface="Arial" panose="020B0604020202020204" pitchFamily="34" charset="0"/>
              </a:rPr>
              <a:t>NetLogo</a:t>
            </a:r>
            <a:r>
              <a:rPr lang="en-US" sz="1800" dirty="0">
                <a:latin typeface="Arial" panose="020B0604020202020204" pitchFamily="34" charset="0"/>
                <a:cs typeface="Arial" panose="020B0604020202020204" pitchFamily="34" charset="0"/>
              </a:rPr>
              <a:t> is accessible to people whose devices do not allow software installation. </a:t>
            </a:r>
            <a:r>
              <a:rPr lang="en-US" sz="1800" dirty="0" err="1">
                <a:latin typeface="Arial" panose="020B0604020202020204" pitchFamily="34" charset="0"/>
                <a:cs typeface="Arial" panose="020B0604020202020204" pitchFamily="34" charset="0"/>
              </a:rPr>
              <a:t>NetLogo</a:t>
            </a:r>
            <a:r>
              <a:rPr lang="en-US" sz="1800" dirty="0">
                <a:latin typeface="Arial" panose="020B0604020202020204" pitchFamily="34" charset="0"/>
                <a:cs typeface="Arial" panose="020B0604020202020204" pitchFamily="34" charset="0"/>
              </a:rPr>
              <a:t> is on the web, anyone can use it to experiment with models</a:t>
            </a:r>
          </a:p>
          <a:p>
            <a:pPr>
              <a:buClr>
                <a:schemeClr val="accent1"/>
              </a:buClr>
            </a:pPr>
            <a:r>
              <a:rPr lang="en-US" sz="1800" dirty="0">
                <a:latin typeface="Arial" panose="020B0604020202020204" pitchFamily="34" charset="0"/>
                <a:cs typeface="Arial" panose="020B0604020202020204" pitchFamily="34" charset="0"/>
              </a:rPr>
              <a:t>Unit 0 introduced </a:t>
            </a:r>
            <a:r>
              <a:rPr lang="en-US" sz="1800" dirty="0" err="1">
                <a:latin typeface="Arial" panose="020B0604020202020204" pitchFamily="34" charset="0"/>
                <a:cs typeface="Arial" panose="020B0604020202020204" pitchFamily="34" charset="0"/>
              </a:rPr>
              <a:t>NetLogo</a:t>
            </a:r>
            <a:r>
              <a:rPr lang="en-US" sz="1800" dirty="0">
                <a:latin typeface="Arial" panose="020B0604020202020204" pitchFamily="34" charset="0"/>
                <a:cs typeface="Arial" panose="020B0604020202020204" pitchFamily="34" charset="0"/>
              </a:rPr>
              <a:t> concepts using everyday knowledge of pandemics and provided a structure repeated in all units</a:t>
            </a:r>
          </a:p>
          <a:p>
            <a:pPr>
              <a:buClr>
                <a:schemeClr val="accent1"/>
              </a:buClr>
            </a:pPr>
            <a:r>
              <a:rPr lang="en-US" sz="1800" dirty="0">
                <a:latin typeface="Arial" panose="020B0604020202020204" pitchFamily="34" charset="0"/>
                <a:cs typeface="Arial" panose="020B0604020202020204" pitchFamily="34" charset="0"/>
              </a:rPr>
              <a:t>Repetitive structure of the curriculum (career connections, …facilitated an incremental growth/skills/knowledge – “I don’t need to wear the student hat anymore, I can move on to learning how to teach the lesson…”</a:t>
            </a:r>
          </a:p>
          <a:p>
            <a:pPr>
              <a:buClr>
                <a:schemeClr val="accent1"/>
              </a:buClr>
              <a:buSzPct val="100000"/>
            </a:pPr>
            <a:endParaRPr lang="en-US" sz="1800" dirty="0">
              <a:latin typeface="Arial" panose="020B0604020202020204" pitchFamily="34" charset="0"/>
              <a:cs typeface="Arial" panose="020B0604020202020204" pitchFamily="34" charset="0"/>
            </a:endParaRPr>
          </a:p>
        </p:txBody>
      </p:sp>
      <p:sp>
        <p:nvSpPr>
          <p:cNvPr id="4" name="Google Shape;149;p20">
            <a:extLst>
              <a:ext uri="{FF2B5EF4-FFF2-40B4-BE49-F238E27FC236}">
                <a16:creationId xmlns:a16="http://schemas.microsoft.com/office/drawing/2014/main" id="{FB2AA1F8-33A7-8E11-F162-51C93F9246CE}"/>
              </a:ext>
            </a:extLst>
          </p:cNvPr>
          <p:cNvSpPr txBox="1">
            <a:spLocks/>
          </p:cNvSpPr>
          <p:nvPr/>
        </p:nvSpPr>
        <p:spPr>
          <a:xfrm>
            <a:off x="8348869" y="4805945"/>
            <a:ext cx="441000" cy="23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26</a:t>
            </a:fld>
            <a:endParaRPr lang="en-US" dirty="0"/>
          </a:p>
        </p:txBody>
      </p:sp>
      <p:sp>
        <p:nvSpPr>
          <p:cNvPr id="5" name="Google Shape;156;p21">
            <a:extLst>
              <a:ext uri="{FF2B5EF4-FFF2-40B4-BE49-F238E27FC236}">
                <a16:creationId xmlns:a16="http://schemas.microsoft.com/office/drawing/2014/main" id="{F06627EC-DF63-1B3C-C1CD-D4B7D3F2993C}"/>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Teacher Reported Curriculum Strengths</a:t>
            </a:r>
          </a:p>
        </p:txBody>
      </p:sp>
      <p:sp>
        <p:nvSpPr>
          <p:cNvPr id="6" name="Google Shape;149;p20">
            <a:extLst>
              <a:ext uri="{FF2B5EF4-FFF2-40B4-BE49-F238E27FC236}">
                <a16:creationId xmlns:a16="http://schemas.microsoft.com/office/drawing/2014/main" id="{1DE77B07-19F1-26F1-2FC2-3610F4D158A5}"/>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7" name="Picture 6">
            <a:extLst>
              <a:ext uri="{FF2B5EF4-FFF2-40B4-BE49-F238E27FC236}">
                <a16:creationId xmlns:a16="http://schemas.microsoft.com/office/drawing/2014/main" id="{5D3A3F41-23C0-3918-55EF-7BB20A55AE07}"/>
              </a:ext>
            </a:extLst>
          </p:cNvPr>
          <p:cNvPicPr>
            <a:picLocks noChangeAspect="1"/>
          </p:cNvPicPr>
          <p:nvPr/>
        </p:nvPicPr>
        <p:blipFill>
          <a:blip r:embed="rId3"/>
          <a:stretch>
            <a:fillRect/>
          </a:stretch>
        </p:blipFill>
        <p:spPr>
          <a:xfrm>
            <a:off x="341089" y="4310443"/>
            <a:ext cx="714554" cy="351665"/>
          </a:xfrm>
          <a:prstGeom prst="rect">
            <a:avLst/>
          </a:prstGeom>
        </p:spPr>
      </p:pic>
      <p:pic>
        <p:nvPicPr>
          <p:cNvPr id="8" name="Google Shape;193;p32" descr="SF">
            <a:extLst>
              <a:ext uri="{FF2B5EF4-FFF2-40B4-BE49-F238E27FC236}">
                <a16:creationId xmlns:a16="http://schemas.microsoft.com/office/drawing/2014/main" id="{86B66DBD-3514-A152-4B08-C2D7F4AF0166}"/>
              </a:ext>
            </a:extLst>
          </p:cNvPr>
          <p:cNvPicPr preferRelativeResize="0"/>
          <p:nvPr/>
        </p:nvPicPr>
        <p:blipFill rotWithShape="1">
          <a:blip r:embed="rId4">
            <a:alphaModFix/>
          </a:blip>
          <a:srcRect/>
          <a:stretch/>
        </p:blipFill>
        <p:spPr>
          <a:xfrm>
            <a:off x="792641" y="4299251"/>
            <a:ext cx="370344" cy="374047"/>
          </a:xfrm>
          <a:prstGeom prst="rect">
            <a:avLst/>
          </a:prstGeom>
          <a:noFill/>
          <a:ln>
            <a:noFill/>
          </a:ln>
        </p:spPr>
      </p:pic>
      <p:pic>
        <p:nvPicPr>
          <p:cNvPr id="9" name="Google Shape;194;p32" descr="https://scienceplusc.org/wp-content/uploads/Master-Logo_695x338_color-300x146.png">
            <a:extLst>
              <a:ext uri="{FF2B5EF4-FFF2-40B4-BE49-F238E27FC236}">
                <a16:creationId xmlns:a16="http://schemas.microsoft.com/office/drawing/2014/main" id="{DFED4E3F-6C36-5835-DE45-670F5A599CEC}"/>
              </a:ext>
            </a:extLst>
          </p:cNvPr>
          <p:cNvPicPr preferRelativeResize="0"/>
          <p:nvPr/>
        </p:nvPicPr>
        <p:blipFill rotWithShape="1">
          <a:blip r:embed="rId5">
            <a:alphaModFix/>
          </a:blip>
          <a:srcRect/>
          <a:stretch/>
        </p:blipFill>
        <p:spPr>
          <a:xfrm>
            <a:off x="1264153" y="4227922"/>
            <a:ext cx="1061721" cy="516704"/>
          </a:xfrm>
          <a:prstGeom prst="rect">
            <a:avLst/>
          </a:prstGeom>
          <a:noFill/>
          <a:ln>
            <a:noFill/>
          </a:ln>
          <a:effectLst/>
        </p:spPr>
      </p:pic>
    </p:spTree>
    <p:extLst>
      <p:ext uri="{BB962C8B-B14F-4D97-AF65-F5344CB8AC3E}">
        <p14:creationId xmlns:p14="http://schemas.microsoft.com/office/powerpoint/2010/main" val="2036637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2421-E505-9CC0-7FF1-A9E186C3D5AB}"/>
              </a:ext>
            </a:extLst>
          </p:cNvPr>
          <p:cNvSpPr>
            <a:spLocks noGrp="1"/>
          </p:cNvSpPr>
          <p:nvPr>
            <p:ph type="title"/>
          </p:nvPr>
        </p:nvSpPr>
        <p:spPr/>
        <p:txBody>
          <a:bodyPr/>
          <a:lstStyle/>
          <a:p>
            <a:r>
              <a:rPr lang="en-US" dirty="0"/>
              <a:t>Feedback from Teachers</a:t>
            </a:r>
          </a:p>
        </p:txBody>
      </p:sp>
      <p:sp>
        <p:nvSpPr>
          <p:cNvPr id="3" name="Text Placeholder 2">
            <a:extLst>
              <a:ext uri="{FF2B5EF4-FFF2-40B4-BE49-F238E27FC236}">
                <a16:creationId xmlns:a16="http://schemas.microsoft.com/office/drawing/2014/main" id="{8AEA7C7E-6ACC-E4D1-012E-9D014E496983}"/>
              </a:ext>
            </a:extLst>
          </p:cNvPr>
          <p:cNvSpPr>
            <a:spLocks noGrp="1"/>
          </p:cNvSpPr>
          <p:nvPr>
            <p:ph type="body" idx="1"/>
          </p:nvPr>
        </p:nvSpPr>
        <p:spPr>
          <a:xfrm>
            <a:off x="425807" y="836738"/>
            <a:ext cx="8528100" cy="3787200"/>
          </a:xfrm>
        </p:spPr>
        <p:txBody>
          <a:bodyPr/>
          <a:lstStyle/>
          <a:p>
            <a:pPr>
              <a:buClr>
                <a:schemeClr val="accent1"/>
              </a:buClr>
            </a:pPr>
            <a:r>
              <a:rPr lang="en-US" sz="1800" dirty="0">
                <a:latin typeface="Arial" panose="020B0604020202020204" pitchFamily="34" charset="0"/>
                <a:cs typeface="Arial" panose="020B0604020202020204" pitchFamily="34" charset="0"/>
              </a:rPr>
              <a:t>Access to facilitators - 1 to 1 access -  just in time support </a:t>
            </a:r>
          </a:p>
          <a:p>
            <a:pPr>
              <a:buClr>
                <a:schemeClr val="accent1"/>
              </a:buClr>
            </a:pPr>
            <a:r>
              <a:rPr lang="en-US" sz="1800" dirty="0">
                <a:latin typeface="Arial" panose="020B0604020202020204" pitchFamily="34" charset="0"/>
                <a:cs typeface="Arial" panose="020B0604020202020204" pitchFamily="34" charset="0"/>
              </a:rPr>
              <a:t>Facilitators are teachers who have implemented </a:t>
            </a:r>
            <a:r>
              <a:rPr lang="en-US" sz="1800" dirty="0" err="1">
                <a:latin typeface="Arial" panose="020B0604020202020204" pitchFamily="34" charset="0"/>
                <a:cs typeface="Arial" panose="020B0604020202020204" pitchFamily="34" charset="0"/>
              </a:rPr>
              <a:t>Science+C</a:t>
            </a:r>
            <a:r>
              <a:rPr lang="en-US" sz="1800" dirty="0">
                <a:latin typeface="Arial" panose="020B0604020202020204" pitchFamily="34" charset="0"/>
                <a:cs typeface="Arial" panose="020B0604020202020204" pitchFamily="34" charset="0"/>
              </a:rPr>
              <a:t> in their own classrooms</a:t>
            </a:r>
          </a:p>
          <a:p>
            <a:pPr>
              <a:buClr>
                <a:schemeClr val="accent1"/>
              </a:buClr>
            </a:pPr>
            <a:r>
              <a:rPr lang="en-US" sz="1800" dirty="0">
                <a:latin typeface="Arial" panose="020B0604020202020204" pitchFamily="34" charset="0"/>
                <a:cs typeface="Arial" panose="020B0604020202020204" pitchFamily="34" charset="0"/>
              </a:rPr>
              <a:t>Peer support from CoP – in-person meetings; online </a:t>
            </a:r>
          </a:p>
          <a:p>
            <a:pPr>
              <a:buClr>
                <a:schemeClr val="accent1"/>
              </a:buClr>
            </a:pPr>
            <a:r>
              <a:rPr lang="en-US" sz="1800" dirty="0">
                <a:latin typeface="Arial" panose="020B0604020202020204" pitchFamily="34" charset="0"/>
                <a:cs typeface="Arial" panose="020B0604020202020204" pitchFamily="34" charset="0"/>
              </a:rPr>
              <a:t>Administrative support -  schools are recognized by DESE for introducing digital learning and CS courses (recognition)</a:t>
            </a:r>
          </a:p>
          <a:p>
            <a:pPr>
              <a:buClr>
                <a:schemeClr val="accent1"/>
              </a:buClr>
            </a:pPr>
            <a:r>
              <a:rPr lang="en-US" sz="1800" dirty="0">
                <a:latin typeface="Arial" panose="020B0604020202020204" pitchFamily="34" charset="0"/>
                <a:cs typeface="Arial" panose="020B0604020202020204" pitchFamily="34" charset="0"/>
              </a:rPr>
              <a:t>PD is well paced – Initial 3 day training includes Unit 0 and 1 unit taught within each specialization; Monthly meetings prepare teachers to teach upcoming units; teachers share implementation stories – what’s working, not working</a:t>
            </a:r>
          </a:p>
          <a:p>
            <a:pPr>
              <a:buClr>
                <a:schemeClr val="accent1"/>
              </a:buClr>
            </a:pPr>
            <a:endParaRPr lang="en-US" sz="1800" dirty="0">
              <a:latin typeface="Arial" panose="020B0604020202020204" pitchFamily="34" charset="0"/>
              <a:cs typeface="Arial" panose="020B0604020202020204" pitchFamily="34" charset="0"/>
            </a:endParaRPr>
          </a:p>
          <a:p>
            <a:endParaRPr lang="en-US" sz="1400" dirty="0"/>
          </a:p>
          <a:p>
            <a:endParaRPr lang="en-US" dirty="0"/>
          </a:p>
        </p:txBody>
      </p:sp>
      <p:sp>
        <p:nvSpPr>
          <p:cNvPr id="4" name="Google Shape;149;p20">
            <a:extLst>
              <a:ext uri="{FF2B5EF4-FFF2-40B4-BE49-F238E27FC236}">
                <a16:creationId xmlns:a16="http://schemas.microsoft.com/office/drawing/2014/main" id="{AFFFD65A-7268-F6FC-84A9-3F4388C7CE6D}"/>
              </a:ext>
            </a:extLst>
          </p:cNvPr>
          <p:cNvSpPr txBox="1">
            <a:spLocks/>
          </p:cNvSpPr>
          <p:nvPr/>
        </p:nvSpPr>
        <p:spPr>
          <a:xfrm>
            <a:off x="8348869" y="4805945"/>
            <a:ext cx="441000" cy="23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27</a:t>
            </a:fld>
            <a:endParaRPr lang="en-US" dirty="0"/>
          </a:p>
        </p:txBody>
      </p:sp>
      <p:sp>
        <p:nvSpPr>
          <p:cNvPr id="5" name="Google Shape;156;p21">
            <a:extLst>
              <a:ext uri="{FF2B5EF4-FFF2-40B4-BE49-F238E27FC236}">
                <a16:creationId xmlns:a16="http://schemas.microsoft.com/office/drawing/2014/main" id="{4AF439D3-A8CA-9538-FB05-2473A5A295B5}"/>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Teacher Reported PD Strengths</a:t>
            </a:r>
          </a:p>
        </p:txBody>
      </p:sp>
      <p:sp>
        <p:nvSpPr>
          <p:cNvPr id="6" name="Google Shape;149;p20">
            <a:extLst>
              <a:ext uri="{FF2B5EF4-FFF2-40B4-BE49-F238E27FC236}">
                <a16:creationId xmlns:a16="http://schemas.microsoft.com/office/drawing/2014/main" id="{C7F50C08-7475-E00C-CE46-57F8445CD191}"/>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7" name="Picture 6">
            <a:extLst>
              <a:ext uri="{FF2B5EF4-FFF2-40B4-BE49-F238E27FC236}">
                <a16:creationId xmlns:a16="http://schemas.microsoft.com/office/drawing/2014/main" id="{0655120A-EB60-9160-09C8-DB9ED3D15FCC}"/>
              </a:ext>
            </a:extLst>
          </p:cNvPr>
          <p:cNvPicPr>
            <a:picLocks noChangeAspect="1"/>
          </p:cNvPicPr>
          <p:nvPr/>
        </p:nvPicPr>
        <p:blipFill>
          <a:blip r:embed="rId3"/>
          <a:stretch>
            <a:fillRect/>
          </a:stretch>
        </p:blipFill>
        <p:spPr>
          <a:xfrm>
            <a:off x="341089" y="4310443"/>
            <a:ext cx="714554" cy="351665"/>
          </a:xfrm>
          <a:prstGeom prst="rect">
            <a:avLst/>
          </a:prstGeom>
        </p:spPr>
      </p:pic>
      <p:pic>
        <p:nvPicPr>
          <p:cNvPr id="8" name="Google Shape;193;p32" descr="SF">
            <a:extLst>
              <a:ext uri="{FF2B5EF4-FFF2-40B4-BE49-F238E27FC236}">
                <a16:creationId xmlns:a16="http://schemas.microsoft.com/office/drawing/2014/main" id="{06C56CE5-973B-973B-AC7E-D4713F2F86B2}"/>
              </a:ext>
            </a:extLst>
          </p:cNvPr>
          <p:cNvPicPr preferRelativeResize="0"/>
          <p:nvPr/>
        </p:nvPicPr>
        <p:blipFill rotWithShape="1">
          <a:blip r:embed="rId4">
            <a:alphaModFix/>
          </a:blip>
          <a:srcRect/>
          <a:stretch/>
        </p:blipFill>
        <p:spPr>
          <a:xfrm>
            <a:off x="792641" y="4299251"/>
            <a:ext cx="370344" cy="374047"/>
          </a:xfrm>
          <a:prstGeom prst="rect">
            <a:avLst/>
          </a:prstGeom>
          <a:noFill/>
          <a:ln>
            <a:noFill/>
          </a:ln>
        </p:spPr>
      </p:pic>
      <p:pic>
        <p:nvPicPr>
          <p:cNvPr id="9" name="Google Shape;194;p32" descr="https://scienceplusc.org/wp-content/uploads/Master-Logo_695x338_color-300x146.png">
            <a:extLst>
              <a:ext uri="{FF2B5EF4-FFF2-40B4-BE49-F238E27FC236}">
                <a16:creationId xmlns:a16="http://schemas.microsoft.com/office/drawing/2014/main" id="{07637541-4B60-10B0-29E0-1B6C958D99A8}"/>
              </a:ext>
            </a:extLst>
          </p:cNvPr>
          <p:cNvPicPr preferRelativeResize="0"/>
          <p:nvPr/>
        </p:nvPicPr>
        <p:blipFill rotWithShape="1">
          <a:blip r:embed="rId5">
            <a:alphaModFix/>
          </a:blip>
          <a:srcRect/>
          <a:stretch/>
        </p:blipFill>
        <p:spPr>
          <a:xfrm>
            <a:off x="1294633" y="4193450"/>
            <a:ext cx="1061721" cy="516704"/>
          </a:xfrm>
          <a:prstGeom prst="rect">
            <a:avLst/>
          </a:prstGeom>
          <a:noFill/>
          <a:ln>
            <a:noFill/>
          </a:ln>
          <a:effectLst/>
        </p:spPr>
      </p:pic>
    </p:spTree>
    <p:extLst>
      <p:ext uri="{BB962C8B-B14F-4D97-AF65-F5344CB8AC3E}">
        <p14:creationId xmlns:p14="http://schemas.microsoft.com/office/powerpoint/2010/main" val="3656041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6"/>
          <p:cNvSpPr txBox="1">
            <a:spLocks noGrp="1"/>
          </p:cNvSpPr>
          <p:nvPr>
            <p:ph type="title"/>
          </p:nvPr>
        </p:nvSpPr>
        <p:spPr>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2300"/>
              <a:buNone/>
            </a:pPr>
            <a:r>
              <a:rPr lang="en-US" dirty="0"/>
              <a:t>Wrap-Up Dis-</a:t>
            </a:r>
            <a:r>
              <a:rPr lang="en-US" dirty="0" err="1"/>
              <a:t>cussion</a:t>
            </a:r>
            <a:endParaRPr dirty="0"/>
          </a:p>
        </p:txBody>
      </p:sp>
      <p:sp>
        <p:nvSpPr>
          <p:cNvPr id="587" name="Google Shape;587;p76"/>
          <p:cNvSpPr txBox="1">
            <a:spLocks noGrp="1"/>
          </p:cNvSpPr>
          <p:nvPr>
            <p:ph type="body" idx="4294967295"/>
          </p:nvPr>
        </p:nvSpPr>
        <p:spPr>
          <a:xfrm>
            <a:off x="457200" y="922338"/>
            <a:ext cx="8070850" cy="3787775"/>
          </a:xfrm>
          <a:prstGeom prst="rect">
            <a:avLst/>
          </a:prstGeom>
          <a:noFill/>
          <a:ln>
            <a:noFill/>
          </a:ln>
        </p:spPr>
        <p:txBody>
          <a:bodyPr spcFirstLastPara="1" wrap="square" lIns="68575" tIns="34275" rIns="68575" bIns="34275" anchor="t" anchorCtr="0">
            <a:noAutofit/>
          </a:bodyPr>
          <a:lstStyle/>
          <a:p>
            <a:pPr indent="-457200">
              <a:lnSpc>
                <a:spcPct val="100000"/>
              </a:lnSpc>
              <a:spcBef>
                <a:spcPts val="0"/>
              </a:spcBef>
            </a:pPr>
            <a:r>
              <a:rPr lang="en-US" sz="2200" dirty="0" err="1"/>
              <a:t>Science+C’s</a:t>
            </a:r>
            <a:r>
              <a:rPr lang="en-US" sz="2200" dirty="0"/>
              <a:t> Use-Decode-Modify approach, providing scaffolding and incremental builds, </a:t>
            </a:r>
            <a:r>
              <a:rPr lang="en-US" sz="2200" i="1" dirty="0"/>
              <a:t>is helping non-CS teachers and students learn to read and understand models without learning to write them</a:t>
            </a:r>
            <a:r>
              <a:rPr lang="en-US" sz="2200" dirty="0"/>
              <a:t>.</a:t>
            </a:r>
          </a:p>
          <a:p>
            <a:pPr lvl="0" indent="-457200" algn="l" rtl="0">
              <a:lnSpc>
                <a:spcPct val="100000"/>
              </a:lnSpc>
              <a:spcBef>
                <a:spcPts val="0"/>
              </a:spcBef>
              <a:spcAft>
                <a:spcPts val="0"/>
              </a:spcAft>
              <a:buFont typeface="+mj-lt"/>
              <a:buAutoNum type="arabicPeriod"/>
            </a:pPr>
            <a:endParaRPr lang="en-US" sz="2200" dirty="0"/>
          </a:p>
          <a:p>
            <a:pPr marL="342900" marR="0" lvl="0" indent="-342900" algn="l" rtl="0">
              <a:lnSpc>
                <a:spcPct val="100000"/>
              </a:lnSpc>
              <a:spcBef>
                <a:spcPts val="800"/>
              </a:spcBef>
              <a:spcAft>
                <a:spcPts val="0"/>
              </a:spcAft>
              <a:buClr>
                <a:schemeClr val="accent1"/>
              </a:buClr>
              <a:buSzPts val="2400"/>
              <a:buFont typeface="Arial"/>
              <a:buChar char="•"/>
            </a:pPr>
            <a:r>
              <a:rPr lang="en-US" sz="2200" b="0" i="0" u="none" strike="noStrike" cap="none" dirty="0">
                <a:solidFill>
                  <a:srgbClr val="101D34"/>
                </a:solidFill>
                <a:latin typeface="Arial" panose="020B0604020202020204" pitchFamily="34" charset="0"/>
                <a:ea typeface="Quattrocento Sans"/>
                <a:cs typeface="Arial" panose="020B0604020202020204" pitchFamily="34" charset="0"/>
                <a:sym typeface="Quattrocento Sans"/>
              </a:rPr>
              <a:t>Given enough information about a model and how it works, non-CS teachers are learning to </a:t>
            </a:r>
            <a:r>
              <a:rPr lang="en-US" sz="2200" b="0" i="1" u="none" strike="noStrike" cap="none" dirty="0">
                <a:solidFill>
                  <a:srgbClr val="101D34"/>
                </a:solidFill>
                <a:latin typeface="Arial" panose="020B0604020202020204" pitchFamily="34" charset="0"/>
                <a:ea typeface="Quattrocento Sans"/>
                <a:cs typeface="Arial" panose="020B0604020202020204" pitchFamily="34" charset="0"/>
                <a:sym typeface="Quattrocento Sans"/>
              </a:rPr>
              <a:t>use it appropriately </a:t>
            </a:r>
            <a:r>
              <a:rPr lang="en-US" sz="2200" i="1" dirty="0">
                <a:solidFill>
                  <a:srgbClr val="101D34"/>
                </a:solidFill>
                <a:latin typeface="Arial" panose="020B0604020202020204" pitchFamily="34" charset="0"/>
                <a:ea typeface="Quattrocento Sans"/>
                <a:cs typeface="Arial" panose="020B0604020202020204" pitchFamily="34" charset="0"/>
                <a:sym typeface="Quattrocento Sans"/>
              </a:rPr>
              <a:t>(in simulation experiments)</a:t>
            </a:r>
            <a:r>
              <a:rPr lang="en-US" sz="2200" b="0" i="1" u="none" strike="noStrike" cap="none" dirty="0">
                <a:solidFill>
                  <a:srgbClr val="101D34"/>
                </a:solidFill>
                <a:latin typeface="Arial" panose="020B0604020202020204" pitchFamily="34" charset="0"/>
                <a:ea typeface="Quattrocento Sans"/>
                <a:cs typeface="Arial" panose="020B0604020202020204" pitchFamily="34" charset="0"/>
                <a:sym typeface="Quattrocento Sans"/>
              </a:rPr>
              <a:t>, teach decoding, and support student </a:t>
            </a:r>
            <a:r>
              <a:rPr lang="en-US" sz="2200" i="1" dirty="0">
                <a:solidFill>
                  <a:srgbClr val="101D34"/>
                </a:solidFill>
                <a:latin typeface="Arial" panose="020B0604020202020204" pitchFamily="34" charset="0"/>
                <a:ea typeface="Quattrocento Sans"/>
                <a:cs typeface="Arial" panose="020B0604020202020204" pitchFamily="34" charset="0"/>
                <a:sym typeface="Quattrocento Sans"/>
              </a:rPr>
              <a:t>modification of models</a:t>
            </a:r>
            <a:r>
              <a:rPr lang="en-US" sz="2400" dirty="0">
                <a:solidFill>
                  <a:srgbClr val="101D34"/>
                </a:solidFill>
                <a:latin typeface="Arial" panose="020B0604020202020204" pitchFamily="34" charset="0"/>
                <a:ea typeface="Quattrocento Sans"/>
                <a:cs typeface="Arial" panose="020B0604020202020204" pitchFamily="34" charset="0"/>
                <a:sym typeface="Quattrocento Sans"/>
              </a:rPr>
              <a:t>.</a:t>
            </a:r>
            <a:endParaRPr lang="en-US" sz="2400" dirty="0">
              <a:latin typeface="Arial" panose="020B0604020202020204" pitchFamily="34" charset="0"/>
              <a:cs typeface="Arial" panose="020B0604020202020204" pitchFamily="34" charset="0"/>
            </a:endParaRPr>
          </a:p>
          <a:p>
            <a:pPr lvl="0" indent="-457200" algn="l" rtl="0">
              <a:lnSpc>
                <a:spcPct val="100000"/>
              </a:lnSpc>
              <a:spcBef>
                <a:spcPts val="0"/>
              </a:spcBef>
              <a:spcAft>
                <a:spcPts val="0"/>
              </a:spcAft>
              <a:buFont typeface="+mj-lt"/>
              <a:buAutoNum type="arabicPeriod"/>
            </a:pPr>
            <a:endParaRPr lang="en-US" sz="2200" dirty="0"/>
          </a:p>
        </p:txBody>
      </p:sp>
      <p:sp>
        <p:nvSpPr>
          <p:cNvPr id="2" name="Google Shape;149;p20">
            <a:extLst>
              <a:ext uri="{FF2B5EF4-FFF2-40B4-BE49-F238E27FC236}">
                <a16:creationId xmlns:a16="http://schemas.microsoft.com/office/drawing/2014/main" id="{F0866EE8-23FE-05BB-413F-3DB6C49E2650}"/>
              </a:ext>
            </a:extLst>
          </p:cNvPr>
          <p:cNvSpPr txBox="1">
            <a:spLocks/>
          </p:cNvSpPr>
          <p:nvPr/>
        </p:nvSpPr>
        <p:spPr>
          <a:xfrm>
            <a:off x="8348869" y="4805945"/>
            <a:ext cx="441000" cy="23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28</a:t>
            </a:fld>
            <a:endParaRPr lang="en-US" dirty="0"/>
          </a:p>
        </p:txBody>
      </p:sp>
      <p:sp>
        <p:nvSpPr>
          <p:cNvPr id="3" name="Google Shape;156;p21">
            <a:extLst>
              <a:ext uri="{FF2B5EF4-FFF2-40B4-BE49-F238E27FC236}">
                <a16:creationId xmlns:a16="http://schemas.microsoft.com/office/drawing/2014/main" id="{8BE4A5A4-5BC7-52CB-DBA6-2882B2B1AB39}"/>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err="1">
                <a:solidFill>
                  <a:schemeClr val="tx1"/>
                </a:solidFill>
                <a:latin typeface="Fira Sans Extra Condensed"/>
                <a:ea typeface="Fira Sans Extra Condensed"/>
                <a:cs typeface="Fira Sans Extra Condensed"/>
                <a:sym typeface="Fira Sans Extra Condensed"/>
              </a:rPr>
              <a:t>Science+C</a:t>
            </a:r>
            <a:r>
              <a:rPr lang="en-US" sz="3000" b="1" dirty="0">
                <a:solidFill>
                  <a:schemeClr val="tx1"/>
                </a:solidFill>
                <a:latin typeface="Fira Sans Extra Condensed"/>
                <a:ea typeface="Fira Sans Extra Condensed"/>
                <a:cs typeface="Fira Sans Extra Condensed"/>
                <a:sym typeface="Fira Sans Extra Condensed"/>
              </a:rPr>
              <a:t> – Preliminary Findings In Review</a:t>
            </a:r>
          </a:p>
        </p:txBody>
      </p:sp>
      <p:sp>
        <p:nvSpPr>
          <p:cNvPr id="4" name="Google Shape;149;p20">
            <a:extLst>
              <a:ext uri="{FF2B5EF4-FFF2-40B4-BE49-F238E27FC236}">
                <a16:creationId xmlns:a16="http://schemas.microsoft.com/office/drawing/2014/main" id="{20A94508-4843-F6EA-E37C-A12BB7406A47}"/>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5" name="Picture 4">
            <a:extLst>
              <a:ext uri="{FF2B5EF4-FFF2-40B4-BE49-F238E27FC236}">
                <a16:creationId xmlns:a16="http://schemas.microsoft.com/office/drawing/2014/main" id="{4192550B-3440-5A44-4700-615F8C156A42}"/>
              </a:ext>
            </a:extLst>
          </p:cNvPr>
          <p:cNvPicPr>
            <a:picLocks noChangeAspect="1"/>
          </p:cNvPicPr>
          <p:nvPr/>
        </p:nvPicPr>
        <p:blipFill>
          <a:blip r:embed="rId3"/>
          <a:stretch>
            <a:fillRect/>
          </a:stretch>
        </p:blipFill>
        <p:spPr>
          <a:xfrm>
            <a:off x="341089" y="4310443"/>
            <a:ext cx="714554" cy="351665"/>
          </a:xfrm>
          <a:prstGeom prst="rect">
            <a:avLst/>
          </a:prstGeom>
        </p:spPr>
      </p:pic>
      <p:pic>
        <p:nvPicPr>
          <p:cNvPr id="6" name="Google Shape;193;p32" descr="SF">
            <a:extLst>
              <a:ext uri="{FF2B5EF4-FFF2-40B4-BE49-F238E27FC236}">
                <a16:creationId xmlns:a16="http://schemas.microsoft.com/office/drawing/2014/main" id="{20F9686F-8260-C0C6-3CAA-E381BC1A7AD7}"/>
              </a:ext>
            </a:extLst>
          </p:cNvPr>
          <p:cNvPicPr preferRelativeResize="0"/>
          <p:nvPr/>
        </p:nvPicPr>
        <p:blipFill rotWithShape="1">
          <a:blip r:embed="rId4">
            <a:alphaModFix/>
          </a:blip>
          <a:srcRect/>
          <a:stretch/>
        </p:blipFill>
        <p:spPr>
          <a:xfrm>
            <a:off x="792641" y="4299251"/>
            <a:ext cx="370344" cy="374047"/>
          </a:xfrm>
          <a:prstGeom prst="rect">
            <a:avLst/>
          </a:prstGeom>
          <a:noFill/>
          <a:ln>
            <a:noFill/>
          </a:ln>
        </p:spPr>
      </p:pic>
      <p:pic>
        <p:nvPicPr>
          <p:cNvPr id="7" name="Google Shape;194;p32" descr="https://scienceplusc.org/wp-content/uploads/Master-Logo_695x338_color-300x146.png">
            <a:extLst>
              <a:ext uri="{FF2B5EF4-FFF2-40B4-BE49-F238E27FC236}">
                <a16:creationId xmlns:a16="http://schemas.microsoft.com/office/drawing/2014/main" id="{BD6F8BAD-B889-99FB-28BD-2B850324CEB3}"/>
              </a:ext>
            </a:extLst>
          </p:cNvPr>
          <p:cNvPicPr preferRelativeResize="0"/>
          <p:nvPr/>
        </p:nvPicPr>
        <p:blipFill rotWithShape="1">
          <a:blip r:embed="rId5">
            <a:alphaModFix/>
          </a:blip>
          <a:srcRect/>
          <a:stretch/>
        </p:blipFill>
        <p:spPr>
          <a:xfrm>
            <a:off x="1264153" y="4227922"/>
            <a:ext cx="1061721" cy="516704"/>
          </a:xfrm>
          <a:prstGeom prst="rect">
            <a:avLst/>
          </a:prstGeom>
          <a:noFill/>
          <a:ln>
            <a:noFill/>
          </a:ln>
          <a:effectLst/>
        </p:spPr>
      </p:pic>
    </p:spTree>
    <p:extLst>
      <p:ext uri="{BB962C8B-B14F-4D97-AF65-F5344CB8AC3E}">
        <p14:creationId xmlns:p14="http://schemas.microsoft.com/office/powerpoint/2010/main" val="2140350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6"/>
          <p:cNvSpPr txBox="1">
            <a:spLocks noGrp="1"/>
          </p:cNvSpPr>
          <p:nvPr>
            <p:ph type="title"/>
          </p:nvPr>
        </p:nvSpPr>
        <p:spPr>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2300"/>
              <a:buNone/>
            </a:pPr>
            <a:r>
              <a:rPr lang="en-US"/>
              <a:t>Wrap-Up Discussion</a:t>
            </a:r>
            <a:endParaRPr/>
          </a:p>
        </p:txBody>
      </p:sp>
      <p:sp>
        <p:nvSpPr>
          <p:cNvPr id="587" name="Google Shape;587;p76"/>
          <p:cNvSpPr txBox="1">
            <a:spLocks noGrp="1"/>
          </p:cNvSpPr>
          <p:nvPr>
            <p:ph type="body" idx="4294967295"/>
          </p:nvPr>
        </p:nvSpPr>
        <p:spPr>
          <a:xfrm>
            <a:off x="457200" y="922338"/>
            <a:ext cx="8070850" cy="3787775"/>
          </a:xfrm>
          <a:prstGeom prst="rect">
            <a:avLst/>
          </a:prstGeom>
          <a:noFill/>
          <a:ln>
            <a:noFill/>
          </a:ln>
        </p:spPr>
        <p:txBody>
          <a:bodyPr spcFirstLastPara="1" wrap="square" lIns="68575" tIns="34275" rIns="68575" bIns="34275" anchor="t" anchorCtr="0">
            <a:noAutofit/>
          </a:bodyPr>
          <a:lstStyle/>
          <a:p>
            <a:pPr marL="457200" lvl="0" indent="-368300" algn="l" rtl="0">
              <a:lnSpc>
                <a:spcPct val="100000"/>
              </a:lnSpc>
              <a:spcBef>
                <a:spcPts val="0"/>
              </a:spcBef>
              <a:spcAft>
                <a:spcPts val="0"/>
              </a:spcAft>
              <a:buSzPts val="2200"/>
              <a:buAutoNum type="arabicPeriod"/>
            </a:pPr>
            <a:endParaRPr lang="en-US" sz="2000" dirty="0"/>
          </a:p>
          <a:p>
            <a:pPr marL="457200" lvl="0" indent="-368300" algn="l" rtl="0">
              <a:lnSpc>
                <a:spcPct val="100000"/>
              </a:lnSpc>
              <a:spcBef>
                <a:spcPts val="0"/>
              </a:spcBef>
              <a:spcAft>
                <a:spcPts val="0"/>
              </a:spcAft>
              <a:buSzPts val="2200"/>
              <a:buAutoNum type="arabicPeriod"/>
            </a:pPr>
            <a:r>
              <a:rPr lang="en-US" sz="2000" dirty="0"/>
              <a:t>What’s one idea that you are taking away from today’s session?</a:t>
            </a:r>
          </a:p>
          <a:p>
            <a:pPr marL="457200" lvl="0" indent="-368300" algn="l" rtl="0">
              <a:lnSpc>
                <a:spcPct val="100000"/>
              </a:lnSpc>
              <a:spcBef>
                <a:spcPts val="0"/>
              </a:spcBef>
              <a:spcAft>
                <a:spcPts val="0"/>
              </a:spcAft>
              <a:buSzPts val="2200"/>
              <a:buAutoNum type="arabicPeriod"/>
            </a:pPr>
            <a:endParaRPr lang="en-US" sz="2000" dirty="0"/>
          </a:p>
          <a:p>
            <a:pPr indent="-368300">
              <a:lnSpc>
                <a:spcPct val="100000"/>
              </a:lnSpc>
              <a:spcBef>
                <a:spcPts val="0"/>
              </a:spcBef>
              <a:buSzPts val="2200"/>
              <a:buFont typeface="Arial"/>
              <a:buAutoNum type="arabicPeriod"/>
            </a:pPr>
            <a:r>
              <a:rPr lang="en-US" sz="2000" dirty="0"/>
              <a:t>What’s one thing that you are wondering about or want to learn more about? </a:t>
            </a:r>
          </a:p>
          <a:p>
            <a:pPr indent="-368300">
              <a:lnSpc>
                <a:spcPct val="100000"/>
              </a:lnSpc>
              <a:spcBef>
                <a:spcPts val="0"/>
              </a:spcBef>
              <a:buSzPts val="2200"/>
              <a:buFont typeface="Arial"/>
              <a:buAutoNum type="arabicPeriod"/>
            </a:pPr>
            <a:endParaRPr lang="en-US" sz="2000" dirty="0"/>
          </a:p>
          <a:p>
            <a:pPr indent="-368300">
              <a:lnSpc>
                <a:spcPct val="100000"/>
              </a:lnSpc>
              <a:spcBef>
                <a:spcPts val="0"/>
              </a:spcBef>
              <a:buSzPts val="2200"/>
              <a:buFont typeface="Arial"/>
              <a:buAutoNum type="arabicPeriod"/>
            </a:pPr>
            <a:r>
              <a:rPr lang="en-US" sz="2000" dirty="0"/>
              <a:t>Are you interested in learning more about </a:t>
            </a:r>
            <a:r>
              <a:rPr lang="en-US" sz="2000" dirty="0" err="1"/>
              <a:t>Science+C</a:t>
            </a:r>
            <a:r>
              <a:rPr lang="en-US" sz="2000" dirty="0"/>
              <a:t>?  If so contact Joyce Malyn-Smith at </a:t>
            </a:r>
            <a:r>
              <a:rPr lang="en-US" sz="2000" dirty="0">
                <a:hlinkClick r:id="rId3"/>
              </a:rPr>
              <a:t>jmsmith@edc.org</a:t>
            </a:r>
            <a:endParaRPr lang="en-US" sz="2000" dirty="0"/>
          </a:p>
          <a:p>
            <a:pPr marL="457200" lvl="0" indent="-368300" algn="l" rtl="0">
              <a:lnSpc>
                <a:spcPct val="100000"/>
              </a:lnSpc>
              <a:spcBef>
                <a:spcPts val="0"/>
              </a:spcBef>
              <a:spcAft>
                <a:spcPts val="0"/>
              </a:spcAft>
              <a:buSzPts val="2200"/>
              <a:buAutoNum type="arabicPeriod"/>
            </a:pPr>
            <a:endParaRPr sz="2000" dirty="0"/>
          </a:p>
        </p:txBody>
      </p:sp>
      <p:pic>
        <p:nvPicPr>
          <p:cNvPr id="588" name="Google Shape;588;p76"/>
          <p:cNvPicPr preferRelativeResize="0"/>
          <p:nvPr/>
        </p:nvPicPr>
        <p:blipFill>
          <a:blip r:embed="rId4">
            <a:alphaModFix/>
          </a:blip>
          <a:stretch>
            <a:fillRect/>
          </a:stretch>
        </p:blipFill>
        <p:spPr>
          <a:xfrm>
            <a:off x="6171723" y="3361770"/>
            <a:ext cx="1459550" cy="1444175"/>
          </a:xfrm>
          <a:prstGeom prst="rect">
            <a:avLst/>
          </a:prstGeom>
          <a:noFill/>
          <a:ln>
            <a:noFill/>
          </a:ln>
        </p:spPr>
      </p:pic>
      <p:sp>
        <p:nvSpPr>
          <p:cNvPr id="2" name="Google Shape;149;p20">
            <a:extLst>
              <a:ext uri="{FF2B5EF4-FFF2-40B4-BE49-F238E27FC236}">
                <a16:creationId xmlns:a16="http://schemas.microsoft.com/office/drawing/2014/main" id="{F0866EE8-23FE-05BB-413F-3DB6C49E2650}"/>
              </a:ext>
            </a:extLst>
          </p:cNvPr>
          <p:cNvSpPr txBox="1">
            <a:spLocks/>
          </p:cNvSpPr>
          <p:nvPr/>
        </p:nvSpPr>
        <p:spPr>
          <a:xfrm>
            <a:off x="8348869" y="4805945"/>
            <a:ext cx="441000" cy="23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29</a:t>
            </a:fld>
            <a:endParaRPr lang="en-US" dirty="0"/>
          </a:p>
        </p:txBody>
      </p:sp>
      <p:sp>
        <p:nvSpPr>
          <p:cNvPr id="3" name="Google Shape;156;p21">
            <a:extLst>
              <a:ext uri="{FF2B5EF4-FFF2-40B4-BE49-F238E27FC236}">
                <a16:creationId xmlns:a16="http://schemas.microsoft.com/office/drawing/2014/main" id="{8BE4A5A4-5BC7-52CB-DBA6-2882B2B1AB39}"/>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Take Aways?</a:t>
            </a:r>
          </a:p>
        </p:txBody>
      </p:sp>
      <p:sp>
        <p:nvSpPr>
          <p:cNvPr id="4" name="Google Shape;149;p20">
            <a:extLst>
              <a:ext uri="{FF2B5EF4-FFF2-40B4-BE49-F238E27FC236}">
                <a16:creationId xmlns:a16="http://schemas.microsoft.com/office/drawing/2014/main" id="{20A94508-4843-F6EA-E37C-A12BB7406A47}"/>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5" name="Picture 4">
            <a:extLst>
              <a:ext uri="{FF2B5EF4-FFF2-40B4-BE49-F238E27FC236}">
                <a16:creationId xmlns:a16="http://schemas.microsoft.com/office/drawing/2014/main" id="{4192550B-3440-5A44-4700-615F8C156A42}"/>
              </a:ext>
            </a:extLst>
          </p:cNvPr>
          <p:cNvPicPr>
            <a:picLocks noChangeAspect="1"/>
          </p:cNvPicPr>
          <p:nvPr/>
        </p:nvPicPr>
        <p:blipFill>
          <a:blip r:embed="rId5"/>
          <a:stretch>
            <a:fillRect/>
          </a:stretch>
        </p:blipFill>
        <p:spPr>
          <a:xfrm>
            <a:off x="341089" y="4310443"/>
            <a:ext cx="714554" cy="351665"/>
          </a:xfrm>
          <a:prstGeom prst="rect">
            <a:avLst/>
          </a:prstGeom>
        </p:spPr>
      </p:pic>
      <p:pic>
        <p:nvPicPr>
          <p:cNvPr id="6" name="Google Shape;193;p32" descr="SF">
            <a:extLst>
              <a:ext uri="{FF2B5EF4-FFF2-40B4-BE49-F238E27FC236}">
                <a16:creationId xmlns:a16="http://schemas.microsoft.com/office/drawing/2014/main" id="{20F9686F-8260-C0C6-3CAA-E381BC1A7AD7}"/>
              </a:ext>
            </a:extLst>
          </p:cNvPr>
          <p:cNvPicPr preferRelativeResize="0"/>
          <p:nvPr/>
        </p:nvPicPr>
        <p:blipFill rotWithShape="1">
          <a:blip r:embed="rId6">
            <a:alphaModFix/>
          </a:blip>
          <a:srcRect/>
          <a:stretch/>
        </p:blipFill>
        <p:spPr>
          <a:xfrm>
            <a:off x="792641" y="4299251"/>
            <a:ext cx="370344" cy="374047"/>
          </a:xfrm>
          <a:prstGeom prst="rect">
            <a:avLst/>
          </a:prstGeom>
          <a:noFill/>
          <a:ln>
            <a:noFill/>
          </a:ln>
        </p:spPr>
      </p:pic>
      <p:pic>
        <p:nvPicPr>
          <p:cNvPr id="7" name="Google Shape;194;p32" descr="https://scienceplusc.org/wp-content/uploads/Master-Logo_695x338_color-300x146.png">
            <a:extLst>
              <a:ext uri="{FF2B5EF4-FFF2-40B4-BE49-F238E27FC236}">
                <a16:creationId xmlns:a16="http://schemas.microsoft.com/office/drawing/2014/main" id="{BD6F8BAD-B889-99FB-28BD-2B850324CEB3}"/>
              </a:ext>
            </a:extLst>
          </p:cNvPr>
          <p:cNvPicPr preferRelativeResize="0"/>
          <p:nvPr/>
        </p:nvPicPr>
        <p:blipFill rotWithShape="1">
          <a:blip r:embed="rId7">
            <a:alphaModFix/>
          </a:blip>
          <a:srcRect/>
          <a:stretch/>
        </p:blipFill>
        <p:spPr>
          <a:xfrm>
            <a:off x="1264153" y="4227922"/>
            <a:ext cx="1061721" cy="516704"/>
          </a:xfrm>
          <a:prstGeom prst="rect">
            <a:avLst/>
          </a:prstGeom>
          <a:noFill/>
          <a:ln>
            <a:noFill/>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D149F8-66DB-280E-0F0C-E8C700923387}"/>
              </a:ext>
            </a:extLst>
          </p:cNvPr>
          <p:cNvSpPr>
            <a:spLocks noGrp="1"/>
          </p:cNvSpPr>
          <p:nvPr>
            <p:ph type="body" idx="1"/>
          </p:nvPr>
        </p:nvSpPr>
        <p:spPr>
          <a:xfrm>
            <a:off x="457200" y="4104926"/>
            <a:ext cx="8528100" cy="2656528"/>
          </a:xfrm>
        </p:spPr>
        <p:txBody>
          <a:bodyPr/>
          <a:lstStyle/>
          <a:p>
            <a:pPr marL="76200" indent="0">
              <a:buNone/>
            </a:pPr>
            <a:endParaRPr lang="en-US" sz="2000" dirty="0">
              <a:solidFill>
                <a:srgbClr val="101D35"/>
              </a:solidFill>
              <a:latin typeface="Arial" panose="020B0604020202020204" pitchFamily="34" charset="0"/>
              <a:ea typeface="Roboto"/>
              <a:cs typeface="Arial" panose="020B0604020202020204" pitchFamily="34" charset="0"/>
              <a:sym typeface="Roboto"/>
            </a:endParaRPr>
          </a:p>
        </p:txBody>
      </p:sp>
      <p:sp>
        <p:nvSpPr>
          <p:cNvPr id="10" name="Google Shape;149;p20">
            <a:extLst>
              <a:ext uri="{FF2B5EF4-FFF2-40B4-BE49-F238E27FC236}">
                <a16:creationId xmlns:a16="http://schemas.microsoft.com/office/drawing/2014/main" id="{247D92EE-5FD1-61DB-2B0B-E7178C9187C5}"/>
              </a:ext>
            </a:extLst>
          </p:cNvPr>
          <p:cNvSpPr txBox="1">
            <a:spLocks noGrp="1"/>
          </p:cNvSpPr>
          <p:nvPr>
            <p:ph type="sldNum" idx="12"/>
          </p:nvPr>
        </p:nvSpPr>
        <p:spPr>
          <a:xfrm>
            <a:off x="8348869" y="4805945"/>
            <a:ext cx="441000" cy="232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
        <p:nvSpPr>
          <p:cNvPr id="7" name="Google Shape;156;p21">
            <a:extLst>
              <a:ext uri="{FF2B5EF4-FFF2-40B4-BE49-F238E27FC236}">
                <a16:creationId xmlns:a16="http://schemas.microsoft.com/office/drawing/2014/main" id="{828CA617-0671-4B88-2E98-A6343C08CF88}"/>
              </a:ext>
            </a:extLst>
          </p:cNvPr>
          <p:cNvSpPr txBox="1">
            <a:spLocks/>
          </p:cNvSpPr>
          <p:nvPr/>
        </p:nvSpPr>
        <p:spPr>
          <a:xfrm>
            <a:off x="457200" y="433345"/>
            <a:ext cx="8229600" cy="932893"/>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Vision of MA Department of Elementary and Secondary Education – Digital Literacy/CS Standards</a:t>
            </a:r>
          </a:p>
        </p:txBody>
      </p:sp>
      <p:sp>
        <p:nvSpPr>
          <p:cNvPr id="11" name="Google Shape;149;p20">
            <a:extLst>
              <a:ext uri="{FF2B5EF4-FFF2-40B4-BE49-F238E27FC236}">
                <a16:creationId xmlns:a16="http://schemas.microsoft.com/office/drawing/2014/main" id="{0D5366B2-B572-9437-D4EA-3747E8793ECD}"/>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6" name="Picture 5">
            <a:extLst>
              <a:ext uri="{FF2B5EF4-FFF2-40B4-BE49-F238E27FC236}">
                <a16:creationId xmlns:a16="http://schemas.microsoft.com/office/drawing/2014/main" id="{CCDBF04F-6218-6C43-EC4D-0774CBA8DFB1}"/>
              </a:ext>
            </a:extLst>
          </p:cNvPr>
          <p:cNvPicPr>
            <a:picLocks noChangeAspect="1"/>
          </p:cNvPicPr>
          <p:nvPr/>
        </p:nvPicPr>
        <p:blipFill>
          <a:blip r:embed="rId3"/>
          <a:stretch>
            <a:fillRect/>
          </a:stretch>
        </p:blipFill>
        <p:spPr>
          <a:xfrm>
            <a:off x="341089" y="4310443"/>
            <a:ext cx="714554" cy="351665"/>
          </a:xfrm>
          <a:prstGeom prst="rect">
            <a:avLst/>
          </a:prstGeom>
        </p:spPr>
      </p:pic>
      <p:pic>
        <p:nvPicPr>
          <p:cNvPr id="8" name="Google Shape;193;p32" descr="SF">
            <a:extLst>
              <a:ext uri="{FF2B5EF4-FFF2-40B4-BE49-F238E27FC236}">
                <a16:creationId xmlns:a16="http://schemas.microsoft.com/office/drawing/2014/main" id="{D5A24F02-D7BD-C066-3ACB-75D01581FB46}"/>
              </a:ext>
            </a:extLst>
          </p:cNvPr>
          <p:cNvPicPr preferRelativeResize="0"/>
          <p:nvPr/>
        </p:nvPicPr>
        <p:blipFill rotWithShape="1">
          <a:blip r:embed="rId4">
            <a:alphaModFix/>
          </a:blip>
          <a:srcRect/>
          <a:stretch/>
        </p:blipFill>
        <p:spPr>
          <a:xfrm>
            <a:off x="792641" y="4299251"/>
            <a:ext cx="370344" cy="374047"/>
          </a:xfrm>
          <a:prstGeom prst="rect">
            <a:avLst/>
          </a:prstGeom>
          <a:noFill/>
          <a:ln>
            <a:noFill/>
          </a:ln>
        </p:spPr>
      </p:pic>
      <p:pic>
        <p:nvPicPr>
          <p:cNvPr id="9" name="Google Shape;194;p32" descr="https://scienceplusc.org/wp-content/uploads/Master-Logo_695x338_color-300x146.png">
            <a:extLst>
              <a:ext uri="{FF2B5EF4-FFF2-40B4-BE49-F238E27FC236}">
                <a16:creationId xmlns:a16="http://schemas.microsoft.com/office/drawing/2014/main" id="{CE1E5FC8-4FC2-B0DD-0A34-13BEC3BCC839}"/>
              </a:ext>
            </a:extLst>
          </p:cNvPr>
          <p:cNvPicPr preferRelativeResize="0"/>
          <p:nvPr/>
        </p:nvPicPr>
        <p:blipFill rotWithShape="1">
          <a:blip r:embed="rId5">
            <a:alphaModFix/>
          </a:blip>
          <a:srcRect/>
          <a:stretch/>
        </p:blipFill>
        <p:spPr>
          <a:xfrm>
            <a:off x="1264153" y="4227922"/>
            <a:ext cx="1061721" cy="516704"/>
          </a:xfrm>
          <a:prstGeom prst="rect">
            <a:avLst/>
          </a:prstGeom>
          <a:noFill/>
          <a:ln>
            <a:noFill/>
          </a:ln>
          <a:effectLst/>
        </p:spPr>
      </p:pic>
      <p:pic>
        <p:nvPicPr>
          <p:cNvPr id="2" name="Google Shape;139;p19">
            <a:extLst>
              <a:ext uri="{FF2B5EF4-FFF2-40B4-BE49-F238E27FC236}">
                <a16:creationId xmlns:a16="http://schemas.microsoft.com/office/drawing/2014/main" id="{EC5A6AD7-7CFF-84E7-5D69-147BE2BC53D8}"/>
              </a:ext>
            </a:extLst>
          </p:cNvPr>
          <p:cNvPicPr preferRelativeResize="0"/>
          <p:nvPr/>
        </p:nvPicPr>
        <p:blipFill rotWithShape="1">
          <a:blip r:embed="rId6">
            <a:alphaModFix/>
          </a:blip>
          <a:srcRect/>
          <a:stretch/>
        </p:blipFill>
        <p:spPr>
          <a:xfrm>
            <a:off x="1264153" y="1459349"/>
            <a:ext cx="5938855" cy="2577180"/>
          </a:xfrm>
          <a:prstGeom prst="rect">
            <a:avLst/>
          </a:prstGeom>
          <a:noFill/>
          <a:ln>
            <a:noFill/>
          </a:ln>
        </p:spPr>
      </p:pic>
      <p:sp>
        <p:nvSpPr>
          <p:cNvPr id="5" name="TextBox 4">
            <a:extLst>
              <a:ext uri="{FF2B5EF4-FFF2-40B4-BE49-F238E27FC236}">
                <a16:creationId xmlns:a16="http://schemas.microsoft.com/office/drawing/2014/main" id="{2165E612-5007-8E41-FCCC-821F7FC26C7A}"/>
              </a:ext>
            </a:extLst>
          </p:cNvPr>
          <p:cNvSpPr txBox="1"/>
          <p:nvPr/>
        </p:nvSpPr>
        <p:spPr>
          <a:xfrm>
            <a:off x="1386072" y="1824609"/>
            <a:ext cx="5695015" cy="923330"/>
          </a:xfrm>
          <a:prstGeom prst="rect">
            <a:avLst/>
          </a:prstGeom>
          <a:noFill/>
        </p:spPr>
        <p:txBody>
          <a:bodyPr wrap="square">
            <a:spAutoFit/>
          </a:bodyPr>
          <a:lstStyle/>
          <a:p>
            <a:pPr marL="76200" indent="0">
              <a:buNone/>
            </a:pPr>
            <a:r>
              <a:rPr lang="en-US" sz="1800" dirty="0">
                <a:solidFill>
                  <a:srgbClr val="101D35"/>
                </a:solidFill>
                <a:latin typeface="Arial" panose="020B0604020202020204" pitchFamily="34" charset="0"/>
                <a:ea typeface="Roboto"/>
                <a:cs typeface="Arial" panose="020B0604020202020204" pitchFamily="34" charset="0"/>
                <a:sym typeface="Roboto"/>
              </a:rPr>
              <a:t>The ability to effectively use and create technology to solve complex problems are the new and essential literacy skills of the twenty-first century. </a:t>
            </a:r>
          </a:p>
        </p:txBody>
      </p:sp>
    </p:spTree>
    <p:extLst>
      <p:ext uri="{BB962C8B-B14F-4D97-AF65-F5344CB8AC3E}">
        <p14:creationId xmlns:p14="http://schemas.microsoft.com/office/powerpoint/2010/main" val="3803457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81206D-1434-718C-3089-BB3BB8592A2F}"/>
              </a:ext>
            </a:extLst>
          </p:cNvPr>
          <p:cNvSpPr txBox="1">
            <a:spLocks/>
          </p:cNvSpPr>
          <p:nvPr/>
        </p:nvSpPr>
        <p:spPr>
          <a:xfrm>
            <a:off x="586408" y="996979"/>
            <a:ext cx="3548269" cy="173628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r>
              <a:rPr lang="en-US" sz="2000" dirty="0">
                <a:solidFill>
                  <a:schemeClr val="bg1"/>
                </a:solidFill>
              </a:rPr>
              <a:t>Joyce </a:t>
            </a:r>
            <a:r>
              <a:rPr lang="en-US" sz="2000" dirty="0" err="1">
                <a:solidFill>
                  <a:schemeClr val="bg1"/>
                </a:solidFill>
              </a:rPr>
              <a:t>Malyn</a:t>
            </a:r>
            <a:r>
              <a:rPr lang="en-US" sz="2000" dirty="0">
                <a:solidFill>
                  <a:schemeClr val="bg1"/>
                </a:solidFill>
              </a:rPr>
              <a:t>-Smith, EDC</a:t>
            </a:r>
          </a:p>
          <a:p>
            <a:pPr marL="76200"/>
            <a:r>
              <a:rPr lang="en-US" sz="2000" dirty="0">
                <a:hlinkClick r:id="rId2"/>
              </a:rPr>
              <a:t>jmsmith@edc.org</a:t>
            </a:r>
            <a:endParaRPr lang="en-US" sz="2000" dirty="0"/>
          </a:p>
          <a:p>
            <a:pPr marL="76200"/>
            <a:endParaRPr lang="en-US" sz="2000" dirty="0"/>
          </a:p>
          <a:p>
            <a:pPr marL="76200"/>
            <a:r>
              <a:rPr lang="en-US" sz="2000" dirty="0">
                <a:solidFill>
                  <a:schemeClr val="bg1"/>
                </a:solidFill>
              </a:rPr>
              <a:t>Irene A. Lee, MIT</a:t>
            </a:r>
          </a:p>
          <a:p>
            <a:pPr marL="76200"/>
            <a:r>
              <a:rPr lang="en-US" sz="2000" dirty="0">
                <a:hlinkClick r:id="rId3"/>
              </a:rPr>
              <a:t>ialee@MIT.edu</a:t>
            </a:r>
            <a:endParaRPr lang="en-US" sz="2000" dirty="0"/>
          </a:p>
          <a:p>
            <a:pPr marL="76200"/>
            <a:endParaRPr lang="en-US" dirty="0"/>
          </a:p>
        </p:txBody>
      </p:sp>
      <p:pic>
        <p:nvPicPr>
          <p:cNvPr id="5" name="Google Shape;194;p32" descr="https://scienceplusc.org/wp-content/uploads/Master-Logo_695x338_color-300x146.png">
            <a:extLst>
              <a:ext uri="{FF2B5EF4-FFF2-40B4-BE49-F238E27FC236}">
                <a16:creationId xmlns:a16="http://schemas.microsoft.com/office/drawing/2014/main" id="{AA5463AD-1F86-92A6-3965-1AC44E0ACE95}"/>
              </a:ext>
            </a:extLst>
          </p:cNvPr>
          <p:cNvPicPr preferRelativeResize="0"/>
          <p:nvPr/>
        </p:nvPicPr>
        <p:blipFill rotWithShape="1">
          <a:blip r:embed="rId4">
            <a:alphaModFix/>
          </a:blip>
          <a:srcRect/>
          <a:stretch/>
        </p:blipFill>
        <p:spPr>
          <a:xfrm>
            <a:off x="5292601" y="2787650"/>
            <a:ext cx="1735931" cy="844820"/>
          </a:xfrm>
          <a:prstGeom prst="rect">
            <a:avLst/>
          </a:prstGeom>
          <a:noFill/>
          <a:ln>
            <a:noFill/>
          </a:ln>
          <a:effectLst>
            <a:outerShdw dist="848802" dir="5400000" algn="ctr" rotWithShape="0">
              <a:schemeClr val="bg1"/>
            </a:outerShdw>
          </a:effectLst>
        </p:spPr>
      </p:pic>
      <p:pic>
        <p:nvPicPr>
          <p:cNvPr id="7" name="Picture 6">
            <a:extLst>
              <a:ext uri="{FF2B5EF4-FFF2-40B4-BE49-F238E27FC236}">
                <a16:creationId xmlns:a16="http://schemas.microsoft.com/office/drawing/2014/main" id="{69D32DDF-6B0A-76FC-A0BD-68B7F70871CC}"/>
              </a:ext>
            </a:extLst>
          </p:cNvPr>
          <p:cNvPicPr>
            <a:picLocks noChangeAspect="1"/>
          </p:cNvPicPr>
          <p:nvPr/>
        </p:nvPicPr>
        <p:blipFill>
          <a:blip r:embed="rId5"/>
          <a:stretch>
            <a:fillRect/>
          </a:stretch>
        </p:blipFill>
        <p:spPr>
          <a:xfrm>
            <a:off x="5293237" y="2187431"/>
            <a:ext cx="2019300" cy="1435100"/>
          </a:xfrm>
          <a:prstGeom prst="rect">
            <a:avLst/>
          </a:prstGeom>
        </p:spPr>
      </p:pic>
      <p:pic>
        <p:nvPicPr>
          <p:cNvPr id="4" name="Google Shape;453;p48">
            <a:extLst>
              <a:ext uri="{FF2B5EF4-FFF2-40B4-BE49-F238E27FC236}">
                <a16:creationId xmlns:a16="http://schemas.microsoft.com/office/drawing/2014/main" id="{EC4D6B00-6EB0-1CD9-03CF-D54E5CC9CB8A}"/>
              </a:ext>
            </a:extLst>
          </p:cNvPr>
          <p:cNvPicPr preferRelativeResize="0"/>
          <p:nvPr/>
        </p:nvPicPr>
        <p:blipFill>
          <a:blip r:embed="rId6">
            <a:alphaModFix/>
          </a:blip>
          <a:stretch>
            <a:fillRect/>
          </a:stretch>
        </p:blipFill>
        <p:spPr>
          <a:xfrm>
            <a:off x="4685676" y="616817"/>
            <a:ext cx="3661945" cy="2553487"/>
          </a:xfrm>
          <a:prstGeom prst="rect">
            <a:avLst/>
          </a:prstGeom>
          <a:noFill/>
          <a:ln w="114300" cap="flat" cmpd="sng">
            <a:noFill/>
            <a:prstDash val="solid"/>
            <a:round/>
            <a:headEnd type="none" w="sm" len="sm"/>
            <a:tailEnd type="none" w="sm" len="sm"/>
          </a:ln>
        </p:spPr>
      </p:pic>
    </p:spTree>
    <p:extLst>
      <p:ext uri="{BB962C8B-B14F-4D97-AF65-F5344CB8AC3E}">
        <p14:creationId xmlns:p14="http://schemas.microsoft.com/office/powerpoint/2010/main" val="1843691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oogle Shape;134;p18">
            <a:extLst>
              <a:ext uri="{FF2B5EF4-FFF2-40B4-BE49-F238E27FC236}">
                <a16:creationId xmlns:a16="http://schemas.microsoft.com/office/drawing/2014/main" id="{ED73D922-7507-6A05-095E-97FB271AC61F}"/>
              </a:ext>
            </a:extLst>
          </p:cNvPr>
          <p:cNvPicPr preferRelativeResize="0"/>
          <p:nvPr/>
        </p:nvPicPr>
        <p:blipFill rotWithShape="1">
          <a:blip r:embed="rId2">
            <a:alphaModFix/>
          </a:blip>
          <a:srcRect l="14644" t="21334" r="11390"/>
          <a:stretch/>
        </p:blipFill>
        <p:spPr>
          <a:xfrm>
            <a:off x="5139904" y="1437975"/>
            <a:ext cx="3201651" cy="2267550"/>
          </a:xfrm>
          <a:prstGeom prst="rect">
            <a:avLst/>
          </a:prstGeom>
          <a:noFill/>
          <a:ln>
            <a:noFill/>
          </a:ln>
        </p:spPr>
      </p:pic>
      <p:sp>
        <p:nvSpPr>
          <p:cNvPr id="5" name="Google Shape;133;p18">
            <a:extLst>
              <a:ext uri="{FF2B5EF4-FFF2-40B4-BE49-F238E27FC236}">
                <a16:creationId xmlns:a16="http://schemas.microsoft.com/office/drawing/2014/main" id="{BFF02192-F23E-E0BB-10F8-CF885DD83E56}"/>
              </a:ext>
            </a:extLst>
          </p:cNvPr>
          <p:cNvSpPr txBox="1">
            <a:spLocks/>
          </p:cNvSpPr>
          <p:nvPr/>
        </p:nvSpPr>
        <p:spPr>
          <a:xfrm>
            <a:off x="381000" y="1333224"/>
            <a:ext cx="3593280" cy="2337905"/>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343434"/>
                </a:solidFill>
                <a:latin typeface="Arial"/>
                <a:ea typeface="Arial"/>
                <a:cs typeface="Arial"/>
                <a:sym typeface="Arial"/>
              </a:defRPr>
            </a:lvl1pPr>
            <a:lvl2pPr marL="914400" marR="0" lvl="1" indent="-342900" algn="l" rtl="0">
              <a:lnSpc>
                <a:spcPct val="90000"/>
              </a:lnSpc>
              <a:spcBef>
                <a:spcPts val="400"/>
              </a:spcBef>
              <a:spcAft>
                <a:spcPts val="0"/>
              </a:spcAft>
              <a:buClr>
                <a:schemeClr val="accent1"/>
              </a:buClr>
              <a:buSzPts val="1800"/>
              <a:buFont typeface="Arial"/>
              <a:buChar char="•"/>
              <a:defRPr sz="1800" b="0" i="0" u="none" strike="noStrike" cap="none">
                <a:solidFill>
                  <a:srgbClr val="343434"/>
                </a:solidFill>
                <a:latin typeface="Arial"/>
                <a:ea typeface="Arial"/>
                <a:cs typeface="Arial"/>
                <a:sym typeface="Arial"/>
              </a:defRPr>
            </a:lvl2pPr>
            <a:lvl3pPr marL="1371600" marR="0" lvl="2" indent="-323850" algn="l" rtl="0">
              <a:lnSpc>
                <a:spcPct val="90000"/>
              </a:lnSpc>
              <a:spcBef>
                <a:spcPts val="400"/>
              </a:spcBef>
              <a:spcAft>
                <a:spcPts val="0"/>
              </a:spcAft>
              <a:buClr>
                <a:schemeClr val="accent1"/>
              </a:buClr>
              <a:buSzPts val="1500"/>
              <a:buFont typeface="Arial"/>
              <a:buChar char="•"/>
              <a:defRPr sz="1500" b="0" i="0" u="none" strike="noStrike" cap="none">
                <a:solidFill>
                  <a:srgbClr val="343434"/>
                </a:solidFill>
                <a:latin typeface="Arial"/>
                <a:ea typeface="Arial"/>
                <a:cs typeface="Arial"/>
                <a:sym typeface="Arial"/>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343434"/>
                </a:solidFill>
                <a:latin typeface="Arial"/>
                <a:ea typeface="Arial"/>
                <a:cs typeface="Arial"/>
                <a:sym typeface="Arial"/>
              </a:defRPr>
            </a:lvl4pPr>
            <a:lvl5pPr marL="2286000" marR="0" lvl="4" indent="-317500" algn="l" rtl="0">
              <a:lnSpc>
                <a:spcPct val="90000"/>
              </a:lnSpc>
              <a:spcBef>
                <a:spcPts val="400"/>
              </a:spcBef>
              <a:spcAft>
                <a:spcPts val="0"/>
              </a:spcAft>
              <a:buClr>
                <a:schemeClr val="accent1"/>
              </a:buClr>
              <a:buSzPts val="1400"/>
              <a:buFont typeface="Arial"/>
              <a:buChar char="•"/>
              <a:defRPr sz="1400" b="0" i="0" u="none" strike="noStrike" cap="none">
                <a:solidFill>
                  <a:srgbClr val="343434"/>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a:buFont typeface="Arial"/>
              <a:buNone/>
            </a:pPr>
            <a:r>
              <a:rPr lang="en-US" sz="2000" dirty="0">
                <a:solidFill>
                  <a:srgbClr val="000000"/>
                </a:solidFill>
                <a:latin typeface="Arial" panose="020B0604020202020204" pitchFamily="34" charset="0"/>
                <a:ea typeface="Roboto"/>
                <a:cs typeface="Arial" panose="020B0604020202020204" pitchFamily="34" charset="0"/>
                <a:sym typeface="Roboto"/>
              </a:rPr>
              <a:t>Success in future scientific work requires foundational knowledge and skills in using the computational tools and processes (digital literacy) that enable creativity and innovation in these high tech work environments.</a:t>
            </a:r>
          </a:p>
        </p:txBody>
      </p:sp>
      <p:pic>
        <p:nvPicPr>
          <p:cNvPr id="7" name="Picture 6">
            <a:extLst>
              <a:ext uri="{FF2B5EF4-FFF2-40B4-BE49-F238E27FC236}">
                <a16:creationId xmlns:a16="http://schemas.microsoft.com/office/drawing/2014/main" id="{D9F24FA4-628E-40E2-EB41-E1769132E6A1}"/>
              </a:ext>
            </a:extLst>
          </p:cNvPr>
          <p:cNvPicPr>
            <a:picLocks noChangeAspect="1"/>
          </p:cNvPicPr>
          <p:nvPr/>
        </p:nvPicPr>
        <p:blipFill>
          <a:blip r:embed="rId3"/>
          <a:stretch>
            <a:fillRect/>
          </a:stretch>
        </p:blipFill>
        <p:spPr>
          <a:xfrm>
            <a:off x="410817" y="315567"/>
            <a:ext cx="3352800" cy="457200"/>
          </a:xfrm>
          <a:prstGeom prst="rect">
            <a:avLst/>
          </a:prstGeom>
        </p:spPr>
      </p:pic>
      <p:sp>
        <p:nvSpPr>
          <p:cNvPr id="14" name="Google Shape;149;p20">
            <a:extLst>
              <a:ext uri="{FF2B5EF4-FFF2-40B4-BE49-F238E27FC236}">
                <a16:creationId xmlns:a16="http://schemas.microsoft.com/office/drawing/2014/main" id="{5BB7ABF1-F8CD-990C-9079-FF5FA9F5C556}"/>
              </a:ext>
            </a:extLst>
          </p:cNvPr>
          <p:cNvSpPr txBox="1">
            <a:spLocks noGrp="1"/>
          </p:cNvSpPr>
          <p:nvPr>
            <p:ph type="sldNum" idx="12"/>
          </p:nvPr>
        </p:nvSpPr>
        <p:spPr>
          <a:xfrm>
            <a:off x="8348869" y="4805945"/>
            <a:ext cx="441000" cy="232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2" name="Picture 1">
            <a:extLst>
              <a:ext uri="{FF2B5EF4-FFF2-40B4-BE49-F238E27FC236}">
                <a16:creationId xmlns:a16="http://schemas.microsoft.com/office/drawing/2014/main" id="{381CD378-3EDA-1B5E-F5FE-31E2468FF145}"/>
              </a:ext>
            </a:extLst>
          </p:cNvPr>
          <p:cNvPicPr>
            <a:picLocks noChangeAspect="1"/>
          </p:cNvPicPr>
          <p:nvPr/>
        </p:nvPicPr>
        <p:blipFill>
          <a:blip r:embed="rId4"/>
          <a:stretch>
            <a:fillRect/>
          </a:stretch>
        </p:blipFill>
        <p:spPr>
          <a:xfrm>
            <a:off x="341089" y="4310443"/>
            <a:ext cx="714554" cy="351665"/>
          </a:xfrm>
          <a:prstGeom prst="rect">
            <a:avLst/>
          </a:prstGeom>
        </p:spPr>
      </p:pic>
      <p:pic>
        <p:nvPicPr>
          <p:cNvPr id="4" name="Google Shape;193;p32" descr="SF">
            <a:extLst>
              <a:ext uri="{FF2B5EF4-FFF2-40B4-BE49-F238E27FC236}">
                <a16:creationId xmlns:a16="http://schemas.microsoft.com/office/drawing/2014/main" id="{997992E4-D219-C144-DFE0-E6C5A9426745}"/>
              </a:ext>
            </a:extLst>
          </p:cNvPr>
          <p:cNvPicPr preferRelativeResize="0"/>
          <p:nvPr/>
        </p:nvPicPr>
        <p:blipFill rotWithShape="1">
          <a:blip r:embed="rId5">
            <a:alphaModFix/>
          </a:blip>
          <a:srcRect/>
          <a:stretch/>
        </p:blipFill>
        <p:spPr>
          <a:xfrm>
            <a:off x="792641" y="4299251"/>
            <a:ext cx="370344" cy="374047"/>
          </a:xfrm>
          <a:prstGeom prst="rect">
            <a:avLst/>
          </a:prstGeom>
          <a:noFill/>
          <a:ln>
            <a:noFill/>
          </a:ln>
        </p:spPr>
      </p:pic>
      <p:pic>
        <p:nvPicPr>
          <p:cNvPr id="6" name="Google Shape;194;p32" descr="https://scienceplusc.org/wp-content/uploads/Master-Logo_695x338_color-300x146.png">
            <a:extLst>
              <a:ext uri="{FF2B5EF4-FFF2-40B4-BE49-F238E27FC236}">
                <a16:creationId xmlns:a16="http://schemas.microsoft.com/office/drawing/2014/main" id="{D0F4A315-E7A4-88CA-1CB0-5D06923EB79D}"/>
              </a:ext>
            </a:extLst>
          </p:cNvPr>
          <p:cNvPicPr preferRelativeResize="0"/>
          <p:nvPr/>
        </p:nvPicPr>
        <p:blipFill rotWithShape="1">
          <a:blip r:embed="rId6">
            <a:alphaModFix/>
          </a:blip>
          <a:srcRect/>
          <a:stretch/>
        </p:blipFill>
        <p:spPr>
          <a:xfrm>
            <a:off x="1264153" y="4227922"/>
            <a:ext cx="1061721" cy="516704"/>
          </a:xfrm>
          <a:prstGeom prst="rect">
            <a:avLst/>
          </a:prstGeom>
          <a:noFill/>
          <a:ln>
            <a:noFill/>
          </a:ln>
          <a:effectLst/>
        </p:spPr>
      </p:pic>
    </p:spTree>
    <p:extLst>
      <p:ext uri="{BB962C8B-B14F-4D97-AF65-F5344CB8AC3E}">
        <p14:creationId xmlns:p14="http://schemas.microsoft.com/office/powerpoint/2010/main" val="293627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9" name="Google Shape;259;p41"/>
          <p:cNvSpPr txBox="1">
            <a:spLocks noGrp="1"/>
          </p:cNvSpPr>
          <p:nvPr>
            <p:ph type="body" idx="1"/>
          </p:nvPr>
        </p:nvSpPr>
        <p:spPr>
          <a:xfrm>
            <a:off x="410066" y="693412"/>
            <a:ext cx="8229600" cy="3401863"/>
          </a:xfrm>
          <a:prstGeom prst="rect">
            <a:avLst/>
          </a:prstGeom>
          <a:noFill/>
          <a:ln>
            <a:noFill/>
          </a:ln>
        </p:spPr>
        <p:txBody>
          <a:bodyPr spcFirstLastPara="1" wrap="square" lIns="68575" tIns="34275" rIns="68575" bIns="34275" anchor="t" anchorCtr="0">
            <a:noAutofit/>
          </a:bodyPr>
          <a:lstStyle/>
          <a:p>
            <a:pPr marL="342900" lvl="0" indent="-342900" algn="l" rtl="0">
              <a:lnSpc>
                <a:spcPct val="100000"/>
              </a:lnSpc>
              <a:spcBef>
                <a:spcPts val="800"/>
              </a:spcBef>
              <a:spcAft>
                <a:spcPts val="0"/>
              </a:spcAft>
              <a:buClr>
                <a:schemeClr val="accent1"/>
              </a:buClr>
              <a:buSzPct val="100000"/>
              <a:buChar char="•"/>
            </a:pPr>
            <a:r>
              <a:rPr lang="en-US" sz="2000" dirty="0">
                <a:solidFill>
                  <a:srgbClr val="000000"/>
                </a:solidFill>
                <a:latin typeface="+mj-lt"/>
              </a:rPr>
              <a:t>National Science Foundation funded</a:t>
            </a:r>
          </a:p>
          <a:p>
            <a:pPr marL="342900" indent="-342900">
              <a:buClr>
                <a:schemeClr val="accent1"/>
              </a:buClr>
              <a:buSzPct val="100000"/>
            </a:pPr>
            <a:r>
              <a:rPr lang="en-US" sz="2000" b="1" dirty="0">
                <a:solidFill>
                  <a:srgbClr val="000000"/>
                </a:solidFill>
                <a:latin typeface="+mj-lt"/>
              </a:rPr>
              <a:t>Mirrors computational work practices of today’s scientists </a:t>
            </a:r>
          </a:p>
          <a:p>
            <a:pPr marL="342900" lvl="0" indent="-342900" algn="l" rtl="0">
              <a:lnSpc>
                <a:spcPct val="100000"/>
              </a:lnSpc>
              <a:spcBef>
                <a:spcPts val="800"/>
              </a:spcBef>
              <a:spcAft>
                <a:spcPts val="0"/>
              </a:spcAft>
              <a:buClr>
                <a:schemeClr val="accent1"/>
              </a:buClr>
              <a:buSzPct val="100000"/>
              <a:buChar char="•"/>
            </a:pPr>
            <a:r>
              <a:rPr lang="en-US" sz="2000" dirty="0">
                <a:solidFill>
                  <a:srgbClr val="000000"/>
                </a:solidFill>
                <a:latin typeface="+mj-lt"/>
              </a:rPr>
              <a:t>Partnership with Massachusetts Department of Elementary and Secondary Education to implement MA Digital Literacy Computer Science Standards</a:t>
            </a:r>
          </a:p>
          <a:p>
            <a:pPr marL="342900" indent="-342900">
              <a:buClr>
                <a:schemeClr val="accent1"/>
              </a:buClr>
              <a:buSzPct val="100000"/>
            </a:pPr>
            <a:r>
              <a:rPr lang="en-US" sz="2000" b="1" dirty="0">
                <a:solidFill>
                  <a:srgbClr val="000000"/>
                </a:solidFill>
                <a:latin typeface="+mj-lt"/>
              </a:rPr>
              <a:t>Creates 3 new MA Science courses &amp; course codes </a:t>
            </a:r>
            <a:r>
              <a:rPr lang="en-US" sz="2000" dirty="0">
                <a:solidFill>
                  <a:srgbClr val="000000"/>
                </a:solidFill>
                <a:latin typeface="+mj-lt"/>
              </a:rPr>
              <a:t>with modeling &amp; simulation and Data </a:t>
            </a:r>
            <a:r>
              <a:rPr lang="en-US" sz="2000" dirty="0" err="1">
                <a:solidFill>
                  <a:srgbClr val="000000"/>
                </a:solidFill>
                <a:latin typeface="+mj-lt"/>
              </a:rPr>
              <a:t>Science+Machine</a:t>
            </a:r>
            <a:r>
              <a:rPr lang="en-US" sz="2000" dirty="0">
                <a:solidFill>
                  <a:srgbClr val="000000"/>
                </a:solidFill>
                <a:latin typeface="+mj-lt"/>
              </a:rPr>
              <a:t> Learning units inserted</a:t>
            </a:r>
          </a:p>
          <a:p>
            <a:pPr marL="342900" indent="-342900">
              <a:buClr>
                <a:schemeClr val="accent1"/>
              </a:buClr>
              <a:buSzPct val="100000"/>
            </a:pPr>
            <a:r>
              <a:rPr lang="en-US" sz="2000" b="1" dirty="0">
                <a:latin typeface="Arial" panose="020B0604020202020204" pitchFamily="34" charset="0"/>
                <a:ea typeface="Roboto"/>
                <a:cs typeface="Arial" panose="020B0604020202020204" pitchFamily="34" charset="0"/>
                <a:sym typeface="Roboto"/>
              </a:rPr>
              <a:t>Provides professional development </a:t>
            </a:r>
            <a:r>
              <a:rPr lang="en-US" sz="2000" dirty="0">
                <a:latin typeface="Arial" panose="020B0604020202020204" pitchFamily="34" charset="0"/>
                <a:ea typeface="Roboto"/>
                <a:cs typeface="Arial" panose="020B0604020202020204" pitchFamily="34" charset="0"/>
                <a:sym typeface="Roboto"/>
              </a:rPr>
              <a:t>to support implementation</a:t>
            </a:r>
          </a:p>
          <a:p>
            <a:pPr marL="342900" indent="-342900">
              <a:buClr>
                <a:schemeClr val="accent1"/>
              </a:buClr>
              <a:buSzPct val="100000"/>
            </a:pPr>
            <a:endParaRPr lang="en-US" sz="2000" dirty="0">
              <a:solidFill>
                <a:srgbClr val="000000"/>
              </a:solidFill>
              <a:latin typeface="+mj-lt"/>
            </a:endParaRPr>
          </a:p>
          <a:p>
            <a:pPr marL="0" lvl="0" indent="0" algn="l" rtl="0">
              <a:lnSpc>
                <a:spcPct val="100000"/>
              </a:lnSpc>
              <a:spcBef>
                <a:spcPts val="800"/>
              </a:spcBef>
              <a:spcAft>
                <a:spcPts val="0"/>
              </a:spcAft>
              <a:buSzPts val="2400"/>
              <a:buNone/>
            </a:pPr>
            <a:endParaRPr dirty="0">
              <a:solidFill>
                <a:schemeClr val="tx1"/>
              </a:solidFill>
            </a:endParaRPr>
          </a:p>
          <a:p>
            <a:pPr marL="457200" lvl="0" indent="0" algn="l" rtl="0">
              <a:lnSpc>
                <a:spcPct val="100000"/>
              </a:lnSpc>
              <a:spcBef>
                <a:spcPts val="800"/>
              </a:spcBef>
              <a:spcAft>
                <a:spcPts val="0"/>
              </a:spcAft>
              <a:buSzPts val="2400"/>
              <a:buNone/>
            </a:pPr>
            <a:endParaRPr dirty="0"/>
          </a:p>
        </p:txBody>
      </p:sp>
      <p:sp>
        <p:nvSpPr>
          <p:cNvPr id="5" name="Google Shape;149;p20">
            <a:extLst>
              <a:ext uri="{FF2B5EF4-FFF2-40B4-BE49-F238E27FC236}">
                <a16:creationId xmlns:a16="http://schemas.microsoft.com/office/drawing/2014/main" id="{B4B266A7-EC63-6244-D0A5-FB4B3E882121}"/>
              </a:ext>
            </a:extLst>
          </p:cNvPr>
          <p:cNvSpPr txBox="1">
            <a:spLocks noGrp="1"/>
          </p:cNvSpPr>
          <p:nvPr>
            <p:ph type="sldNum" idx="12"/>
          </p:nvPr>
        </p:nvSpPr>
        <p:spPr>
          <a:xfrm>
            <a:off x="8348869" y="4805945"/>
            <a:ext cx="441000" cy="232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4" name="Google Shape;156;p21">
            <a:extLst>
              <a:ext uri="{FF2B5EF4-FFF2-40B4-BE49-F238E27FC236}">
                <a16:creationId xmlns:a16="http://schemas.microsoft.com/office/drawing/2014/main" id="{7E5F329B-31CA-5CC4-D2C0-5573C5CA8402}"/>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err="1">
                <a:solidFill>
                  <a:schemeClr val="tx1"/>
                </a:solidFill>
                <a:latin typeface="Fira Sans Extra Condensed"/>
                <a:ea typeface="Fira Sans Extra Condensed"/>
                <a:cs typeface="Fira Sans Extra Condensed"/>
                <a:sym typeface="Fira Sans Extra Condensed"/>
              </a:rPr>
              <a:t>Science+C</a:t>
            </a:r>
            <a:endParaRPr lang="en-US" sz="3000" b="1" dirty="0">
              <a:solidFill>
                <a:schemeClr val="tx1"/>
              </a:solidFill>
              <a:latin typeface="Fira Sans Extra Condensed"/>
              <a:ea typeface="Fira Sans Extra Condensed"/>
              <a:cs typeface="Fira Sans Extra Condensed"/>
              <a:sym typeface="Fira Sans Extra Condensed"/>
            </a:endParaRPr>
          </a:p>
        </p:txBody>
      </p:sp>
      <p:sp>
        <p:nvSpPr>
          <p:cNvPr id="6" name="Google Shape;149;p20">
            <a:extLst>
              <a:ext uri="{FF2B5EF4-FFF2-40B4-BE49-F238E27FC236}">
                <a16:creationId xmlns:a16="http://schemas.microsoft.com/office/drawing/2014/main" id="{E246E06A-C301-2128-B82E-67BD17A991B0}"/>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2" name="Picture 1">
            <a:extLst>
              <a:ext uri="{FF2B5EF4-FFF2-40B4-BE49-F238E27FC236}">
                <a16:creationId xmlns:a16="http://schemas.microsoft.com/office/drawing/2014/main" id="{AF506C6E-7A38-36FF-10A9-EE987406013F}"/>
              </a:ext>
            </a:extLst>
          </p:cNvPr>
          <p:cNvPicPr>
            <a:picLocks noChangeAspect="1"/>
          </p:cNvPicPr>
          <p:nvPr/>
        </p:nvPicPr>
        <p:blipFill>
          <a:blip r:embed="rId3"/>
          <a:stretch>
            <a:fillRect/>
          </a:stretch>
        </p:blipFill>
        <p:spPr>
          <a:xfrm>
            <a:off x="341089" y="4310443"/>
            <a:ext cx="714554" cy="351665"/>
          </a:xfrm>
          <a:prstGeom prst="rect">
            <a:avLst/>
          </a:prstGeom>
        </p:spPr>
      </p:pic>
      <p:pic>
        <p:nvPicPr>
          <p:cNvPr id="3" name="Google Shape;193;p32" descr="SF">
            <a:extLst>
              <a:ext uri="{FF2B5EF4-FFF2-40B4-BE49-F238E27FC236}">
                <a16:creationId xmlns:a16="http://schemas.microsoft.com/office/drawing/2014/main" id="{8B64BF45-E719-51E0-AA62-C084FEE11CF9}"/>
              </a:ext>
            </a:extLst>
          </p:cNvPr>
          <p:cNvPicPr preferRelativeResize="0"/>
          <p:nvPr/>
        </p:nvPicPr>
        <p:blipFill rotWithShape="1">
          <a:blip r:embed="rId4">
            <a:alphaModFix/>
          </a:blip>
          <a:srcRect/>
          <a:stretch/>
        </p:blipFill>
        <p:spPr>
          <a:xfrm>
            <a:off x="792641" y="4299251"/>
            <a:ext cx="370344" cy="374047"/>
          </a:xfrm>
          <a:prstGeom prst="rect">
            <a:avLst/>
          </a:prstGeom>
          <a:noFill/>
          <a:ln>
            <a:noFill/>
          </a:ln>
        </p:spPr>
      </p:pic>
      <p:pic>
        <p:nvPicPr>
          <p:cNvPr id="7" name="Google Shape;194;p32" descr="https://scienceplusc.org/wp-content/uploads/Master-Logo_695x338_color-300x146.png">
            <a:extLst>
              <a:ext uri="{FF2B5EF4-FFF2-40B4-BE49-F238E27FC236}">
                <a16:creationId xmlns:a16="http://schemas.microsoft.com/office/drawing/2014/main" id="{EBAA5151-F9A3-0812-912A-7F6EC91E3246}"/>
              </a:ext>
            </a:extLst>
          </p:cNvPr>
          <p:cNvPicPr preferRelativeResize="0"/>
          <p:nvPr/>
        </p:nvPicPr>
        <p:blipFill rotWithShape="1">
          <a:blip r:embed="rId5">
            <a:alphaModFix/>
          </a:blip>
          <a:srcRect/>
          <a:stretch/>
        </p:blipFill>
        <p:spPr>
          <a:xfrm>
            <a:off x="1264153" y="4227922"/>
            <a:ext cx="1061721" cy="516704"/>
          </a:xfrm>
          <a:prstGeom prst="rect">
            <a:avLst/>
          </a:prstGeom>
          <a:noFill/>
          <a:ln>
            <a:noFill/>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a:spLocks noGrp="1"/>
          </p:cNvSpPr>
          <p:nvPr>
            <p:ph type="title"/>
          </p:nvPr>
        </p:nvSpPr>
        <p:spPr>
          <a:xfrm>
            <a:off x="457200" y="383651"/>
            <a:ext cx="8229600" cy="465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b="1">
                <a:latin typeface="Fira Sans Extra Condensed"/>
                <a:ea typeface="Fira Sans Extra Condensed"/>
                <a:cs typeface="Fira Sans Extra Condensed"/>
                <a:sym typeface="Fira Sans Extra Condensed"/>
              </a:rPr>
              <a:t>WHAT IS SCIENCE+C?</a:t>
            </a:r>
            <a:endParaRPr b="1">
              <a:latin typeface="Fira Sans Extra Condensed"/>
              <a:ea typeface="Fira Sans Extra Condensed"/>
              <a:cs typeface="Fira Sans Extra Condensed"/>
              <a:sym typeface="Fira Sans Extra Condensed"/>
            </a:endParaRPr>
          </a:p>
        </p:txBody>
      </p:sp>
      <p:sp>
        <p:nvSpPr>
          <p:cNvPr id="217" name="Google Shape;217;p26"/>
          <p:cNvSpPr txBox="1"/>
          <p:nvPr/>
        </p:nvSpPr>
        <p:spPr>
          <a:xfrm>
            <a:off x="457200" y="859843"/>
            <a:ext cx="8229600" cy="3035756"/>
          </a:xfrm>
          <a:prstGeom prst="rect">
            <a:avLst/>
          </a:prstGeom>
          <a:noFill/>
          <a:ln>
            <a:noFill/>
          </a:ln>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Clr>
                <a:schemeClr val="accent1"/>
              </a:buClr>
              <a:buSzPct val="100000"/>
              <a:buFont typeface="Arial" panose="020B0604020202020204" pitchFamily="34" charset="0"/>
              <a:buChar char="•"/>
            </a:pPr>
            <a:r>
              <a:rPr lang="en-US" sz="1800" dirty="0">
                <a:latin typeface="Arial" panose="020B0604020202020204" pitchFamily="34" charset="0"/>
                <a:ea typeface="Roboto"/>
                <a:cs typeface="Arial" panose="020B0604020202020204" pitchFamily="34" charset="0"/>
                <a:sym typeface="Roboto"/>
              </a:rPr>
              <a:t>Designed to </a:t>
            </a:r>
            <a:r>
              <a:rPr lang="en-US" sz="1800" b="1" dirty="0">
                <a:latin typeface="Arial" panose="020B0604020202020204" pitchFamily="34" charset="0"/>
                <a:ea typeface="Roboto"/>
                <a:cs typeface="Arial" panose="020B0604020202020204" pitchFamily="34" charset="0"/>
                <a:sym typeface="Roboto"/>
              </a:rPr>
              <a:t>build foundational computer modeling skills/knowledge </a:t>
            </a:r>
            <a:r>
              <a:rPr lang="en-US" sz="1800" dirty="0">
                <a:latin typeface="Arial" panose="020B0604020202020204" pitchFamily="34" charset="0"/>
                <a:ea typeface="Roboto"/>
                <a:cs typeface="Arial" panose="020B0604020202020204" pitchFamily="34" charset="0"/>
                <a:sym typeface="Roboto"/>
              </a:rPr>
              <a:t>to help students learn to create, innovate and solve problems by </a:t>
            </a:r>
            <a:r>
              <a:rPr lang="en-US" sz="1800" b="1" dirty="0">
                <a:latin typeface="Arial" panose="020B0604020202020204" pitchFamily="34" charset="0"/>
                <a:ea typeface="Roboto"/>
                <a:cs typeface="Arial" panose="020B0604020202020204" pitchFamily="34" charset="0"/>
                <a:sym typeface="Roboto"/>
              </a:rPr>
              <a:t>using, decoding and modifying computational models</a:t>
            </a:r>
          </a:p>
          <a:p>
            <a:pPr marL="457200" indent="-361950">
              <a:lnSpc>
                <a:spcPct val="115000"/>
              </a:lnSpc>
              <a:buClr>
                <a:schemeClr val="accent1"/>
              </a:buClr>
              <a:buSzPct val="100000"/>
              <a:buFont typeface="Arial" panose="020B0604020202020204" pitchFamily="34" charset="0"/>
              <a:buChar char="•"/>
            </a:pPr>
            <a:r>
              <a:rPr lang="en-US" sz="1800" b="1" dirty="0">
                <a:latin typeface="+mj-lt"/>
              </a:rPr>
              <a:t>Broadens participation in STEM </a:t>
            </a:r>
            <a:r>
              <a:rPr lang="en-US" sz="1800" b="1" dirty="0">
                <a:solidFill>
                  <a:srgbClr val="000000"/>
                </a:solidFill>
                <a:latin typeface="+mj-lt"/>
              </a:rPr>
              <a:t> by reaching all students </a:t>
            </a:r>
            <a:r>
              <a:rPr lang="en-US" sz="1800" dirty="0">
                <a:solidFill>
                  <a:srgbClr val="000000"/>
                </a:solidFill>
                <a:latin typeface="+mj-lt"/>
              </a:rPr>
              <a:t>through integration of computer modeling into compulsory education courses</a:t>
            </a:r>
          </a:p>
          <a:p>
            <a:pPr marL="457200" lvl="0" indent="-361950" algn="l" rtl="0">
              <a:lnSpc>
                <a:spcPct val="115000"/>
              </a:lnSpc>
              <a:spcBef>
                <a:spcPts val="0"/>
              </a:spcBef>
              <a:spcAft>
                <a:spcPts val="0"/>
              </a:spcAft>
              <a:buClr>
                <a:schemeClr val="accent1"/>
              </a:buClr>
              <a:buSzPct val="100000"/>
              <a:buFont typeface="Arial" panose="020B0604020202020204" pitchFamily="34" charset="0"/>
              <a:buChar char="•"/>
            </a:pPr>
            <a:endParaRPr lang="en-US" sz="1800" dirty="0">
              <a:latin typeface="Arial" panose="020B0604020202020204" pitchFamily="34" charset="0"/>
              <a:ea typeface="Roboto"/>
              <a:cs typeface="Arial" panose="020B0604020202020204" pitchFamily="34" charset="0"/>
              <a:sym typeface="Roboto"/>
            </a:endParaRPr>
          </a:p>
          <a:p>
            <a:pPr marL="95250" lvl="0" algn="ctr" rtl="0">
              <a:lnSpc>
                <a:spcPct val="115000"/>
              </a:lnSpc>
              <a:spcBef>
                <a:spcPts val="0"/>
              </a:spcBef>
              <a:spcAft>
                <a:spcPts val="0"/>
              </a:spcAft>
              <a:buClr>
                <a:schemeClr val="accent1"/>
              </a:buClr>
              <a:buSzPct val="100000"/>
            </a:pPr>
            <a:r>
              <a:rPr lang="en-US" sz="2400" dirty="0">
                <a:hlinkClick r:id="rId3"/>
              </a:rPr>
              <a:t>Introducing All Students to CS Within Core Science Courses (videohall.com)</a:t>
            </a:r>
            <a:endParaRPr lang="en-US" sz="1800" dirty="0">
              <a:latin typeface="Calibri"/>
              <a:ea typeface="Calibri"/>
              <a:cs typeface="Calibri"/>
              <a:sym typeface="Calibri"/>
            </a:endParaRPr>
          </a:p>
        </p:txBody>
      </p:sp>
      <p:sp>
        <p:nvSpPr>
          <p:cNvPr id="2" name="Google Shape;149;p20">
            <a:extLst>
              <a:ext uri="{FF2B5EF4-FFF2-40B4-BE49-F238E27FC236}">
                <a16:creationId xmlns:a16="http://schemas.microsoft.com/office/drawing/2014/main" id="{3FAE4D28-D1F3-DF3F-F7D8-ADEE36FE2450}"/>
              </a:ext>
            </a:extLst>
          </p:cNvPr>
          <p:cNvSpPr txBox="1">
            <a:spLocks/>
          </p:cNvSpPr>
          <p:nvPr/>
        </p:nvSpPr>
        <p:spPr>
          <a:xfrm>
            <a:off x="8348869" y="4805945"/>
            <a:ext cx="441000" cy="23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6</a:t>
            </a:fld>
            <a:endParaRPr lang="en-US" dirty="0"/>
          </a:p>
        </p:txBody>
      </p:sp>
      <p:sp>
        <p:nvSpPr>
          <p:cNvPr id="3" name="Google Shape;156;p21">
            <a:extLst>
              <a:ext uri="{FF2B5EF4-FFF2-40B4-BE49-F238E27FC236}">
                <a16:creationId xmlns:a16="http://schemas.microsoft.com/office/drawing/2014/main" id="{ACD17B2E-CBE7-32B3-F607-1A127E6D70A9}"/>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err="1">
                <a:solidFill>
                  <a:schemeClr val="tx1"/>
                </a:solidFill>
                <a:latin typeface="Fira Sans Extra Condensed"/>
                <a:ea typeface="Fira Sans Extra Condensed"/>
                <a:cs typeface="Fira Sans Extra Condensed"/>
                <a:sym typeface="Fira Sans Extra Condensed"/>
              </a:rPr>
              <a:t>Science+C</a:t>
            </a:r>
            <a:endParaRPr lang="en-US" sz="3000" b="1" dirty="0">
              <a:solidFill>
                <a:schemeClr val="tx1"/>
              </a:solidFill>
              <a:latin typeface="Fira Sans Extra Condensed"/>
              <a:ea typeface="Fira Sans Extra Condensed"/>
              <a:cs typeface="Fira Sans Extra Condensed"/>
              <a:sym typeface="Fira Sans Extra Condensed"/>
            </a:endParaRPr>
          </a:p>
        </p:txBody>
      </p:sp>
      <p:sp>
        <p:nvSpPr>
          <p:cNvPr id="4" name="Google Shape;149;p20">
            <a:extLst>
              <a:ext uri="{FF2B5EF4-FFF2-40B4-BE49-F238E27FC236}">
                <a16:creationId xmlns:a16="http://schemas.microsoft.com/office/drawing/2014/main" id="{8BEDDD72-8A3F-8303-8EE4-569BCD8BA887}"/>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5" name="Picture 4">
            <a:extLst>
              <a:ext uri="{FF2B5EF4-FFF2-40B4-BE49-F238E27FC236}">
                <a16:creationId xmlns:a16="http://schemas.microsoft.com/office/drawing/2014/main" id="{BB056BBE-6F33-771F-9EA9-D41667E8F2E7}"/>
              </a:ext>
            </a:extLst>
          </p:cNvPr>
          <p:cNvPicPr>
            <a:picLocks noChangeAspect="1"/>
          </p:cNvPicPr>
          <p:nvPr/>
        </p:nvPicPr>
        <p:blipFill>
          <a:blip r:embed="rId4"/>
          <a:stretch>
            <a:fillRect/>
          </a:stretch>
        </p:blipFill>
        <p:spPr>
          <a:xfrm>
            <a:off x="341089" y="4310443"/>
            <a:ext cx="714554" cy="351665"/>
          </a:xfrm>
          <a:prstGeom prst="rect">
            <a:avLst/>
          </a:prstGeom>
        </p:spPr>
      </p:pic>
      <p:pic>
        <p:nvPicPr>
          <p:cNvPr id="6" name="Google Shape;193;p32" descr="SF">
            <a:extLst>
              <a:ext uri="{FF2B5EF4-FFF2-40B4-BE49-F238E27FC236}">
                <a16:creationId xmlns:a16="http://schemas.microsoft.com/office/drawing/2014/main" id="{CEA43136-0ABC-57DB-1969-62AB4D5DD036}"/>
              </a:ext>
            </a:extLst>
          </p:cNvPr>
          <p:cNvPicPr preferRelativeResize="0"/>
          <p:nvPr/>
        </p:nvPicPr>
        <p:blipFill rotWithShape="1">
          <a:blip r:embed="rId5">
            <a:alphaModFix/>
          </a:blip>
          <a:srcRect/>
          <a:stretch/>
        </p:blipFill>
        <p:spPr>
          <a:xfrm>
            <a:off x="792641" y="4299251"/>
            <a:ext cx="370344" cy="374047"/>
          </a:xfrm>
          <a:prstGeom prst="rect">
            <a:avLst/>
          </a:prstGeom>
          <a:noFill/>
          <a:ln>
            <a:noFill/>
          </a:ln>
        </p:spPr>
      </p:pic>
      <p:pic>
        <p:nvPicPr>
          <p:cNvPr id="7" name="Google Shape;194;p32" descr="https://scienceplusc.org/wp-content/uploads/Master-Logo_695x338_color-300x146.png">
            <a:extLst>
              <a:ext uri="{FF2B5EF4-FFF2-40B4-BE49-F238E27FC236}">
                <a16:creationId xmlns:a16="http://schemas.microsoft.com/office/drawing/2014/main" id="{E86E8A95-5486-7827-5C9A-B9F3FDBD155E}"/>
              </a:ext>
            </a:extLst>
          </p:cNvPr>
          <p:cNvPicPr preferRelativeResize="0"/>
          <p:nvPr/>
        </p:nvPicPr>
        <p:blipFill rotWithShape="1">
          <a:blip r:embed="rId6">
            <a:alphaModFix/>
          </a:blip>
          <a:srcRect/>
          <a:stretch/>
        </p:blipFill>
        <p:spPr>
          <a:xfrm>
            <a:off x="1264153" y="4227922"/>
            <a:ext cx="1061721" cy="516704"/>
          </a:xfrm>
          <a:prstGeom prst="rect">
            <a:avLst/>
          </a:prstGeom>
          <a:noFill/>
          <a:ln>
            <a:noFill/>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2"/>
          <p:cNvSpPr txBox="1">
            <a:spLocks noGrp="1"/>
          </p:cNvSpPr>
          <p:nvPr>
            <p:ph type="title"/>
          </p:nvPr>
        </p:nvSpPr>
        <p:spPr>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2300"/>
              <a:buNone/>
            </a:pPr>
            <a:r>
              <a:rPr lang="en-US" dirty="0"/>
              <a:t>BIG QUESTIONS:</a:t>
            </a:r>
            <a:endParaRPr dirty="0"/>
          </a:p>
        </p:txBody>
      </p:sp>
      <p:sp>
        <p:nvSpPr>
          <p:cNvPr id="265" name="Google Shape;265;p42"/>
          <p:cNvSpPr txBox="1">
            <a:spLocks noGrp="1"/>
          </p:cNvSpPr>
          <p:nvPr>
            <p:ph type="body" idx="1"/>
          </p:nvPr>
        </p:nvSpPr>
        <p:spPr>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2400"/>
              <a:buNone/>
            </a:pPr>
            <a:endParaRPr/>
          </a:p>
          <a:p>
            <a:pPr marL="457200" lvl="0" indent="0" algn="l" rtl="0">
              <a:lnSpc>
                <a:spcPct val="100000"/>
              </a:lnSpc>
              <a:spcBef>
                <a:spcPts val="800"/>
              </a:spcBef>
              <a:spcAft>
                <a:spcPts val="0"/>
              </a:spcAft>
              <a:buSzPts val="2400"/>
              <a:buNone/>
            </a:pPr>
            <a:endParaRPr/>
          </a:p>
        </p:txBody>
      </p:sp>
      <p:sp>
        <p:nvSpPr>
          <p:cNvPr id="3" name="Google Shape;149;p20">
            <a:extLst>
              <a:ext uri="{FF2B5EF4-FFF2-40B4-BE49-F238E27FC236}">
                <a16:creationId xmlns:a16="http://schemas.microsoft.com/office/drawing/2014/main" id="{10F663E3-492A-8C6E-37C4-B359636F7297}"/>
              </a:ext>
            </a:extLst>
          </p:cNvPr>
          <p:cNvSpPr txBox="1">
            <a:spLocks noGrp="1"/>
          </p:cNvSpPr>
          <p:nvPr>
            <p:ph type="sldNum" idx="12"/>
          </p:nvPr>
        </p:nvSpPr>
        <p:spPr>
          <a:xfrm>
            <a:off x="8348869" y="4805945"/>
            <a:ext cx="441000" cy="232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266" name="Google Shape;266;p42"/>
          <p:cNvSpPr txBox="1"/>
          <p:nvPr/>
        </p:nvSpPr>
        <p:spPr>
          <a:xfrm>
            <a:off x="578207" y="1075202"/>
            <a:ext cx="8139986" cy="2552581"/>
          </a:xfrm>
          <a:prstGeom prst="rect">
            <a:avLst/>
          </a:prstGeom>
          <a:noFill/>
          <a:ln>
            <a:noFill/>
          </a:ln>
        </p:spPr>
        <p:txBody>
          <a:bodyPr spcFirstLastPara="1" wrap="square" lIns="68575" tIns="34275" rIns="68575" bIns="34275" anchor="t" anchorCtr="0">
            <a:noAutofit/>
          </a:bodyPr>
          <a:lstStyle/>
          <a:p>
            <a:pPr marL="342900" marR="0" lvl="0" indent="-342900" algn="l" rtl="0">
              <a:lnSpc>
                <a:spcPct val="100000"/>
              </a:lnSpc>
              <a:spcBef>
                <a:spcPts val="800"/>
              </a:spcBef>
              <a:spcAft>
                <a:spcPts val="0"/>
              </a:spcAft>
              <a:buClr>
                <a:schemeClr val="accent1"/>
              </a:buClr>
              <a:buSzPts val="2400"/>
              <a:buFont typeface="Arial"/>
              <a:buChar char="•"/>
            </a:pPr>
            <a:r>
              <a:rPr lang="en-US" sz="2000" b="0" i="0" u="none" strike="noStrike" cap="none" dirty="0">
                <a:solidFill>
                  <a:srgbClr val="101D34"/>
                </a:solidFill>
                <a:latin typeface="Arial" panose="020B0604020202020204" pitchFamily="34" charset="0"/>
                <a:ea typeface="Quattrocento Sans"/>
                <a:cs typeface="Arial" panose="020B0604020202020204" pitchFamily="34" charset="0"/>
                <a:sym typeface="Quattrocento Sans"/>
              </a:rPr>
              <a:t>Can </a:t>
            </a:r>
            <a:r>
              <a:rPr lang="en-US" sz="2000" dirty="0">
                <a:solidFill>
                  <a:srgbClr val="101D34"/>
                </a:solidFill>
                <a:latin typeface="Arial" panose="020B0604020202020204" pitchFamily="34" charset="0"/>
                <a:ea typeface="Quattrocento Sans"/>
                <a:cs typeface="Arial" panose="020B0604020202020204" pitchFamily="34" charset="0"/>
                <a:sym typeface="Quattrocento Sans"/>
              </a:rPr>
              <a:t>teachers and students</a:t>
            </a:r>
            <a:r>
              <a:rPr lang="en-US" sz="2000" b="0" i="0" u="none" strike="noStrike" cap="none" dirty="0">
                <a:solidFill>
                  <a:srgbClr val="101D34"/>
                </a:solidFill>
                <a:latin typeface="Arial" panose="020B0604020202020204" pitchFamily="34" charset="0"/>
                <a:ea typeface="Quattrocento Sans"/>
                <a:cs typeface="Arial" panose="020B0604020202020204" pitchFamily="34" charset="0"/>
                <a:sym typeface="Quattrocento Sans"/>
              </a:rPr>
              <a:t> learn to read and understand models without learning to write them? (by providing them with scaffolding and incremental builds) </a:t>
            </a:r>
            <a:endParaRPr sz="2000" dirty="0">
              <a:latin typeface="Arial" panose="020B0604020202020204" pitchFamily="34" charset="0"/>
              <a:cs typeface="Arial" panose="020B0604020202020204" pitchFamily="34" charset="0"/>
            </a:endParaRPr>
          </a:p>
          <a:p>
            <a:pPr marL="342900" marR="0" lvl="0" indent="-342900" algn="l" rtl="0">
              <a:lnSpc>
                <a:spcPct val="100000"/>
              </a:lnSpc>
              <a:spcBef>
                <a:spcPts val="800"/>
              </a:spcBef>
              <a:spcAft>
                <a:spcPts val="0"/>
              </a:spcAft>
              <a:buClr>
                <a:schemeClr val="accent1"/>
              </a:buClr>
              <a:buSzPts val="2400"/>
              <a:buFont typeface="Arial"/>
              <a:buChar char="•"/>
            </a:pPr>
            <a:r>
              <a:rPr lang="en-US" sz="2000" b="0" i="0" u="none" strike="noStrike" cap="none" dirty="0">
                <a:solidFill>
                  <a:srgbClr val="101D34"/>
                </a:solidFill>
                <a:latin typeface="Arial" panose="020B0604020202020204" pitchFamily="34" charset="0"/>
                <a:ea typeface="Quattrocento Sans"/>
                <a:cs typeface="Arial" panose="020B0604020202020204" pitchFamily="34" charset="0"/>
                <a:sym typeface="Quattrocento Sans"/>
              </a:rPr>
              <a:t>Can teachers be given enough information about a specific model and how it works to be able to </a:t>
            </a:r>
            <a:r>
              <a:rPr lang="en-US" sz="2000" b="0" i="1" u="none" strike="noStrike" cap="none" dirty="0">
                <a:solidFill>
                  <a:srgbClr val="101D34"/>
                </a:solidFill>
                <a:latin typeface="Arial" panose="020B0604020202020204" pitchFamily="34" charset="0"/>
                <a:ea typeface="Quattrocento Sans"/>
                <a:cs typeface="Arial" panose="020B0604020202020204" pitchFamily="34" charset="0"/>
                <a:sym typeface="Quattrocento Sans"/>
              </a:rPr>
              <a:t>use it appropriately </a:t>
            </a:r>
            <a:r>
              <a:rPr lang="en-US" sz="2000" i="1" dirty="0">
                <a:solidFill>
                  <a:srgbClr val="101D34"/>
                </a:solidFill>
                <a:latin typeface="Arial" panose="020B0604020202020204" pitchFamily="34" charset="0"/>
                <a:ea typeface="Quattrocento Sans"/>
                <a:cs typeface="Arial" panose="020B0604020202020204" pitchFamily="34" charset="0"/>
                <a:sym typeface="Quattrocento Sans"/>
              </a:rPr>
              <a:t>(in simulation experiments)</a:t>
            </a:r>
            <a:r>
              <a:rPr lang="en-US" sz="2000" b="0" i="1" u="none" strike="noStrike" cap="none" dirty="0">
                <a:solidFill>
                  <a:srgbClr val="101D34"/>
                </a:solidFill>
                <a:latin typeface="Arial" panose="020B0604020202020204" pitchFamily="34" charset="0"/>
                <a:ea typeface="Quattrocento Sans"/>
                <a:cs typeface="Arial" panose="020B0604020202020204" pitchFamily="34" charset="0"/>
                <a:sym typeface="Quattrocento Sans"/>
              </a:rPr>
              <a:t>, teach decoding, and support student </a:t>
            </a:r>
            <a:r>
              <a:rPr lang="en-US" sz="2000" i="1" dirty="0">
                <a:solidFill>
                  <a:srgbClr val="101D34"/>
                </a:solidFill>
                <a:latin typeface="Arial" panose="020B0604020202020204" pitchFamily="34" charset="0"/>
                <a:ea typeface="Quattrocento Sans"/>
                <a:cs typeface="Arial" panose="020B0604020202020204" pitchFamily="34" charset="0"/>
                <a:sym typeface="Quattrocento Sans"/>
              </a:rPr>
              <a:t>modification of models</a:t>
            </a:r>
            <a:r>
              <a:rPr lang="en-US" sz="2000" b="0" i="0" u="none" strike="noStrike" cap="none" dirty="0">
                <a:solidFill>
                  <a:srgbClr val="101D34"/>
                </a:solidFill>
                <a:latin typeface="Arial" panose="020B0604020202020204" pitchFamily="34" charset="0"/>
                <a:ea typeface="Quattrocento Sans"/>
                <a:cs typeface="Arial" panose="020B0604020202020204" pitchFamily="34" charset="0"/>
                <a:sym typeface="Quattrocento Sans"/>
              </a:rPr>
              <a:t>?</a:t>
            </a:r>
            <a:endParaRPr sz="2000" dirty="0">
              <a:latin typeface="Arial" panose="020B0604020202020204" pitchFamily="34" charset="0"/>
              <a:cs typeface="Arial" panose="020B0604020202020204" pitchFamily="34" charset="0"/>
            </a:endParaRPr>
          </a:p>
          <a:p>
            <a:pPr marL="457200" marR="0" lvl="0" indent="0" algn="l" rtl="0">
              <a:lnSpc>
                <a:spcPct val="100000"/>
              </a:lnSpc>
              <a:spcBef>
                <a:spcPts val="800"/>
              </a:spcBef>
              <a:spcAft>
                <a:spcPts val="0"/>
              </a:spcAft>
              <a:buClr>
                <a:srgbClr val="E38526"/>
              </a:buClr>
              <a:buSzPts val="2400"/>
              <a:buFont typeface="Arial"/>
              <a:buNone/>
            </a:pPr>
            <a:endParaRPr sz="2400" b="0" i="0" u="none" strike="noStrike" cap="none" dirty="0">
              <a:solidFill>
                <a:srgbClr val="101D34"/>
              </a:solidFill>
              <a:latin typeface="Quattrocento Sans"/>
              <a:ea typeface="Quattrocento Sans"/>
              <a:cs typeface="Quattrocento Sans"/>
              <a:sym typeface="Quattrocento Sans"/>
            </a:endParaRPr>
          </a:p>
        </p:txBody>
      </p:sp>
      <p:sp>
        <p:nvSpPr>
          <p:cNvPr id="2" name="Google Shape;156;p21">
            <a:extLst>
              <a:ext uri="{FF2B5EF4-FFF2-40B4-BE49-F238E27FC236}">
                <a16:creationId xmlns:a16="http://schemas.microsoft.com/office/drawing/2014/main" id="{535552E2-5CE0-C81D-AC74-794449E52181}"/>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Driven by Essential Questions</a:t>
            </a:r>
          </a:p>
        </p:txBody>
      </p:sp>
      <p:sp>
        <p:nvSpPr>
          <p:cNvPr id="4" name="Google Shape;149;p20">
            <a:extLst>
              <a:ext uri="{FF2B5EF4-FFF2-40B4-BE49-F238E27FC236}">
                <a16:creationId xmlns:a16="http://schemas.microsoft.com/office/drawing/2014/main" id="{34AB3351-CE1F-5482-BED3-F33DFB5B6F86}"/>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5" name="Picture 4">
            <a:extLst>
              <a:ext uri="{FF2B5EF4-FFF2-40B4-BE49-F238E27FC236}">
                <a16:creationId xmlns:a16="http://schemas.microsoft.com/office/drawing/2014/main" id="{B13490B3-DAD7-CECD-C419-CBB3B2E4A9FB}"/>
              </a:ext>
            </a:extLst>
          </p:cNvPr>
          <p:cNvPicPr>
            <a:picLocks noChangeAspect="1"/>
          </p:cNvPicPr>
          <p:nvPr/>
        </p:nvPicPr>
        <p:blipFill>
          <a:blip r:embed="rId3"/>
          <a:stretch>
            <a:fillRect/>
          </a:stretch>
        </p:blipFill>
        <p:spPr>
          <a:xfrm>
            <a:off x="341089" y="4310443"/>
            <a:ext cx="714554" cy="351665"/>
          </a:xfrm>
          <a:prstGeom prst="rect">
            <a:avLst/>
          </a:prstGeom>
        </p:spPr>
      </p:pic>
      <p:pic>
        <p:nvPicPr>
          <p:cNvPr id="6" name="Google Shape;193;p32" descr="SF">
            <a:extLst>
              <a:ext uri="{FF2B5EF4-FFF2-40B4-BE49-F238E27FC236}">
                <a16:creationId xmlns:a16="http://schemas.microsoft.com/office/drawing/2014/main" id="{403A1ABF-62BD-F757-A077-EF0DF0C265FA}"/>
              </a:ext>
            </a:extLst>
          </p:cNvPr>
          <p:cNvPicPr preferRelativeResize="0"/>
          <p:nvPr/>
        </p:nvPicPr>
        <p:blipFill rotWithShape="1">
          <a:blip r:embed="rId4">
            <a:alphaModFix/>
          </a:blip>
          <a:srcRect/>
          <a:stretch/>
        </p:blipFill>
        <p:spPr>
          <a:xfrm>
            <a:off x="792641" y="4299251"/>
            <a:ext cx="370344" cy="374047"/>
          </a:xfrm>
          <a:prstGeom prst="rect">
            <a:avLst/>
          </a:prstGeom>
          <a:noFill/>
          <a:ln>
            <a:noFill/>
          </a:ln>
        </p:spPr>
      </p:pic>
      <p:pic>
        <p:nvPicPr>
          <p:cNvPr id="7" name="Google Shape;194;p32" descr="https://scienceplusc.org/wp-content/uploads/Master-Logo_695x338_color-300x146.png">
            <a:extLst>
              <a:ext uri="{FF2B5EF4-FFF2-40B4-BE49-F238E27FC236}">
                <a16:creationId xmlns:a16="http://schemas.microsoft.com/office/drawing/2014/main" id="{7916CC93-F96D-F1A3-B494-C9B0B2EBB2A8}"/>
              </a:ext>
            </a:extLst>
          </p:cNvPr>
          <p:cNvPicPr preferRelativeResize="0"/>
          <p:nvPr/>
        </p:nvPicPr>
        <p:blipFill rotWithShape="1">
          <a:blip r:embed="rId5">
            <a:alphaModFix/>
          </a:blip>
          <a:srcRect/>
          <a:stretch/>
        </p:blipFill>
        <p:spPr>
          <a:xfrm>
            <a:off x="1264153" y="4227922"/>
            <a:ext cx="1061721" cy="516704"/>
          </a:xfrm>
          <a:prstGeom prst="rect">
            <a:avLst/>
          </a:prstGeom>
          <a:noFill/>
          <a:ln>
            <a:noFill/>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3"/>
          <p:cNvSpPr txBox="1">
            <a:spLocks noGrp="1"/>
          </p:cNvSpPr>
          <p:nvPr>
            <p:ph type="title"/>
          </p:nvPr>
        </p:nvSpPr>
        <p:spPr>
          <a:xfrm>
            <a:off x="425807" y="372027"/>
            <a:ext cx="8528100" cy="510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2300"/>
              <a:buNone/>
            </a:pPr>
            <a:r>
              <a:rPr lang="en-US" dirty="0"/>
              <a:t>Contribution</a:t>
            </a:r>
            <a:endParaRPr dirty="0"/>
          </a:p>
        </p:txBody>
      </p:sp>
      <p:sp>
        <p:nvSpPr>
          <p:cNvPr id="272" name="Google Shape;272;p43"/>
          <p:cNvSpPr txBox="1">
            <a:spLocks noGrp="1"/>
          </p:cNvSpPr>
          <p:nvPr>
            <p:ph type="body" idx="1"/>
          </p:nvPr>
        </p:nvSpPr>
        <p:spPr>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2400"/>
              <a:buNone/>
            </a:pPr>
            <a:endParaRPr/>
          </a:p>
          <a:p>
            <a:pPr marL="457200" lvl="0" indent="0" algn="l" rtl="0">
              <a:lnSpc>
                <a:spcPct val="100000"/>
              </a:lnSpc>
              <a:spcBef>
                <a:spcPts val="800"/>
              </a:spcBef>
              <a:spcAft>
                <a:spcPts val="0"/>
              </a:spcAft>
              <a:buSzPts val="2400"/>
              <a:buNone/>
            </a:pPr>
            <a:endParaRPr/>
          </a:p>
        </p:txBody>
      </p:sp>
      <p:sp>
        <p:nvSpPr>
          <p:cNvPr id="3" name="Google Shape;149;p20">
            <a:extLst>
              <a:ext uri="{FF2B5EF4-FFF2-40B4-BE49-F238E27FC236}">
                <a16:creationId xmlns:a16="http://schemas.microsoft.com/office/drawing/2014/main" id="{D3892E6B-FEFA-D686-183C-F9920685D8C5}"/>
              </a:ext>
            </a:extLst>
          </p:cNvPr>
          <p:cNvSpPr txBox="1">
            <a:spLocks noGrp="1"/>
          </p:cNvSpPr>
          <p:nvPr>
            <p:ph type="sldNum" idx="12"/>
          </p:nvPr>
        </p:nvSpPr>
        <p:spPr>
          <a:xfrm>
            <a:off x="8348869" y="4805945"/>
            <a:ext cx="441000" cy="232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273" name="Google Shape;273;p43"/>
          <p:cNvSpPr txBox="1"/>
          <p:nvPr/>
        </p:nvSpPr>
        <p:spPr>
          <a:xfrm>
            <a:off x="580046" y="966950"/>
            <a:ext cx="7989323" cy="314549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800"/>
              </a:spcBef>
              <a:spcAft>
                <a:spcPts val="0"/>
              </a:spcAft>
              <a:buClr>
                <a:srgbClr val="E38526"/>
              </a:buClr>
              <a:buSzPts val="2400"/>
              <a:buFont typeface="Arial"/>
              <a:buNone/>
            </a:pPr>
            <a:r>
              <a:rPr lang="en-US" sz="2000" dirty="0">
                <a:latin typeface="Arial" panose="020B0604020202020204" pitchFamily="34" charset="0"/>
                <a:cs typeface="Arial" panose="020B0604020202020204" pitchFamily="34" charset="0"/>
              </a:rPr>
              <a:t>Results from research will directly inform how to:</a:t>
            </a:r>
            <a:endParaRPr sz="2000" dirty="0">
              <a:latin typeface="Arial" panose="020B0604020202020204" pitchFamily="34" charset="0"/>
              <a:cs typeface="Arial" panose="020B0604020202020204" pitchFamily="34" charset="0"/>
            </a:endParaRPr>
          </a:p>
          <a:p>
            <a:pPr marL="533400" marR="0" lvl="0" indent="-457200" algn="l" rtl="0">
              <a:lnSpc>
                <a:spcPct val="100000"/>
              </a:lnSpc>
              <a:spcBef>
                <a:spcPts val="800"/>
              </a:spcBef>
              <a:spcAft>
                <a:spcPts val="0"/>
              </a:spcAft>
              <a:buClr>
                <a:schemeClr val="accent1"/>
              </a:buClr>
              <a:buSzPct val="100000"/>
              <a:buAutoNum type="arabicPeriod"/>
            </a:pPr>
            <a:r>
              <a:rPr lang="en-US" sz="2000" b="0" i="0" u="none" strike="noStrike" cap="none" dirty="0">
                <a:latin typeface="Arial" panose="020B0604020202020204" pitchFamily="34" charset="0"/>
                <a:ea typeface="Quattrocento Sans"/>
                <a:cs typeface="Arial" panose="020B0604020202020204" pitchFamily="34" charset="0"/>
                <a:sym typeface="Quattrocento Sans"/>
              </a:rPr>
              <a:t>Prepare students to use computational approaches to solve real-world problems in science and other fields,</a:t>
            </a:r>
            <a:r>
              <a:rPr lang="en-US" sz="2000" dirty="0">
                <a:latin typeface="Arial" panose="020B0604020202020204" pitchFamily="34" charset="0"/>
                <a:ea typeface="Quattrocento Sans"/>
                <a:cs typeface="Arial" panose="020B0604020202020204" pitchFamily="34" charset="0"/>
                <a:sym typeface="Quattrocento Sans"/>
              </a:rPr>
              <a:t> and</a:t>
            </a:r>
          </a:p>
          <a:p>
            <a:pPr marL="533400" marR="0" lvl="0" indent="-457200" algn="l" rtl="0">
              <a:lnSpc>
                <a:spcPct val="100000"/>
              </a:lnSpc>
              <a:spcBef>
                <a:spcPts val="800"/>
              </a:spcBef>
              <a:spcAft>
                <a:spcPts val="0"/>
              </a:spcAft>
              <a:buClr>
                <a:schemeClr val="accent1"/>
              </a:buClr>
              <a:buSzPct val="100000"/>
              <a:buAutoNum type="arabicPeriod"/>
            </a:pPr>
            <a:endParaRPr lang="en-US" sz="2000" dirty="0">
              <a:latin typeface="Arial" panose="020B0604020202020204" pitchFamily="34" charset="0"/>
              <a:ea typeface="Quattrocento Sans"/>
              <a:cs typeface="Arial" panose="020B0604020202020204" pitchFamily="34" charset="0"/>
              <a:sym typeface="Quattrocento Sans"/>
            </a:endParaRPr>
          </a:p>
          <a:p>
            <a:pPr marL="533400" marR="0" lvl="0" indent="-457200" algn="l" rtl="0">
              <a:lnSpc>
                <a:spcPct val="100000"/>
              </a:lnSpc>
              <a:spcBef>
                <a:spcPts val="800"/>
              </a:spcBef>
              <a:spcAft>
                <a:spcPts val="0"/>
              </a:spcAft>
              <a:buClr>
                <a:schemeClr val="accent1"/>
              </a:buClr>
              <a:buSzPct val="100000"/>
              <a:buAutoNum type="arabicPeriod"/>
            </a:pPr>
            <a:r>
              <a:rPr lang="en-US" sz="2000" b="0" i="0" u="none" strike="noStrike" cap="none" dirty="0">
                <a:latin typeface="Arial" panose="020B0604020202020204" pitchFamily="34" charset="0"/>
                <a:ea typeface="Quattrocento Sans"/>
                <a:cs typeface="Arial" panose="020B0604020202020204" pitchFamily="34" charset="0"/>
                <a:sym typeface="Quattrocento Sans"/>
              </a:rPr>
              <a:t>Improve or enhance student understanding of science and other fields through explorations made possible by computational approaches. </a:t>
            </a:r>
            <a:endParaRPr sz="2000" b="0" i="0" u="none" strike="noStrike" cap="none" dirty="0">
              <a:latin typeface="Arial" panose="020B0604020202020204" pitchFamily="34" charset="0"/>
              <a:ea typeface="Quattrocento Sans"/>
              <a:cs typeface="Arial" panose="020B0604020202020204" pitchFamily="34" charset="0"/>
              <a:sym typeface="Quattrocento Sans"/>
            </a:endParaRPr>
          </a:p>
        </p:txBody>
      </p:sp>
      <p:sp>
        <p:nvSpPr>
          <p:cNvPr id="2" name="Google Shape;156;p21">
            <a:extLst>
              <a:ext uri="{FF2B5EF4-FFF2-40B4-BE49-F238E27FC236}">
                <a16:creationId xmlns:a16="http://schemas.microsoft.com/office/drawing/2014/main" id="{DCEFB6F7-C496-C5A2-DD58-59E270201CF6}"/>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Results from Research:  </a:t>
            </a:r>
          </a:p>
        </p:txBody>
      </p:sp>
      <p:sp>
        <p:nvSpPr>
          <p:cNvPr id="4" name="Google Shape;149;p20">
            <a:extLst>
              <a:ext uri="{FF2B5EF4-FFF2-40B4-BE49-F238E27FC236}">
                <a16:creationId xmlns:a16="http://schemas.microsoft.com/office/drawing/2014/main" id="{8BE47B0A-1057-FB81-D0CC-957AD128BC57}"/>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5" name="Picture 4">
            <a:extLst>
              <a:ext uri="{FF2B5EF4-FFF2-40B4-BE49-F238E27FC236}">
                <a16:creationId xmlns:a16="http://schemas.microsoft.com/office/drawing/2014/main" id="{0B12920D-E1C5-13A8-C833-6E2782D7E233}"/>
              </a:ext>
            </a:extLst>
          </p:cNvPr>
          <p:cNvPicPr>
            <a:picLocks noChangeAspect="1"/>
          </p:cNvPicPr>
          <p:nvPr/>
        </p:nvPicPr>
        <p:blipFill>
          <a:blip r:embed="rId3"/>
          <a:stretch>
            <a:fillRect/>
          </a:stretch>
        </p:blipFill>
        <p:spPr>
          <a:xfrm>
            <a:off x="341089" y="4310443"/>
            <a:ext cx="714554" cy="351665"/>
          </a:xfrm>
          <a:prstGeom prst="rect">
            <a:avLst/>
          </a:prstGeom>
        </p:spPr>
      </p:pic>
      <p:pic>
        <p:nvPicPr>
          <p:cNvPr id="6" name="Google Shape;193;p32" descr="SF">
            <a:extLst>
              <a:ext uri="{FF2B5EF4-FFF2-40B4-BE49-F238E27FC236}">
                <a16:creationId xmlns:a16="http://schemas.microsoft.com/office/drawing/2014/main" id="{63D9EA96-7A0C-F6A4-7C52-8B82F3019288}"/>
              </a:ext>
            </a:extLst>
          </p:cNvPr>
          <p:cNvPicPr preferRelativeResize="0"/>
          <p:nvPr/>
        </p:nvPicPr>
        <p:blipFill rotWithShape="1">
          <a:blip r:embed="rId4">
            <a:alphaModFix/>
          </a:blip>
          <a:srcRect/>
          <a:stretch/>
        </p:blipFill>
        <p:spPr>
          <a:xfrm>
            <a:off x="792641" y="4299251"/>
            <a:ext cx="370344" cy="374047"/>
          </a:xfrm>
          <a:prstGeom prst="rect">
            <a:avLst/>
          </a:prstGeom>
          <a:noFill/>
          <a:ln>
            <a:noFill/>
          </a:ln>
        </p:spPr>
      </p:pic>
      <p:pic>
        <p:nvPicPr>
          <p:cNvPr id="7" name="Google Shape;194;p32" descr="https://scienceplusc.org/wp-content/uploads/Master-Logo_695x338_color-300x146.png">
            <a:extLst>
              <a:ext uri="{FF2B5EF4-FFF2-40B4-BE49-F238E27FC236}">
                <a16:creationId xmlns:a16="http://schemas.microsoft.com/office/drawing/2014/main" id="{5BC57407-BB4B-FA27-0A64-8A8FC04AC6BC}"/>
              </a:ext>
            </a:extLst>
          </p:cNvPr>
          <p:cNvPicPr preferRelativeResize="0"/>
          <p:nvPr/>
        </p:nvPicPr>
        <p:blipFill rotWithShape="1">
          <a:blip r:embed="rId5">
            <a:alphaModFix/>
          </a:blip>
          <a:srcRect/>
          <a:stretch/>
        </p:blipFill>
        <p:spPr>
          <a:xfrm>
            <a:off x="1264153" y="4227922"/>
            <a:ext cx="1061721" cy="516704"/>
          </a:xfrm>
          <a:prstGeom prst="rect">
            <a:avLst/>
          </a:prstGeom>
          <a:noFill/>
          <a:ln>
            <a:noFill/>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46"/>
        <p:cNvGrpSpPr/>
        <p:nvPr/>
      </p:nvGrpSpPr>
      <p:grpSpPr>
        <a:xfrm>
          <a:off x="0" y="0"/>
          <a:ext cx="0" cy="0"/>
          <a:chOff x="0" y="0"/>
          <a:chExt cx="0" cy="0"/>
        </a:xfrm>
      </p:grpSpPr>
      <p:sp>
        <p:nvSpPr>
          <p:cNvPr id="147" name="Google Shape;147;p20"/>
          <p:cNvSpPr txBox="1"/>
          <p:nvPr/>
        </p:nvSpPr>
        <p:spPr>
          <a:xfrm>
            <a:off x="341089" y="912300"/>
            <a:ext cx="5457283" cy="3780300"/>
          </a:xfrm>
          <a:prstGeom prst="rect">
            <a:avLst/>
          </a:prstGeom>
          <a:noFill/>
          <a:ln>
            <a:noFill/>
          </a:ln>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Clr>
                <a:schemeClr val="accent1"/>
              </a:buClr>
              <a:buSzPct val="100000"/>
              <a:buFont typeface="Arial" panose="020B0604020202020204" pitchFamily="34" charset="0"/>
              <a:buChar char="•"/>
            </a:pPr>
            <a:r>
              <a:rPr lang="en-US" sz="2000" dirty="0">
                <a:latin typeface="Arial" panose="020B0604020202020204" pitchFamily="34" charset="0"/>
                <a:ea typeface="Roboto"/>
                <a:cs typeface="Arial" panose="020B0604020202020204" pitchFamily="34" charset="0"/>
                <a:sym typeface="Roboto"/>
              </a:rPr>
              <a:t>To engage K-12 students in CS/CT</a:t>
            </a:r>
            <a:endParaRPr sz="2000" dirty="0">
              <a:latin typeface="Arial" panose="020B0604020202020204" pitchFamily="34" charset="0"/>
              <a:ea typeface="Roboto"/>
              <a:cs typeface="Arial" panose="020B0604020202020204" pitchFamily="34" charset="0"/>
              <a:sym typeface="Roboto"/>
            </a:endParaRPr>
          </a:p>
          <a:p>
            <a:pPr marL="457200" lvl="0" indent="-361950" algn="l" rtl="0">
              <a:lnSpc>
                <a:spcPct val="115000"/>
              </a:lnSpc>
              <a:spcBef>
                <a:spcPts val="0"/>
              </a:spcBef>
              <a:spcAft>
                <a:spcPts val="0"/>
              </a:spcAft>
              <a:buClr>
                <a:schemeClr val="accent1"/>
              </a:buClr>
              <a:buSzPct val="100000"/>
              <a:buFont typeface="Arial" panose="020B0604020202020204" pitchFamily="34" charset="0"/>
              <a:buChar char="•"/>
            </a:pPr>
            <a:r>
              <a:rPr lang="en-US" sz="2000" dirty="0">
                <a:latin typeface="Arial" panose="020B0604020202020204" pitchFamily="34" charset="0"/>
                <a:ea typeface="Roboto"/>
                <a:cs typeface="Arial" panose="020B0604020202020204" pitchFamily="34" charset="0"/>
                <a:sym typeface="Roboto"/>
              </a:rPr>
              <a:t>To address CS and Disciplinary standards</a:t>
            </a:r>
            <a:endParaRPr sz="2000" dirty="0">
              <a:latin typeface="Arial" panose="020B0604020202020204" pitchFamily="34" charset="0"/>
              <a:ea typeface="Roboto"/>
              <a:cs typeface="Arial" panose="020B0604020202020204" pitchFamily="34" charset="0"/>
              <a:sym typeface="Roboto"/>
            </a:endParaRPr>
          </a:p>
          <a:p>
            <a:pPr marL="457200" lvl="0" indent="-361950" algn="l" rtl="0">
              <a:lnSpc>
                <a:spcPct val="115000"/>
              </a:lnSpc>
              <a:spcBef>
                <a:spcPts val="0"/>
              </a:spcBef>
              <a:spcAft>
                <a:spcPts val="0"/>
              </a:spcAft>
              <a:buClr>
                <a:schemeClr val="accent1"/>
              </a:buClr>
              <a:buSzPct val="100000"/>
              <a:buFont typeface="Arial" panose="020B0604020202020204" pitchFamily="34" charset="0"/>
              <a:buChar char="•"/>
            </a:pPr>
            <a:r>
              <a:rPr lang="en-US" sz="2000" dirty="0">
                <a:latin typeface="Arial" panose="020B0604020202020204" pitchFamily="34" charset="0"/>
                <a:ea typeface="Roboto"/>
                <a:cs typeface="Arial" panose="020B0604020202020204" pitchFamily="34" charset="0"/>
                <a:sym typeface="Roboto"/>
              </a:rPr>
              <a:t>To bypass difficulties of offering stand-alone CS classes</a:t>
            </a:r>
            <a:endParaRPr sz="2000" dirty="0">
              <a:latin typeface="Arial" panose="020B0604020202020204" pitchFamily="34" charset="0"/>
              <a:ea typeface="Roboto"/>
              <a:cs typeface="Arial" panose="020B0604020202020204" pitchFamily="34" charset="0"/>
              <a:sym typeface="Roboto"/>
            </a:endParaRPr>
          </a:p>
          <a:p>
            <a:pPr marL="457200" lvl="0" indent="-361950" algn="l" rtl="0">
              <a:lnSpc>
                <a:spcPct val="115000"/>
              </a:lnSpc>
              <a:spcBef>
                <a:spcPts val="0"/>
              </a:spcBef>
              <a:spcAft>
                <a:spcPts val="0"/>
              </a:spcAft>
              <a:buClr>
                <a:schemeClr val="accent1"/>
              </a:buClr>
              <a:buSzPct val="100000"/>
              <a:buFont typeface="Arial" panose="020B0604020202020204" pitchFamily="34" charset="0"/>
              <a:buChar char="•"/>
            </a:pPr>
            <a:r>
              <a:rPr lang="en-US" sz="2000" dirty="0">
                <a:latin typeface="Arial" panose="020B0604020202020204" pitchFamily="34" charset="0"/>
                <a:ea typeface="Roboto"/>
                <a:cs typeface="Arial" panose="020B0604020202020204" pitchFamily="34" charset="0"/>
                <a:sym typeface="Roboto"/>
              </a:rPr>
              <a:t>Because there has been a shift in what STEM professionals do</a:t>
            </a:r>
            <a:endParaRPr sz="2000" dirty="0">
              <a:latin typeface="Arial" panose="020B0604020202020204" pitchFamily="34" charset="0"/>
              <a:ea typeface="Roboto"/>
              <a:cs typeface="Arial" panose="020B0604020202020204" pitchFamily="34" charset="0"/>
              <a:sym typeface="Roboto"/>
            </a:endParaRPr>
          </a:p>
          <a:p>
            <a:pPr marL="457200" lvl="0" indent="-361950" algn="l" rtl="0">
              <a:lnSpc>
                <a:spcPct val="115000"/>
              </a:lnSpc>
              <a:spcBef>
                <a:spcPts val="0"/>
              </a:spcBef>
              <a:spcAft>
                <a:spcPts val="0"/>
              </a:spcAft>
              <a:buClr>
                <a:schemeClr val="accent1"/>
              </a:buClr>
              <a:buSzPct val="100000"/>
              <a:buFont typeface="Arial" panose="020B0604020202020204" pitchFamily="34" charset="0"/>
              <a:buChar char="•"/>
            </a:pPr>
            <a:r>
              <a:rPr lang="en-US" sz="2000" dirty="0">
                <a:latin typeface="Arial" panose="020B0604020202020204" pitchFamily="34" charset="0"/>
                <a:ea typeface="Roboto"/>
                <a:cs typeface="Arial" panose="020B0604020202020204" pitchFamily="34" charset="0"/>
                <a:sym typeface="Roboto"/>
              </a:rPr>
              <a:t>To reflect the importance of developing and using models in STEM</a:t>
            </a:r>
            <a:endParaRPr sz="2000" dirty="0">
              <a:latin typeface="Arial" panose="020B0604020202020204" pitchFamily="34" charset="0"/>
              <a:ea typeface="Roboto"/>
              <a:cs typeface="Arial" panose="020B0604020202020204" pitchFamily="34" charset="0"/>
              <a:sym typeface="Roboto"/>
            </a:endParaRPr>
          </a:p>
          <a:p>
            <a:pPr marL="457200" lvl="0" indent="0" algn="l" rtl="0">
              <a:lnSpc>
                <a:spcPct val="115000"/>
              </a:lnSpc>
              <a:spcBef>
                <a:spcPts val="0"/>
              </a:spcBef>
              <a:spcAft>
                <a:spcPts val="0"/>
              </a:spcAft>
              <a:buNone/>
            </a:pPr>
            <a:endParaRPr sz="2300" dirty="0">
              <a:solidFill>
                <a:schemeClr val="dk1"/>
              </a:solidFill>
            </a:endParaRPr>
          </a:p>
          <a:p>
            <a:pPr marL="457200" lvl="0" indent="0" algn="l" rtl="0">
              <a:lnSpc>
                <a:spcPct val="115000"/>
              </a:lnSpc>
              <a:spcBef>
                <a:spcPts val="0"/>
              </a:spcBef>
              <a:spcAft>
                <a:spcPts val="0"/>
              </a:spcAft>
              <a:buNone/>
            </a:pPr>
            <a:endParaRPr sz="1800" dirty="0">
              <a:latin typeface="Calibri"/>
              <a:ea typeface="Calibri"/>
              <a:cs typeface="Calibri"/>
              <a:sym typeface="Calibri"/>
            </a:endParaRPr>
          </a:p>
        </p:txBody>
      </p:sp>
      <p:sp>
        <p:nvSpPr>
          <p:cNvPr id="149" name="Google Shape;149;p20"/>
          <p:cNvSpPr txBox="1">
            <a:spLocks noGrp="1"/>
          </p:cNvSpPr>
          <p:nvPr>
            <p:ph type="sldNum" idx="12"/>
          </p:nvPr>
        </p:nvSpPr>
        <p:spPr>
          <a:xfrm>
            <a:off x="8348869" y="4805945"/>
            <a:ext cx="441000" cy="232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b="0"/>
              <a:t>9</a:t>
            </a:fld>
            <a:endParaRPr b="0" dirty="0"/>
          </a:p>
        </p:txBody>
      </p:sp>
      <p:pic>
        <p:nvPicPr>
          <p:cNvPr id="150" name="Google Shape;150;p20"/>
          <p:cNvPicPr preferRelativeResize="0"/>
          <p:nvPr/>
        </p:nvPicPr>
        <p:blipFill>
          <a:blip r:embed="rId3">
            <a:alphaModFix/>
          </a:blip>
          <a:stretch>
            <a:fillRect/>
          </a:stretch>
        </p:blipFill>
        <p:spPr>
          <a:xfrm>
            <a:off x="5690731" y="1819099"/>
            <a:ext cx="3099138" cy="2066092"/>
          </a:xfrm>
          <a:prstGeom prst="rect">
            <a:avLst/>
          </a:prstGeom>
          <a:noFill/>
          <a:ln>
            <a:noFill/>
          </a:ln>
        </p:spPr>
      </p:pic>
      <p:sp>
        <p:nvSpPr>
          <p:cNvPr id="2" name="Google Shape;156;p21">
            <a:extLst>
              <a:ext uri="{FF2B5EF4-FFF2-40B4-BE49-F238E27FC236}">
                <a16:creationId xmlns:a16="http://schemas.microsoft.com/office/drawing/2014/main" id="{7376B25A-6986-9FE7-F85F-8B7740767652}"/>
              </a:ext>
            </a:extLst>
          </p:cNvPr>
          <p:cNvSpPr txBox="1">
            <a:spLocks/>
          </p:cNvSpPr>
          <p:nvPr/>
        </p:nvSpPr>
        <p:spPr>
          <a:xfrm>
            <a:off x="457200" y="433346"/>
            <a:ext cx="8229600" cy="465000"/>
          </a:xfrm>
          <a:prstGeom prst="rect">
            <a:avLst/>
          </a:prstGeom>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tx1"/>
                </a:solidFill>
                <a:latin typeface="Fira Sans Extra Condensed"/>
                <a:ea typeface="Fira Sans Extra Condensed"/>
                <a:cs typeface="Fira Sans Extra Condensed"/>
                <a:sym typeface="Fira Sans Extra Condensed"/>
              </a:rPr>
              <a:t>Why Integrate CS Across the Curriculum?</a:t>
            </a:r>
          </a:p>
        </p:txBody>
      </p:sp>
      <p:sp>
        <p:nvSpPr>
          <p:cNvPr id="5" name="Google Shape;149;p20">
            <a:extLst>
              <a:ext uri="{FF2B5EF4-FFF2-40B4-BE49-F238E27FC236}">
                <a16:creationId xmlns:a16="http://schemas.microsoft.com/office/drawing/2014/main" id="{043641EC-7698-DAAA-AD5A-3D41C35FABE0}"/>
              </a:ext>
            </a:extLst>
          </p:cNvPr>
          <p:cNvSpPr txBox="1">
            <a:spLocks/>
          </p:cNvSpPr>
          <p:nvPr/>
        </p:nvSpPr>
        <p:spPr>
          <a:xfrm>
            <a:off x="323663" y="4805945"/>
            <a:ext cx="5130464" cy="232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algn="l"/>
            <a:r>
              <a:rPr lang="en-US" b="0" dirty="0"/>
              <a:t>WCCE 2022 | Science+C: Preparing Science Teachers to Integrate Computing into Science Instruction </a:t>
            </a:r>
          </a:p>
        </p:txBody>
      </p:sp>
      <p:pic>
        <p:nvPicPr>
          <p:cNvPr id="3" name="Picture 2">
            <a:extLst>
              <a:ext uri="{FF2B5EF4-FFF2-40B4-BE49-F238E27FC236}">
                <a16:creationId xmlns:a16="http://schemas.microsoft.com/office/drawing/2014/main" id="{B1640236-20A4-B5AE-6E1E-139328D797D9}"/>
              </a:ext>
            </a:extLst>
          </p:cNvPr>
          <p:cNvPicPr>
            <a:picLocks noChangeAspect="1"/>
          </p:cNvPicPr>
          <p:nvPr/>
        </p:nvPicPr>
        <p:blipFill>
          <a:blip r:embed="rId4"/>
          <a:stretch>
            <a:fillRect/>
          </a:stretch>
        </p:blipFill>
        <p:spPr>
          <a:xfrm>
            <a:off x="341089" y="4310443"/>
            <a:ext cx="714554" cy="351665"/>
          </a:xfrm>
          <a:prstGeom prst="rect">
            <a:avLst/>
          </a:prstGeom>
        </p:spPr>
      </p:pic>
      <p:pic>
        <p:nvPicPr>
          <p:cNvPr id="4" name="Google Shape;193;p32" descr="SF">
            <a:extLst>
              <a:ext uri="{FF2B5EF4-FFF2-40B4-BE49-F238E27FC236}">
                <a16:creationId xmlns:a16="http://schemas.microsoft.com/office/drawing/2014/main" id="{E4B19281-6CE8-DDDE-157F-5BADD64F217E}"/>
              </a:ext>
            </a:extLst>
          </p:cNvPr>
          <p:cNvPicPr preferRelativeResize="0"/>
          <p:nvPr/>
        </p:nvPicPr>
        <p:blipFill rotWithShape="1">
          <a:blip r:embed="rId5">
            <a:alphaModFix/>
          </a:blip>
          <a:srcRect/>
          <a:stretch/>
        </p:blipFill>
        <p:spPr>
          <a:xfrm>
            <a:off x="792641" y="4299251"/>
            <a:ext cx="370344" cy="374047"/>
          </a:xfrm>
          <a:prstGeom prst="rect">
            <a:avLst/>
          </a:prstGeom>
          <a:noFill/>
          <a:ln>
            <a:noFill/>
          </a:ln>
        </p:spPr>
      </p:pic>
      <p:pic>
        <p:nvPicPr>
          <p:cNvPr id="6" name="Google Shape;194;p32" descr="https://scienceplusc.org/wp-content/uploads/Master-Logo_695x338_color-300x146.png">
            <a:extLst>
              <a:ext uri="{FF2B5EF4-FFF2-40B4-BE49-F238E27FC236}">
                <a16:creationId xmlns:a16="http://schemas.microsoft.com/office/drawing/2014/main" id="{B6B10C98-3543-FCC9-5D04-F867073213A8}"/>
              </a:ext>
            </a:extLst>
          </p:cNvPr>
          <p:cNvPicPr preferRelativeResize="0"/>
          <p:nvPr/>
        </p:nvPicPr>
        <p:blipFill rotWithShape="1">
          <a:blip r:embed="rId6">
            <a:alphaModFix/>
          </a:blip>
          <a:srcRect/>
          <a:stretch/>
        </p:blipFill>
        <p:spPr>
          <a:xfrm>
            <a:off x="1264153" y="4227922"/>
            <a:ext cx="1061721" cy="516704"/>
          </a:xfrm>
          <a:prstGeom prst="rect">
            <a:avLst/>
          </a:prstGeom>
          <a:noFill/>
          <a:ln>
            <a:noFill/>
          </a:ln>
          <a:effectLst/>
        </p:spPr>
      </p:pic>
    </p:spTree>
  </p:cSld>
  <p:clrMapOvr>
    <a:masterClrMapping/>
  </p:clrMapOvr>
</p:sld>
</file>

<file path=ppt/theme/theme1.xml><?xml version="1.0" encoding="utf-8"?>
<a:theme xmlns:a="http://schemas.openxmlformats.org/drawingml/2006/main" name="Office Theme">
  <a:themeElements>
    <a:clrScheme name="SciencePlusC">
      <a:dk1>
        <a:srgbClr val="49154B"/>
      </a:dk1>
      <a:lt1>
        <a:srgbClr val="FFFFFF"/>
      </a:lt1>
      <a:dk2>
        <a:srgbClr val="36C5F0"/>
      </a:dk2>
      <a:lt2>
        <a:srgbClr val="D7F3FC"/>
      </a:lt2>
      <a:accent1>
        <a:srgbClr val="2EB67D"/>
      </a:accent1>
      <a:accent2>
        <a:srgbClr val="E01E59"/>
      </a:accent2>
      <a:accent3>
        <a:srgbClr val="E3AA17"/>
      </a:accent3>
      <a:accent4>
        <a:srgbClr val="D7F2E7"/>
      </a:accent4>
      <a:accent5>
        <a:srgbClr val="F5E2E8"/>
      </a:accent5>
      <a:accent6>
        <a:srgbClr val="FAEED1"/>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1247</TotalTime>
  <Words>2211</Words>
  <Application>Microsoft Office PowerPoint</Application>
  <PresentationFormat>On-screen Show (16:9)</PresentationFormat>
  <Paragraphs>267</Paragraphs>
  <Slides>30</Slides>
  <Notes>28</Notes>
  <HiddenSlides>10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Calibri</vt:lpstr>
      <vt:lpstr>Century Gothic</vt:lpstr>
      <vt:lpstr>Fira Sans Extra Condensed</vt:lpstr>
      <vt:lpstr>Courier New</vt:lpstr>
      <vt:lpstr>Quattrocento Sans</vt:lpstr>
      <vt:lpstr>Arial</vt:lpstr>
      <vt:lpstr>Noto Sans Symbols</vt:lpstr>
      <vt:lpstr>Roboto</vt:lpstr>
      <vt:lpstr>Fira Sans Extra Condensed Black</vt:lpstr>
      <vt:lpstr>Office Theme</vt:lpstr>
      <vt:lpstr>PowerPoint Presentation</vt:lpstr>
      <vt:lpstr>PowerPoint Presentation</vt:lpstr>
      <vt:lpstr>PowerPoint Presentation</vt:lpstr>
      <vt:lpstr>PowerPoint Presentation</vt:lpstr>
      <vt:lpstr>PowerPoint Presentation</vt:lpstr>
      <vt:lpstr>WHAT IS SCIENCE+C?</vt:lpstr>
      <vt:lpstr>BIG QUESTIONS:</vt:lpstr>
      <vt:lpstr>Contribution</vt:lpstr>
      <vt:lpstr>PowerPoint Presentation</vt:lpstr>
      <vt:lpstr>PowerPoint Presentation</vt:lpstr>
      <vt:lpstr>WHAT DOES SCIENCE+C INCLUDE?</vt:lpstr>
      <vt:lpstr>PowerPoint Presentation</vt:lpstr>
      <vt:lpstr>SCIENCE+C COURSE &amp; UNIT STRUCTURE</vt:lpstr>
      <vt:lpstr>PowerPoint Presentation</vt:lpstr>
      <vt:lpstr>PowerPoint Presentation</vt:lpstr>
      <vt:lpstr>PowerPoint Presentation</vt:lpstr>
      <vt:lpstr>PowerPoint Presentation</vt:lpstr>
      <vt:lpstr>PowerPoint Presentation</vt:lpstr>
      <vt:lpstr>MODIFYIL</vt:lpstr>
      <vt:lpstr>PowerPoint Presentation</vt:lpstr>
      <vt:lpstr>PowerPoint Presentation</vt:lpstr>
      <vt:lpstr>Worksholements</vt:lpstr>
      <vt:lpstr>Worksholements</vt:lpstr>
      <vt:lpstr>Worksholements</vt:lpstr>
      <vt:lpstr>Worksholements</vt:lpstr>
      <vt:lpstr>Strengths of Professional Development</vt:lpstr>
      <vt:lpstr>Feedback from Teachers</vt:lpstr>
      <vt:lpstr>Wrap-Up Dis-cussion</vt:lpstr>
      <vt:lpstr>Wrap-Up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Malyn-Smith, Joyce</dc:creator>
  <cp:lastModifiedBy>Malyn-Smith, Joyce</cp:lastModifiedBy>
  <cp:revision>34</cp:revision>
  <dcterms:modified xsi:type="dcterms:W3CDTF">2022-08-21T05:30:31Z</dcterms:modified>
</cp:coreProperties>
</file>