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394" r:id="rId2"/>
    <p:sldId id="376" r:id="rId3"/>
    <p:sldId id="397" r:id="rId4"/>
    <p:sldId id="398" r:id="rId5"/>
    <p:sldId id="395" r:id="rId6"/>
    <p:sldId id="385" r:id="rId7"/>
    <p:sldId id="386" r:id="rId8"/>
    <p:sldId id="373" r:id="rId9"/>
    <p:sldId id="392" r:id="rId10"/>
    <p:sldId id="387" r:id="rId11"/>
    <p:sldId id="396" r:id="rId12"/>
    <p:sldId id="399" r:id="rId13"/>
    <p:sldId id="388" r:id="rId14"/>
    <p:sldId id="390" r:id="rId15"/>
    <p:sldId id="400" r:id="rId16"/>
    <p:sldId id="345" r:id="rId17"/>
  </p:sldIdLst>
  <p:sldSz cx="9144000" cy="6858000" type="screen4x3"/>
  <p:notesSz cx="6858000" cy="987425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A3A3A3"/>
    <a:srgbClr val="4E93D2"/>
    <a:srgbClr val="F2EED4"/>
    <a:srgbClr val="FFF2E1"/>
    <a:srgbClr val="960000"/>
    <a:srgbClr val="003F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36" autoAdjust="0"/>
    <p:restoredTop sz="96074" autoAdjust="0"/>
  </p:normalViewPr>
  <p:slideViewPr>
    <p:cSldViewPr snapToGrid="0">
      <p:cViewPr varScale="1">
        <p:scale>
          <a:sx n="91" d="100"/>
          <a:sy n="91" d="100"/>
        </p:scale>
        <p:origin x="122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267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18A07A-0FA2-4E20-BF15-E8D24DA4AA48}" type="datetime1">
              <a:rPr lang="en-GB" smtClean="0"/>
              <a:t>23/08/2022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71800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378824"/>
            <a:ext cx="2971800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90AF0-10D2-4779-9874-038D5E90C9E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799938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4BAC6-99AE-4E0A-8195-0D80EBBCD79B}" type="datetime1">
              <a:rPr lang="en-GB" smtClean="0"/>
              <a:t>23/08/2022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233488"/>
            <a:ext cx="444500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51983"/>
            <a:ext cx="548640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71800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378824"/>
            <a:ext cx="2971800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781D2-7281-424E-BA6B-8CBF22B37A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441567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781D2-7281-424E-BA6B-8CBF22B37A59}" type="slidenum">
              <a:rPr lang="en-GB" smtClean="0"/>
              <a:t>1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8F0FF1B-969E-49B9-A925-8F1369BFEE71}" type="datetime1">
              <a:rPr lang="en-GB" smtClean="0"/>
              <a:t>23/08/2022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5209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781D2-7281-424E-BA6B-8CBF22B37A59}" type="slidenum">
              <a:rPr lang="en-GB" smtClean="0"/>
              <a:t>10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F20C8FB-77B8-41A6-AE92-5C41E7D84535}" type="datetime1">
              <a:rPr lang="en-GB" smtClean="0"/>
              <a:t>23/08/2022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0027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781D2-7281-424E-BA6B-8CBF22B37A59}" type="slidenum">
              <a:rPr lang="en-GB" smtClean="0"/>
              <a:t>11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F20C8FB-77B8-41A6-AE92-5C41E7D84535}" type="datetime1">
              <a:rPr lang="en-GB" smtClean="0"/>
              <a:t>23/08/2022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5495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781D2-7281-424E-BA6B-8CBF22B37A59}" type="slidenum">
              <a:rPr lang="en-GB" smtClean="0"/>
              <a:t>12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F20C8FB-77B8-41A6-AE92-5C41E7D84535}" type="datetime1">
              <a:rPr lang="en-GB" smtClean="0"/>
              <a:t>23/08/2022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3592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781D2-7281-424E-BA6B-8CBF22B37A59}" type="slidenum">
              <a:rPr lang="en-GB" smtClean="0"/>
              <a:t>13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F20C8FB-77B8-41A6-AE92-5C41E7D84535}" type="datetime1">
              <a:rPr lang="en-GB" smtClean="0"/>
              <a:t>23/08/2022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68061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781D2-7281-424E-BA6B-8CBF22B37A59}" type="slidenum">
              <a:rPr lang="en-GB" smtClean="0"/>
              <a:t>14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F20C8FB-77B8-41A6-AE92-5C41E7D84535}" type="datetime1">
              <a:rPr lang="en-GB" smtClean="0"/>
              <a:t>23/08/2022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47283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781D2-7281-424E-BA6B-8CBF22B37A59}" type="slidenum">
              <a:rPr lang="en-GB" smtClean="0"/>
              <a:t>15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F20C8FB-77B8-41A6-AE92-5C41E7D84535}" type="datetime1">
              <a:rPr lang="en-GB" smtClean="0"/>
              <a:t>23/08/2022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9744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781D2-7281-424E-BA6B-8CBF22B37A59}" type="slidenum">
              <a:rPr lang="en-GB" smtClean="0"/>
              <a:t>2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F20C8FB-77B8-41A6-AE92-5C41E7D84535}" type="datetime1">
              <a:rPr lang="en-GB" smtClean="0"/>
              <a:t>23/08/2022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236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781D2-7281-424E-BA6B-8CBF22B37A59}" type="slidenum">
              <a:rPr lang="en-GB" smtClean="0"/>
              <a:t>3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F20C8FB-77B8-41A6-AE92-5C41E7D84535}" type="datetime1">
              <a:rPr lang="en-GB" smtClean="0"/>
              <a:t>23/08/2022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8746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781D2-7281-424E-BA6B-8CBF22B37A59}" type="slidenum">
              <a:rPr lang="en-GB" smtClean="0"/>
              <a:t>4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F20C8FB-77B8-41A6-AE92-5C41E7D84535}" type="datetime1">
              <a:rPr lang="en-GB" smtClean="0"/>
              <a:t>23/08/2022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8748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781D2-7281-424E-BA6B-8CBF22B37A59}" type="slidenum">
              <a:rPr lang="en-GB" smtClean="0"/>
              <a:t>5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F20C8FB-77B8-41A6-AE92-5C41E7D84535}" type="datetime1">
              <a:rPr lang="en-GB" smtClean="0"/>
              <a:t>23/08/2022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998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781D2-7281-424E-BA6B-8CBF22B37A59}" type="slidenum">
              <a:rPr lang="en-GB" smtClean="0"/>
              <a:t>6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F20C8FB-77B8-41A6-AE92-5C41E7D84535}" type="datetime1">
              <a:rPr lang="en-GB" smtClean="0"/>
              <a:t>23/08/2022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7914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781D2-7281-424E-BA6B-8CBF22B37A59}" type="slidenum">
              <a:rPr lang="en-GB" smtClean="0"/>
              <a:t>7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F20C8FB-77B8-41A6-AE92-5C41E7D84535}" type="datetime1">
              <a:rPr lang="en-GB" smtClean="0"/>
              <a:t>23/08/2022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8322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781D2-7281-424E-BA6B-8CBF22B37A59}" type="slidenum">
              <a:rPr lang="en-GB" smtClean="0"/>
              <a:t>8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F20C8FB-77B8-41A6-AE92-5C41E7D84535}" type="datetime1">
              <a:rPr lang="en-GB" smtClean="0"/>
              <a:t>23/08/2022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364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781D2-7281-424E-BA6B-8CBF22B37A59}" type="slidenum">
              <a:rPr lang="en-GB" smtClean="0"/>
              <a:t>9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F20C8FB-77B8-41A6-AE92-5C41E7D84535}" type="datetime1">
              <a:rPr lang="en-GB" smtClean="0"/>
              <a:t>23/08/2022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5083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BFE1-91FF-4921-893A-CD37EFF1D72E}" type="datetime1">
              <a:rPr lang="en-GB" smtClean="0"/>
              <a:t>23/08/2022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04B10-7B16-4874-890D-F5361F438A5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4113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B29C-8DAE-4C94-9F8E-961B30D14574}" type="datetime1">
              <a:rPr lang="en-GB" smtClean="0"/>
              <a:t>23/08/2022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04B10-7B16-4874-890D-F5361F438A5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2456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4992-8B25-4938-B9F0-8BE028E1DAFB}" type="datetime1">
              <a:rPr lang="en-GB" smtClean="0"/>
              <a:t>23/08/2022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04B10-7B16-4874-890D-F5361F438A5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0677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A29FD-F9EF-4A1B-A549-E00826FB8544}" type="datetime1">
              <a:rPr lang="en-GB" smtClean="0"/>
              <a:t>23/08/2022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04B10-7B16-4874-890D-F5361F438A5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712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7EBF-00EF-424A-BCC3-F521EFE15594}" type="datetime1">
              <a:rPr lang="en-GB" smtClean="0"/>
              <a:t>23/08/2022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04B10-7B16-4874-890D-F5361F438A5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7201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26DD4-0AED-4041-BC92-0450045B1CA3}" type="datetime1">
              <a:rPr lang="en-GB" smtClean="0"/>
              <a:t>23/08/2022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04B10-7B16-4874-890D-F5361F438A5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1243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9AAAA-A2EE-46CF-8152-AB2991BC45CC}" type="datetime1">
              <a:rPr lang="en-GB" smtClean="0"/>
              <a:t>23/08/2022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04B10-7B16-4874-890D-F5361F438A5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512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DC130-1EB4-4851-814D-8C271BC9C365}" type="datetime1">
              <a:rPr lang="en-GB" smtClean="0"/>
              <a:t>23/08/2022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04B10-7B16-4874-890D-F5361F438A5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3743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5FF8-71AC-4D26-9ADE-252D8A56A24E}" type="datetime1">
              <a:rPr lang="en-GB" smtClean="0"/>
              <a:t>23/08/2022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04B10-7B16-4874-890D-F5361F438A5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3018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DC66A-1E35-40CB-A064-20F3347CAF72}" type="datetime1">
              <a:rPr lang="en-GB" smtClean="0"/>
              <a:t>23/08/2022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04B10-7B16-4874-890D-F5361F438A5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8896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68E82-68F7-4387-B535-90C92EFB7E89}" type="datetime1">
              <a:rPr lang="en-GB" smtClean="0"/>
              <a:t>23/08/2022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04B10-7B16-4874-890D-F5361F438A5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6269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683AA-2E4A-42AB-8E70-4695100D2F11}" type="datetime1">
              <a:rPr lang="en-GB" smtClean="0"/>
              <a:t>23/08/2022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04B10-7B16-4874-890D-F5361F438A5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8320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slide" Target="slide16.xml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28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7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4445"/>
            <a:ext cx="9144000" cy="11620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2849" y="2523495"/>
            <a:ext cx="7854923" cy="3908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800" b="1" dirty="0">
                <a:solidFill>
                  <a:srgbClr val="C00000"/>
                </a:solidFill>
              </a:rPr>
              <a:t>Levels of Control</a:t>
            </a:r>
          </a:p>
          <a:p>
            <a:pPr algn="r"/>
            <a:r>
              <a:rPr lang="en-GB" sz="3200" b="1" dirty="0">
                <a:solidFill>
                  <a:srgbClr val="C00000"/>
                </a:solidFill>
              </a:rPr>
              <a:t>in Primary Robotics</a:t>
            </a:r>
            <a:endParaRPr lang="en-GB" sz="2800" b="1" dirty="0">
              <a:solidFill>
                <a:srgbClr val="C00000"/>
              </a:solidFill>
            </a:endParaRPr>
          </a:p>
          <a:p>
            <a:pPr algn="r"/>
            <a:endParaRPr lang="en-GB" b="1" dirty="0">
              <a:solidFill>
                <a:srgbClr val="C00000"/>
              </a:solidFill>
            </a:endParaRPr>
          </a:p>
          <a:p>
            <a:pPr algn="r"/>
            <a:endParaRPr lang="en-GB" b="1" dirty="0">
              <a:solidFill>
                <a:srgbClr val="C00000"/>
              </a:solidFill>
            </a:endParaRPr>
          </a:p>
          <a:p>
            <a:pPr algn="r"/>
            <a:endParaRPr lang="en-GB" b="1" dirty="0">
              <a:solidFill>
                <a:srgbClr val="C00000"/>
              </a:solidFill>
            </a:endParaRPr>
          </a:p>
          <a:p>
            <a:pPr algn="r">
              <a:lnSpc>
                <a:spcPts val="4000"/>
              </a:lnSpc>
              <a:spcAft>
                <a:spcPts val="1200"/>
              </a:spcAft>
            </a:pPr>
            <a:endParaRPr lang="en-GB" sz="4400" b="1" dirty="0">
              <a:solidFill>
                <a:srgbClr val="C00000"/>
              </a:solidFill>
            </a:endParaRPr>
          </a:p>
          <a:p>
            <a:pPr>
              <a:lnSpc>
                <a:spcPts val="2400"/>
              </a:lnSpc>
              <a:spcBef>
                <a:spcPts val="3600"/>
              </a:spcBef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Ivan Kalas, Andrea Hrušecká</a:t>
            </a:r>
            <a:endParaRPr lang="en-GB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ts val="2600"/>
              </a:lnSpc>
            </a:pP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Comenius University, Bratislava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5" y="97628"/>
            <a:ext cx="1037844" cy="103784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FA13398-13B3-41C1-8206-381FEE2A0A18}"/>
              </a:ext>
            </a:extLst>
          </p:cNvPr>
          <p:cNvSpPr txBox="1"/>
          <p:nvPr/>
        </p:nvSpPr>
        <p:spPr>
          <a:xfrm>
            <a:off x="2082148" y="3973982"/>
            <a:ext cx="6583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a part of the Symposium:</a:t>
            </a:r>
            <a:br>
              <a:rPr lang="en-GB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Informatics in Primary Education:</a:t>
            </a:r>
          </a:p>
          <a:p>
            <a:pPr algn="r"/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Approaches, Current Issues and Lessons Learnt   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A20F6794-229B-4704-BA47-F0ADA59FCC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056" y="948332"/>
            <a:ext cx="2190750" cy="1019175"/>
          </a:xfrm>
          <a:prstGeom prst="rect">
            <a:avLst/>
          </a:prstGeom>
        </p:spPr>
      </p:pic>
      <p:pic>
        <p:nvPicPr>
          <p:cNvPr id="11" name="Picture 10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CB526E41-3313-45FE-9055-E092CC2A13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335" y="5644868"/>
            <a:ext cx="1926011" cy="939894"/>
          </a:xfrm>
          <a:prstGeom prst="rect">
            <a:avLst/>
          </a:prstGeom>
        </p:spPr>
      </p:pic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628FD23-C7F5-4D7A-819A-815A7091FC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1" y="2757944"/>
            <a:ext cx="1603013" cy="2055628"/>
          </a:xfrm>
          <a:prstGeom prst="rect">
            <a:avLst/>
          </a:prstGeom>
          <a:effectLst/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21CD7872-535B-462E-86C9-D6C40A324F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35854" y="3830592"/>
            <a:ext cx="1137285" cy="9829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289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29999" y="1487593"/>
            <a:ext cx="8446889" cy="4539704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200" b="1" dirty="0">
                <a:solidFill>
                  <a:schemeClr val="accent1">
                    <a:lumMod val="50000"/>
                  </a:schemeClr>
                </a:solidFill>
              </a:rPr>
              <a:t>our priority is to </a:t>
            </a:r>
            <a:r>
              <a:rPr lang="en-GB" sz="2200" b="1" dirty="0">
                <a:solidFill>
                  <a:schemeClr val="accent1">
                    <a:lumMod val="75000"/>
                  </a:schemeClr>
                </a:solidFill>
              </a:rPr>
              <a:t>make the most of the potential </a:t>
            </a:r>
            <a:r>
              <a:rPr lang="en-GB" sz="2200" b="1" dirty="0">
                <a:solidFill>
                  <a:schemeClr val="accent1">
                    <a:lumMod val="50000"/>
                  </a:schemeClr>
                </a:solidFill>
              </a:rPr>
              <a:t>of programable toys </a:t>
            </a:r>
          </a:p>
          <a:p>
            <a:pPr marL="648000"/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to  support deeper understanding of some basic Informatics concepts</a:t>
            </a:r>
          </a:p>
          <a:p>
            <a:pPr marL="648000">
              <a:spcAft>
                <a:spcPts val="2400"/>
              </a:spcAft>
            </a:pP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based on </a:t>
            </a:r>
            <a:r>
              <a:rPr lang="en-GB" sz="2000" b="1" dirty="0">
                <a:solidFill>
                  <a:srgbClr val="C00000"/>
                </a:solidFill>
              </a:rPr>
              <a:t>exciting and motivational tangible experience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we draw on two assumptions of Seymour Papert:</a:t>
            </a:r>
            <a:endParaRPr lang="en-GB" sz="2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648000" lvl="0"/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programming provides exceptional opportunities to explore</a:t>
            </a:r>
          </a:p>
          <a:p>
            <a:pPr marL="648000" lvl="0">
              <a:spcAft>
                <a:spcPts val="600"/>
              </a:spcAft>
            </a:pP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GB" sz="2000" b="1" dirty="0">
                <a:solidFill>
                  <a:srgbClr val="C00000"/>
                </a:solidFill>
              </a:rPr>
              <a:t>powerful ideas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… of computing and CT</a:t>
            </a:r>
          </a:p>
          <a:p>
            <a:pPr marL="648000" lvl="0"/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in education programming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we gradually transfer the focus of the pupils from 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</a:rPr>
              <a:t>solving a problem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to</a:t>
            </a:r>
          </a:p>
          <a:p>
            <a:pPr marL="648000" lvl="0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	an </a:t>
            </a:r>
            <a:r>
              <a:rPr lang="en-US" sz="2000" b="1" dirty="0">
                <a:solidFill>
                  <a:srgbClr val="C00000"/>
                </a:solidFill>
              </a:rPr>
              <a:t>explicit representation of the solution procedure – program</a:t>
            </a:r>
            <a:endParaRPr lang="en-GB" sz="2000" b="1" dirty="0">
              <a:solidFill>
                <a:srgbClr val="C00000"/>
              </a:solidFill>
            </a:endParaRPr>
          </a:p>
          <a:p>
            <a:pPr marL="1152000" lvl="0"/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i.e. the program (either a </a:t>
            </a:r>
            <a:r>
              <a:rPr lang="en-GB" sz="2000" b="1" dirty="0">
                <a:solidFill>
                  <a:srgbClr val="C00000"/>
                </a:solidFill>
              </a:rPr>
              <a:t>record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 or a </a:t>
            </a:r>
            <a:r>
              <a:rPr lang="en-GB" sz="2000" b="1" dirty="0">
                <a:solidFill>
                  <a:srgbClr val="C00000"/>
                </a:solidFill>
              </a:rPr>
              <a:t>plan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 of steps) becomes</a:t>
            </a:r>
          </a:p>
          <a:p>
            <a:pPr marL="1152000" lvl="0"/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GB" sz="2000" b="1" dirty="0">
                <a:solidFill>
                  <a:srgbClr val="C00000"/>
                </a:solidFill>
              </a:rPr>
              <a:t>an object to think with and think about</a:t>
            </a:r>
          </a:p>
          <a:p>
            <a:pPr marL="648000" lvl="0"/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		… and discuss, share, explain, modify …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05F180FD-7845-47C9-9E44-FCDAF4F72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41675" y="6551984"/>
            <a:ext cx="1600200" cy="250717"/>
          </a:xfrm>
        </p:spPr>
        <p:txBody>
          <a:bodyPr/>
          <a:lstStyle/>
          <a:p>
            <a:r>
              <a:rPr lang="en-GB" sz="1400" b="1" dirty="0"/>
              <a:t>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C2BA75-03E2-4235-887A-564D159DABCD}"/>
              </a:ext>
            </a:extLst>
          </p:cNvPr>
          <p:cNvSpPr txBox="1"/>
          <p:nvPr/>
        </p:nvSpPr>
        <p:spPr>
          <a:xfrm>
            <a:off x="237573" y="128006"/>
            <a:ext cx="8684754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8429625" algn="r"/>
              </a:tabLst>
            </a:pPr>
            <a:r>
              <a:rPr lang="en-GB" sz="2000" b="1" i="1" dirty="0">
                <a:solidFill>
                  <a:schemeClr val="accent1">
                    <a:lumMod val="75000"/>
                  </a:schemeClr>
                </a:solidFill>
              </a:rPr>
              <a:t>Informatics in Primary	</a:t>
            </a:r>
            <a:r>
              <a:rPr lang="en-GB" sz="1600" b="1" i="1" dirty="0">
                <a:solidFill>
                  <a:schemeClr val="accent1">
                    <a:lumMod val="50000"/>
                  </a:schemeClr>
                </a:solidFill>
              </a:rPr>
              <a:t>Levels of Control in Primary Robotics </a:t>
            </a:r>
            <a:endParaRPr lang="en-GB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8CB37C-6CA0-4D1A-9700-76A791B45793}"/>
              </a:ext>
            </a:extLst>
          </p:cNvPr>
          <p:cNvSpPr txBox="1"/>
          <p:nvPr/>
        </p:nvSpPr>
        <p:spPr>
          <a:xfrm>
            <a:off x="237573" y="622800"/>
            <a:ext cx="8684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C00000"/>
                </a:solidFill>
              </a:rPr>
              <a:t>educational robotics</a:t>
            </a:r>
            <a:r>
              <a:rPr lang="en-GB" sz="2400" b="1" dirty="0">
                <a:solidFill>
                  <a:srgbClr val="C00000"/>
                </a:solidFill>
              </a:rPr>
              <a:t> 	(2/4)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636E850-9737-4E52-9F1C-9FBD21C67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8" y="1643990"/>
            <a:ext cx="190500" cy="1714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C9FCD30-4047-4D16-B508-4474B5CB2F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484" y="2079913"/>
            <a:ext cx="152400" cy="2095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060EDB7-1623-41EC-A025-4D319C5A8F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484" y="2403146"/>
            <a:ext cx="152400" cy="2095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2960DA4-2707-42DE-A454-17D4657009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484" y="3500331"/>
            <a:ext cx="152400" cy="2095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BC030D8-189E-4FF1-9F50-1C71607880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263" y="4181961"/>
            <a:ext cx="152400" cy="2095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16CB67-B2E7-4C9A-8388-4570A9F1FD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8" y="3115667"/>
            <a:ext cx="190500" cy="1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95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05F180FD-7845-47C9-9E44-FCDAF4F72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41675" y="6551984"/>
            <a:ext cx="1600200" cy="250717"/>
          </a:xfrm>
        </p:spPr>
        <p:txBody>
          <a:bodyPr/>
          <a:lstStyle/>
          <a:p>
            <a:r>
              <a:rPr lang="en-GB" sz="1400" b="1" dirty="0"/>
              <a:t>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C2BA75-03E2-4235-887A-564D159DABCD}"/>
              </a:ext>
            </a:extLst>
          </p:cNvPr>
          <p:cNvSpPr txBox="1"/>
          <p:nvPr/>
        </p:nvSpPr>
        <p:spPr>
          <a:xfrm>
            <a:off x="237573" y="128006"/>
            <a:ext cx="8684754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8429625" algn="r"/>
              </a:tabLst>
            </a:pPr>
            <a:r>
              <a:rPr lang="en-GB" sz="2000" b="1" i="1" dirty="0">
                <a:solidFill>
                  <a:schemeClr val="accent1">
                    <a:lumMod val="75000"/>
                  </a:schemeClr>
                </a:solidFill>
              </a:rPr>
              <a:t>Informatics in Primary	</a:t>
            </a:r>
            <a:r>
              <a:rPr lang="en-GB" sz="1600" b="1" i="1" dirty="0">
                <a:solidFill>
                  <a:schemeClr val="accent1">
                    <a:lumMod val="50000"/>
                  </a:schemeClr>
                </a:solidFill>
              </a:rPr>
              <a:t>Levels of Control in Primary Robotics </a:t>
            </a:r>
            <a:endParaRPr lang="en-GB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8CB37C-6CA0-4D1A-9700-76A791B45793}"/>
              </a:ext>
            </a:extLst>
          </p:cNvPr>
          <p:cNvSpPr txBox="1"/>
          <p:nvPr/>
        </p:nvSpPr>
        <p:spPr>
          <a:xfrm>
            <a:off x="237573" y="622800"/>
            <a:ext cx="8906427" cy="584775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en-GB" sz="3200" b="1" dirty="0">
                <a:solidFill>
                  <a:srgbClr val="C00000"/>
                </a:solidFill>
              </a:rPr>
              <a:t>educational robotics: two examples of activities </a:t>
            </a:r>
            <a:r>
              <a:rPr lang="en-GB" sz="2400" b="1" dirty="0">
                <a:solidFill>
                  <a:srgbClr val="C00000"/>
                </a:solidFill>
              </a:rPr>
              <a:t>(3/4)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7889CB-2CD2-43E8-917F-4A7D945678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491" y="1357276"/>
            <a:ext cx="6499600" cy="5068691"/>
          </a:xfrm>
          <a:prstGeom prst="rect">
            <a:avLst/>
          </a:prstGeom>
          <a:effectLst>
            <a:outerShdw blurRad="63500" dist="254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448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05F180FD-7845-47C9-9E44-FCDAF4F72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41675" y="6551984"/>
            <a:ext cx="1600200" cy="250717"/>
          </a:xfrm>
        </p:spPr>
        <p:txBody>
          <a:bodyPr/>
          <a:lstStyle/>
          <a:p>
            <a:r>
              <a:rPr lang="en-GB" sz="1400" b="1" dirty="0"/>
              <a:t>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C2BA75-03E2-4235-887A-564D159DABCD}"/>
              </a:ext>
            </a:extLst>
          </p:cNvPr>
          <p:cNvSpPr txBox="1"/>
          <p:nvPr/>
        </p:nvSpPr>
        <p:spPr>
          <a:xfrm>
            <a:off x="237573" y="128006"/>
            <a:ext cx="8684754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8429625" algn="r"/>
              </a:tabLst>
            </a:pPr>
            <a:r>
              <a:rPr lang="en-GB" sz="2000" b="1" i="1" dirty="0">
                <a:solidFill>
                  <a:schemeClr val="accent1">
                    <a:lumMod val="75000"/>
                  </a:schemeClr>
                </a:solidFill>
              </a:rPr>
              <a:t>Informatics in Primary	</a:t>
            </a:r>
            <a:r>
              <a:rPr lang="en-GB" sz="1600" b="1" i="1" dirty="0">
                <a:solidFill>
                  <a:schemeClr val="accent1">
                    <a:lumMod val="50000"/>
                  </a:schemeClr>
                </a:solidFill>
              </a:rPr>
              <a:t>Levels of Control in Primary Robotics </a:t>
            </a:r>
            <a:endParaRPr lang="en-GB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8CB37C-6CA0-4D1A-9700-76A791B45793}"/>
              </a:ext>
            </a:extLst>
          </p:cNvPr>
          <p:cNvSpPr txBox="1"/>
          <p:nvPr/>
        </p:nvSpPr>
        <p:spPr>
          <a:xfrm>
            <a:off x="237573" y="622800"/>
            <a:ext cx="8906427" cy="584775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en-GB" sz="3200" b="1" dirty="0">
                <a:solidFill>
                  <a:srgbClr val="C00000"/>
                </a:solidFill>
              </a:rPr>
              <a:t>educational robotics: two examples of activities </a:t>
            </a:r>
            <a:r>
              <a:rPr lang="en-GB" sz="2400" b="1" dirty="0">
                <a:solidFill>
                  <a:srgbClr val="C00000"/>
                </a:solidFill>
              </a:rPr>
              <a:t>(3/4)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7889CB-2CD2-43E8-917F-4A7D945678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491" y="1357276"/>
            <a:ext cx="6499600" cy="5068691"/>
          </a:xfrm>
          <a:prstGeom prst="rect">
            <a:avLst/>
          </a:prstGeom>
          <a:effectLst>
            <a:outerShdw blurRad="63500" dist="254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B36B45E-0142-4E62-82C9-C0777A6B9C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589" y="1587182"/>
            <a:ext cx="6979920" cy="5090160"/>
          </a:xfrm>
          <a:prstGeom prst="rect">
            <a:avLst/>
          </a:prstGeom>
          <a:effectLst>
            <a:outerShdw blurRad="63500" dist="254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168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2074" y="1256396"/>
            <a:ext cx="8380646" cy="5332229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en-GB" sz="2200" b="1" dirty="0">
                <a:solidFill>
                  <a:schemeClr val="accent1">
                    <a:lumMod val="75000"/>
                  </a:schemeClr>
                </a:solidFill>
              </a:rPr>
              <a:t>in the robotics thread of our content for primary we have 20 lessons</a:t>
            </a:r>
          </a:p>
          <a:p>
            <a:r>
              <a:rPr lang="en-GB" sz="2200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5 lessons for Year 1 (or later)</a:t>
            </a:r>
          </a:p>
          <a:p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5 lessons for Year 2 (or later)</a:t>
            </a:r>
          </a:p>
          <a:p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	5 lessons for Year 3 (or later)</a:t>
            </a:r>
          </a:p>
          <a:p>
            <a:pPr>
              <a:spcAft>
                <a:spcPts val="300"/>
              </a:spcAft>
            </a:pP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5 lessons for Year 4</a:t>
            </a:r>
          </a:p>
          <a:p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in Year 1 --- using blue panels, </a:t>
            </a:r>
            <a:r>
              <a:rPr lang="en-GB" sz="2000" b="1" dirty="0">
                <a:solidFill>
                  <a:srgbClr val="C00000"/>
                </a:solidFill>
              </a:rPr>
              <a:t>from one command to program</a:t>
            </a:r>
          </a:p>
          <a:p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in Year 2 --- using buttons on the robot, program hidden inside</a:t>
            </a:r>
          </a:p>
          <a:p>
            <a:pPr>
              <a:spcAft>
                <a:spcPts val="3600"/>
              </a:spcAft>
            </a:pP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in Year 3 --- using paper cards + buttons, program explicit</a:t>
            </a:r>
          </a:p>
          <a:p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in Year 4 --- whichever form </a:t>
            </a:r>
          </a:p>
          <a:p>
            <a:pPr marL="1260000">
              <a:spcAft>
                <a:spcPts val="1800"/>
              </a:spcAft>
            </a:pP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teams find better</a:t>
            </a:r>
            <a:endParaRPr lang="en-GB" sz="2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2200" b="1" dirty="0">
                <a:solidFill>
                  <a:schemeClr val="accent1">
                    <a:lumMod val="50000"/>
                  </a:schemeClr>
                </a:solidFill>
              </a:rPr>
              <a:t>in our current research within robotics thread of Emil </a:t>
            </a:r>
          </a:p>
          <a:p>
            <a:pPr marL="360000">
              <a:spcAft>
                <a:spcPts val="600"/>
              </a:spcAft>
            </a:pP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we try to validate the two-dimensional structure of </a:t>
            </a:r>
            <a:r>
              <a:rPr lang="en-GB" sz="2000" b="1" dirty="0">
                <a:solidFill>
                  <a:srgbClr val="C00000"/>
                </a:solidFill>
              </a:rPr>
              <a:t>control/representation</a:t>
            </a:r>
          </a:p>
          <a:p>
            <a:r>
              <a:rPr lang="en-GB" sz="2200" b="1" dirty="0">
                <a:solidFill>
                  <a:schemeClr val="accent1">
                    <a:lumMod val="75000"/>
                  </a:schemeClr>
                </a:solidFill>
              </a:rPr>
              <a:t>we explore cognitive demand of different forms of control</a:t>
            </a:r>
          </a:p>
          <a:p>
            <a:pPr marL="360000"/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in the progression of the content</a:t>
            </a:r>
            <a:r>
              <a:rPr lang="en-GB" sz="2200" b="1" dirty="0">
                <a:solidFill>
                  <a:schemeClr val="accent1">
                    <a:lumMod val="75000"/>
                  </a:schemeClr>
                </a:solidFill>
                <a:ea typeface="Verdana" pitchFamily="34" charset="0"/>
              </a:rPr>
              <a:t>, in particular…</a:t>
            </a:r>
            <a:endParaRPr lang="en-GB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25" y="1398759"/>
            <a:ext cx="190500" cy="1714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25" y="3003843"/>
            <a:ext cx="190500" cy="1714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25" y="5231214"/>
            <a:ext cx="190500" cy="1714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25" y="5964760"/>
            <a:ext cx="190500" cy="171450"/>
          </a:xfrm>
          <a:prstGeom prst="rect">
            <a:avLst/>
          </a:prstGeom>
        </p:spPr>
      </p:pic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202A307E-6327-4C71-9D5D-1AF06634C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41675" y="6551984"/>
            <a:ext cx="1600200" cy="250717"/>
          </a:xfrm>
        </p:spPr>
        <p:txBody>
          <a:bodyPr/>
          <a:lstStyle/>
          <a:p>
            <a:r>
              <a:rPr lang="en-GB" sz="1400" b="1" dirty="0"/>
              <a:t>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1AC279-EF7F-4458-9CBD-4928B79F1239}"/>
              </a:ext>
            </a:extLst>
          </p:cNvPr>
          <p:cNvSpPr txBox="1"/>
          <p:nvPr/>
        </p:nvSpPr>
        <p:spPr>
          <a:xfrm>
            <a:off x="237573" y="128006"/>
            <a:ext cx="8684754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8429625" algn="r"/>
              </a:tabLst>
            </a:pPr>
            <a:r>
              <a:rPr lang="en-GB" sz="2000" b="1" i="1" dirty="0">
                <a:solidFill>
                  <a:schemeClr val="accent1">
                    <a:lumMod val="75000"/>
                  </a:schemeClr>
                </a:solidFill>
              </a:rPr>
              <a:t>Informatics in Primary	</a:t>
            </a:r>
            <a:r>
              <a:rPr lang="en-GB" sz="1600" b="1" i="1" dirty="0">
                <a:solidFill>
                  <a:schemeClr val="accent1">
                    <a:lumMod val="50000"/>
                  </a:schemeClr>
                </a:solidFill>
              </a:rPr>
              <a:t>Levels of Control in Primary Robotics </a:t>
            </a:r>
            <a:endParaRPr lang="en-GB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D5DC8B-924C-45DA-853B-5BBD156654E2}"/>
              </a:ext>
            </a:extLst>
          </p:cNvPr>
          <p:cNvSpPr txBox="1"/>
          <p:nvPr/>
        </p:nvSpPr>
        <p:spPr>
          <a:xfrm>
            <a:off x="237573" y="627113"/>
            <a:ext cx="8684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C00000"/>
                </a:solidFill>
              </a:rPr>
              <a:t>educational robotics</a:t>
            </a:r>
            <a:r>
              <a:rPr lang="en-GB" sz="2400" b="1" dirty="0">
                <a:solidFill>
                  <a:srgbClr val="C00000"/>
                </a:solidFill>
              </a:rPr>
              <a:t> 	(4/4)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617519-26D4-463B-A3A4-39745819B5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97858" y="3989830"/>
            <a:ext cx="4588002" cy="99441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77A9C6-F0F5-4FA3-ABF1-857E8D8D4B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6313" y="2177513"/>
            <a:ext cx="1398270" cy="1466850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758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7573" y="622800"/>
            <a:ext cx="8684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C00000"/>
                </a:solidFill>
              </a:rPr>
              <a:t>method, sample, data and findings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1273" y="1124570"/>
            <a:ext cx="8510602" cy="5516895"/>
          </a:xfrm>
          <a:prstGeom prst="rect">
            <a:avLst/>
          </a:prstGeom>
          <a:noFill/>
        </p:spPr>
        <p:txBody>
          <a:bodyPr wrap="square" lIns="36000" rIns="0" rtlCol="0">
            <a:spAutoFit/>
          </a:bodyPr>
          <a:lstStyle/>
          <a:p>
            <a:pPr marL="288000" lvl="0" indent="-288000">
              <a:spcAft>
                <a:spcPts val="600"/>
              </a:spcAft>
            </a:pPr>
            <a:r>
              <a:rPr lang="en-GB" sz="2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contacted 70+ teachers in Slovakia and Czech Republic who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participated in our robotics 1 day PD sessions</a:t>
            </a:r>
            <a:endParaRPr lang="en-GB" sz="22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40000" lvl="0"/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38 reacted to our first set of questions</a:t>
            </a:r>
          </a:p>
          <a:p>
            <a:pPr marL="540000" lvl="0"/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 of them then answered in detail</a:t>
            </a:r>
          </a:p>
          <a:p>
            <a:pPr marL="900000" lvl="0"/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second set of questions</a:t>
            </a:r>
            <a:endParaRPr lang="en-GB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00000" lvl="0">
              <a:spcAft>
                <a:spcPts val="600"/>
              </a:spcAft>
            </a:pPr>
            <a:r>
              <a:rPr lang="en-GB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representing </a:t>
            </a:r>
            <a:r>
              <a:rPr lang="en-GB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25 classes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Years 1 – 4</a:t>
            </a:r>
          </a:p>
          <a:p>
            <a:pPr>
              <a:spcAft>
                <a:spcPts val="300"/>
              </a:spcAft>
            </a:pPr>
            <a:r>
              <a:rPr lang="en-GB" sz="2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the second set we were interested in:</a:t>
            </a:r>
          </a:p>
          <a:p>
            <a:pPr marL="540000"/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pupils accept our robotics and its pedagogy</a:t>
            </a:r>
          </a:p>
          <a:p>
            <a:pPr marL="540000"/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they react to working in teams, using Blue-Bots and blue panels</a:t>
            </a:r>
          </a:p>
          <a:p>
            <a:pPr marL="540000">
              <a:spcAft>
                <a:spcPts val="600"/>
              </a:spcAft>
            </a:pP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pupils' attitude to using the workbooks… and more</a:t>
            </a:r>
          </a:p>
          <a:p>
            <a:pPr>
              <a:spcAft>
                <a:spcPts val="600"/>
              </a:spcAft>
            </a:pPr>
            <a:r>
              <a:rPr lang="en-GB" sz="2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applied standard qualitative research methods and analysis</a:t>
            </a:r>
          </a:p>
          <a:p>
            <a:pPr marL="216000"/>
            <a:r>
              <a:rPr lang="en-GB" b="1" i="1" dirty="0">
                <a:solidFill>
                  <a:schemeClr val="accent1">
                    <a:lumMod val="50000"/>
                  </a:schemeClr>
                </a:solidFill>
              </a:rPr>
              <a:t>How do pupils accept the use of the blue panels?</a:t>
            </a:r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16000">
              <a:spcAft>
                <a:spcPts val="1200"/>
              </a:spcAft>
            </a:pPr>
            <a:r>
              <a:rPr lang="en-GB" b="1" i="1" dirty="0">
                <a:solidFill>
                  <a:schemeClr val="accent1">
                    <a:lumMod val="50000"/>
                  </a:schemeClr>
                </a:solidFill>
              </a:rPr>
              <a:t>How do they perceive the transition from </a:t>
            </a:r>
            <a:r>
              <a:rPr lang="en-GB" b="1" i="1" dirty="0">
                <a:solidFill>
                  <a:srgbClr val="C00000"/>
                </a:solidFill>
              </a:rPr>
              <a:t>direct control </a:t>
            </a:r>
            <a:r>
              <a:rPr lang="en-GB" b="1" i="1" dirty="0">
                <a:solidFill>
                  <a:schemeClr val="accent1">
                    <a:lumMod val="50000"/>
                  </a:schemeClr>
                </a:solidFill>
              </a:rPr>
              <a:t>to multi commands </a:t>
            </a:r>
            <a:r>
              <a:rPr lang="en-GB" b="1" i="1" dirty="0">
                <a:solidFill>
                  <a:srgbClr val="C00000"/>
                </a:solidFill>
              </a:rPr>
              <a:t>planning</a:t>
            </a:r>
            <a:r>
              <a:rPr lang="en-GB" b="1" i="1" dirty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16000" indent="-216000"/>
            <a:r>
              <a:rPr lang="en-GB" sz="2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educational robotics starts with the use of the blue panel,</a:t>
            </a:r>
          </a:p>
          <a:p>
            <a:pPr marL="216000">
              <a:spcAft>
                <a:spcPts val="1200"/>
              </a:spcAft>
            </a:pP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transition from direct control to computational control can </a:t>
            </a:r>
            <a:r>
              <a:rPr lang="en-GB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become trivial</a:t>
            </a:r>
          </a:p>
          <a:p>
            <a:pPr>
              <a:spcAft>
                <a:spcPts val="600"/>
              </a:spcAft>
            </a:pPr>
            <a:r>
              <a:rPr lang="en-GB" sz="20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 sometimes even a pupil who did not do well before, will perform so well!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5" y="1252697"/>
            <a:ext cx="188319" cy="1714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5" y="3154192"/>
            <a:ext cx="188319" cy="1714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5" y="4425683"/>
            <a:ext cx="188319" cy="1714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5" y="5529091"/>
            <a:ext cx="188319" cy="171450"/>
          </a:xfrm>
          <a:prstGeom prst="rect">
            <a:avLst/>
          </a:prstGeom>
        </p:spPr>
      </p:pic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284796EA-70AE-42D4-9F38-BE544B7FC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41675" y="6551984"/>
            <a:ext cx="1600200" cy="250717"/>
          </a:xfrm>
        </p:spPr>
        <p:txBody>
          <a:bodyPr/>
          <a:lstStyle/>
          <a:p>
            <a:r>
              <a:rPr lang="en-GB" sz="1400" b="1" dirty="0"/>
              <a:t>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A65A2B-CCE4-4B05-8428-39C483B8087C}"/>
              </a:ext>
            </a:extLst>
          </p:cNvPr>
          <p:cNvSpPr txBox="1"/>
          <p:nvPr/>
        </p:nvSpPr>
        <p:spPr>
          <a:xfrm>
            <a:off x="237573" y="128006"/>
            <a:ext cx="8684754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8429625" algn="r"/>
              </a:tabLst>
            </a:pPr>
            <a:r>
              <a:rPr lang="en-GB" sz="2000" b="1" i="1" dirty="0">
                <a:solidFill>
                  <a:schemeClr val="accent1">
                    <a:lumMod val="75000"/>
                  </a:schemeClr>
                </a:solidFill>
              </a:rPr>
              <a:t>Informatics in Primary	</a:t>
            </a:r>
            <a:r>
              <a:rPr lang="en-GB" sz="1600" b="1" i="1" dirty="0">
                <a:solidFill>
                  <a:schemeClr val="accent1">
                    <a:lumMod val="50000"/>
                  </a:schemeClr>
                </a:solidFill>
              </a:rPr>
              <a:t>Levels of Control in Primary Robotics </a:t>
            </a:r>
            <a:endParaRPr lang="en-GB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49C5B3-C705-441F-82FC-1DD8402036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7249" y="1589149"/>
            <a:ext cx="2291334" cy="1948815"/>
          </a:xfrm>
          <a:prstGeom prst="rect">
            <a:avLst/>
          </a:prstGeom>
          <a:effectLst>
            <a:outerShdw blurRad="88900" dist="63500" dir="54000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073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7573" y="622800"/>
            <a:ext cx="8684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C00000"/>
                </a:solidFill>
              </a:rPr>
              <a:t>method, sample, data and findings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1273" y="1124570"/>
            <a:ext cx="8510602" cy="5516895"/>
          </a:xfrm>
          <a:prstGeom prst="rect">
            <a:avLst/>
          </a:prstGeom>
          <a:noFill/>
        </p:spPr>
        <p:txBody>
          <a:bodyPr wrap="square" lIns="36000" rIns="0" rtlCol="0">
            <a:spAutoFit/>
          </a:bodyPr>
          <a:lstStyle/>
          <a:p>
            <a:pPr marL="288000" lvl="0" indent="-288000">
              <a:spcAft>
                <a:spcPts val="600"/>
              </a:spcAft>
            </a:pPr>
            <a:r>
              <a:rPr lang="en-GB" sz="2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contacted 70+ teachers in Slovakia and Czech Republic who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participated in our robotics 1 day PD sessions</a:t>
            </a:r>
            <a:endParaRPr lang="en-GB" sz="22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40000" lvl="0"/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38 reacted to our first set of questions</a:t>
            </a:r>
          </a:p>
          <a:p>
            <a:pPr marL="540000" lvl="0"/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 of them then answered in detail</a:t>
            </a:r>
          </a:p>
          <a:p>
            <a:pPr marL="900000" lvl="0"/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second set of questions</a:t>
            </a:r>
            <a:endParaRPr lang="en-GB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00000" lvl="0">
              <a:spcAft>
                <a:spcPts val="600"/>
              </a:spcAft>
            </a:pPr>
            <a:r>
              <a:rPr lang="en-GB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representing </a:t>
            </a:r>
            <a:r>
              <a:rPr lang="en-GB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25 classes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Years 1 – 4</a:t>
            </a:r>
          </a:p>
          <a:p>
            <a:pPr>
              <a:spcAft>
                <a:spcPts val="300"/>
              </a:spcAft>
            </a:pPr>
            <a:r>
              <a:rPr lang="en-GB" sz="2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the second set we were interested in:</a:t>
            </a:r>
          </a:p>
          <a:p>
            <a:pPr marL="540000"/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pupils accept our robotics and its pedagogy</a:t>
            </a:r>
          </a:p>
          <a:p>
            <a:pPr marL="540000"/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they react to working in teams, using Blue-Bots and blue panels</a:t>
            </a:r>
          </a:p>
          <a:p>
            <a:pPr marL="540000">
              <a:spcAft>
                <a:spcPts val="600"/>
              </a:spcAft>
            </a:pP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pupils' attitude to using the workbooks… and more</a:t>
            </a:r>
          </a:p>
          <a:p>
            <a:pPr>
              <a:spcAft>
                <a:spcPts val="600"/>
              </a:spcAft>
            </a:pPr>
            <a:r>
              <a:rPr lang="en-GB" sz="2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applied standard qualitative research methods and analysis</a:t>
            </a:r>
          </a:p>
          <a:p>
            <a:pPr marL="216000"/>
            <a:r>
              <a:rPr lang="en-GB" b="1" i="1" dirty="0">
                <a:solidFill>
                  <a:schemeClr val="accent1">
                    <a:lumMod val="50000"/>
                  </a:schemeClr>
                </a:solidFill>
              </a:rPr>
              <a:t>How do pupils accept the use of the blue panels?</a:t>
            </a:r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16000">
              <a:spcAft>
                <a:spcPts val="1200"/>
              </a:spcAft>
            </a:pPr>
            <a:r>
              <a:rPr lang="en-GB" b="1" i="1" dirty="0">
                <a:solidFill>
                  <a:schemeClr val="accent1">
                    <a:lumMod val="50000"/>
                  </a:schemeClr>
                </a:solidFill>
              </a:rPr>
              <a:t>How do they perceive the transition from </a:t>
            </a:r>
            <a:r>
              <a:rPr lang="en-GB" b="1" i="1" dirty="0">
                <a:solidFill>
                  <a:srgbClr val="C00000"/>
                </a:solidFill>
              </a:rPr>
              <a:t>direct control </a:t>
            </a:r>
            <a:r>
              <a:rPr lang="en-GB" b="1" i="1" dirty="0">
                <a:solidFill>
                  <a:schemeClr val="accent1">
                    <a:lumMod val="50000"/>
                  </a:schemeClr>
                </a:solidFill>
              </a:rPr>
              <a:t>to multi commands </a:t>
            </a:r>
            <a:r>
              <a:rPr lang="en-GB" b="1" i="1" dirty="0">
                <a:solidFill>
                  <a:srgbClr val="C00000"/>
                </a:solidFill>
              </a:rPr>
              <a:t>planning</a:t>
            </a:r>
            <a:r>
              <a:rPr lang="en-GB" b="1" i="1" dirty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16000" indent="-216000"/>
            <a:r>
              <a:rPr lang="en-GB" sz="2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educational robotics starts with the use of the blue panel,</a:t>
            </a:r>
          </a:p>
          <a:p>
            <a:pPr marL="216000">
              <a:spcAft>
                <a:spcPts val="1200"/>
              </a:spcAft>
            </a:pP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transition from direct control to computational control can </a:t>
            </a:r>
            <a:r>
              <a:rPr lang="en-GB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become trivial</a:t>
            </a:r>
          </a:p>
          <a:p>
            <a:pPr>
              <a:spcAft>
                <a:spcPts val="600"/>
              </a:spcAft>
            </a:pPr>
            <a:r>
              <a:rPr lang="en-GB" sz="20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 sometimes even a pupil who did not do well before, will perform so well!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5" y="1252697"/>
            <a:ext cx="188319" cy="1714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5" y="3154192"/>
            <a:ext cx="188319" cy="1714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5" y="4425683"/>
            <a:ext cx="188319" cy="1714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5" y="5529091"/>
            <a:ext cx="188319" cy="171450"/>
          </a:xfrm>
          <a:prstGeom prst="rect">
            <a:avLst/>
          </a:prstGeom>
        </p:spPr>
      </p:pic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284796EA-70AE-42D4-9F38-BE544B7FC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41675" y="6551984"/>
            <a:ext cx="1600200" cy="250717"/>
          </a:xfrm>
        </p:spPr>
        <p:txBody>
          <a:bodyPr/>
          <a:lstStyle/>
          <a:p>
            <a:r>
              <a:rPr lang="en-GB" sz="1400" b="1" dirty="0"/>
              <a:t>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A65A2B-CCE4-4B05-8428-39C483B8087C}"/>
              </a:ext>
            </a:extLst>
          </p:cNvPr>
          <p:cNvSpPr txBox="1"/>
          <p:nvPr/>
        </p:nvSpPr>
        <p:spPr>
          <a:xfrm>
            <a:off x="237573" y="128006"/>
            <a:ext cx="8684754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8429625" algn="r"/>
              </a:tabLst>
            </a:pPr>
            <a:r>
              <a:rPr lang="en-GB" sz="2000" b="1" i="1" dirty="0">
                <a:solidFill>
                  <a:schemeClr val="accent1">
                    <a:lumMod val="75000"/>
                  </a:schemeClr>
                </a:solidFill>
              </a:rPr>
              <a:t>Informatics in Primary	</a:t>
            </a:r>
            <a:r>
              <a:rPr lang="en-GB" sz="1600" b="1" i="1" dirty="0">
                <a:solidFill>
                  <a:schemeClr val="accent1">
                    <a:lumMod val="50000"/>
                  </a:schemeClr>
                </a:solidFill>
              </a:rPr>
              <a:t>Levels of Control in Primary Robotics </a:t>
            </a:r>
            <a:endParaRPr lang="en-GB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49C5B3-C705-441F-82FC-1DD8402036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7249" y="1589149"/>
            <a:ext cx="2291334" cy="1948815"/>
          </a:xfrm>
          <a:prstGeom prst="rect">
            <a:avLst/>
          </a:prstGeom>
          <a:effectLst>
            <a:outerShdw blurRad="88900" dist="63500" dir="54000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Diagram, schematic&#10;&#10;Description automatically generated">
            <a:extLst>
              <a:ext uri="{FF2B5EF4-FFF2-40B4-BE49-F238E27FC236}">
                <a16:creationId xmlns:a16="http://schemas.microsoft.com/office/drawing/2014/main" id="{7A099FE7-81D6-46E7-B70D-CD2849735F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015" y="1207576"/>
            <a:ext cx="5456396" cy="4131659"/>
          </a:xfrm>
          <a:prstGeom prst="rect">
            <a:avLst/>
          </a:prstGeom>
          <a:effectLst>
            <a:outerShdw blurRad="63500" dist="50800" dir="54000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303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EDFD5F-05DF-43CD-BAB7-B6075B8689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4445"/>
            <a:ext cx="9144000" cy="11620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0519" y="1570161"/>
            <a:ext cx="8493760" cy="5220000"/>
          </a:xfrm>
          <a:prstGeom prst="rect">
            <a:avLst/>
          </a:prstGeom>
          <a:noFill/>
        </p:spPr>
        <p:txBody>
          <a:bodyPr wrap="square" tIns="108000" rtlCol="0">
            <a:spAutoFit/>
          </a:bodyPr>
          <a:lstStyle/>
          <a:p>
            <a:pPr algn="ctr"/>
            <a:r>
              <a:rPr lang="en-GB" sz="4000" b="1" dirty="0">
                <a:solidFill>
                  <a:srgbClr val="C00000"/>
                </a:solidFill>
              </a:rPr>
              <a:t>Thank you for your attention</a:t>
            </a:r>
            <a:endParaRPr lang="en-GB" sz="4400" b="1" dirty="0">
              <a:solidFill>
                <a:srgbClr val="C00000"/>
              </a:solidFill>
            </a:endParaRPr>
          </a:p>
          <a:p>
            <a:endParaRPr lang="en-GB" sz="4400" b="1" dirty="0">
              <a:solidFill>
                <a:srgbClr val="C00000"/>
              </a:solidFill>
            </a:endParaRPr>
          </a:p>
          <a:p>
            <a:r>
              <a:rPr lang="en-GB" sz="3200" b="1" dirty="0">
                <a:solidFill>
                  <a:srgbClr val="003FA8"/>
                </a:solidFill>
              </a:rPr>
              <a:t>	</a:t>
            </a:r>
          </a:p>
          <a:p>
            <a:endParaRPr lang="en-GB" sz="3200" b="1" dirty="0">
              <a:solidFill>
                <a:srgbClr val="003FA8"/>
              </a:solidFill>
            </a:endParaRPr>
          </a:p>
          <a:p>
            <a:endParaRPr lang="en-GB" sz="2400" b="1" dirty="0">
              <a:solidFill>
                <a:srgbClr val="003FA8"/>
              </a:solidFill>
            </a:endParaRPr>
          </a:p>
          <a:p>
            <a:pPr>
              <a:spcAft>
                <a:spcPts val="1200"/>
              </a:spcAft>
            </a:pPr>
            <a:r>
              <a:rPr lang="en-GB" sz="2400" b="1" dirty="0">
                <a:solidFill>
                  <a:srgbClr val="003FA8"/>
                </a:solidFill>
              </a:rPr>
              <a:t>Contact</a:t>
            </a:r>
          </a:p>
          <a:p>
            <a:pPr marL="360000">
              <a:lnSpc>
                <a:spcPts val="2000"/>
              </a:lnSpc>
            </a:pPr>
            <a:r>
              <a:rPr lang="en-GB" b="1" dirty="0">
                <a:solidFill>
                  <a:srgbClr val="003FA8"/>
                </a:solidFill>
              </a:rPr>
              <a:t>ivan.kalas@fmph.uniba.sk</a:t>
            </a:r>
          </a:p>
          <a:p>
            <a:pPr>
              <a:lnSpc>
                <a:spcPts val="2000"/>
              </a:lnSpc>
            </a:pPr>
            <a:endParaRPr lang="en-GB" b="1" dirty="0">
              <a:solidFill>
                <a:srgbClr val="003FA8"/>
              </a:solidFill>
            </a:endParaRPr>
          </a:p>
          <a:p>
            <a:pPr>
              <a:lnSpc>
                <a:spcPts val="2000"/>
              </a:lnSpc>
            </a:pPr>
            <a:r>
              <a:rPr lang="en-GB" b="1" dirty="0">
                <a:solidFill>
                  <a:srgbClr val="003FA8"/>
                </a:solidFill>
              </a:rPr>
              <a:t>References</a:t>
            </a:r>
          </a:p>
          <a:p>
            <a:pPr marL="720000" indent="-360000">
              <a:lnSpc>
                <a:spcPts val="1400"/>
              </a:lnSpc>
            </a:pPr>
            <a:r>
              <a:rPr lang="en-GB" sz="1200" dirty="0">
                <a:solidFill>
                  <a:schemeClr val="accent1">
                    <a:lumMod val="75000"/>
                  </a:schemeClr>
                </a:solidFill>
              </a:rPr>
              <a:t>Blackwell, A (2002).: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What is Programming? In: 14th Workshop of the Psychology of Programming Interest Group, pp. 204-218</a:t>
            </a:r>
            <a:endParaRPr lang="en-GB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720000" indent="-360000">
              <a:lnSpc>
                <a:spcPts val="1400"/>
              </a:lnSpc>
            </a:pPr>
            <a:r>
              <a:rPr lang="en-GB" sz="1200" dirty="0">
                <a:solidFill>
                  <a:schemeClr val="accent1">
                    <a:lumMod val="75000"/>
                  </a:schemeClr>
                </a:solidFill>
              </a:rPr>
              <a:t>Kalas, I., Horvathova, K. (2022):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Programming Concepts in Lower Primary Years and Their Cognitive Demands. Springer, vol 642, </a:t>
            </a:r>
            <a:r>
              <a:rPr lang="en-GB" sz="1200" dirty="0">
                <a:solidFill>
                  <a:schemeClr val="accent1">
                    <a:lumMod val="75000"/>
                  </a:schemeClr>
                </a:solidFill>
              </a:rPr>
              <a:t>https://doi.org/10.1007/978-3-030-97986-7_3</a:t>
            </a:r>
          </a:p>
          <a:p>
            <a:pPr marL="720000" indent="-360000">
              <a:lnSpc>
                <a:spcPts val="1400"/>
              </a:lnSpc>
            </a:pPr>
            <a:r>
              <a:rPr lang="en-GB" sz="1200" dirty="0">
                <a:solidFill>
                  <a:schemeClr val="accent1">
                    <a:lumMod val="75000"/>
                  </a:schemeClr>
                </a:solidFill>
              </a:rPr>
              <a:t>Kalas, I. et al. (2018): Exploring Control in Early Computing Education. In: Pozdniakov, S., Dagienė, V. Informatics in Schools. Fundamentals of CS and Software Engineering. ISSEP 2018. LNCS, vol 11169. Springer, Cham, pp. 3-16</a:t>
            </a:r>
          </a:p>
          <a:p>
            <a:pPr marL="720000" indent="-360000">
              <a:lnSpc>
                <a:spcPts val="1400"/>
              </a:lnSpc>
            </a:pPr>
            <a:r>
              <a:rPr lang="en-GB" sz="1200" dirty="0">
                <a:solidFill>
                  <a:schemeClr val="accent1">
                    <a:lumMod val="75000"/>
                  </a:schemeClr>
                </a:solidFill>
              </a:rPr>
              <a:t>Kalas, I. et al. (2022):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Programming in Year 4: An Analysis of the Design Research Process. Proc of CSEDU, Vol 2, pp. 425-433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5" y="97628"/>
            <a:ext cx="1037844" cy="10378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31CC88-2F68-4051-9093-03758B048B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5152" y="3754972"/>
            <a:ext cx="1497820" cy="878549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A picture containing text, queen&#10;&#10;Description automatically generated">
            <a:extLst>
              <a:ext uri="{FF2B5EF4-FFF2-40B4-BE49-F238E27FC236}">
                <a16:creationId xmlns:a16="http://schemas.microsoft.com/office/drawing/2014/main" id="{25D6A2F8-A071-4AA5-B7DC-56CBBEA810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357" y="2766085"/>
            <a:ext cx="2180995" cy="2177511"/>
          </a:xfrm>
          <a:prstGeom prst="rect">
            <a:avLst/>
          </a:prstGeom>
          <a:effectLst>
            <a:outerShdw blurRad="88900" dist="63500" dir="54000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7912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37573" y="128006"/>
            <a:ext cx="8684754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8429625" algn="r"/>
              </a:tabLst>
            </a:pPr>
            <a:r>
              <a:rPr lang="en-GB" sz="2000" b="1" i="1" dirty="0">
                <a:solidFill>
                  <a:schemeClr val="accent1">
                    <a:lumMod val="75000"/>
                  </a:schemeClr>
                </a:solidFill>
              </a:rPr>
              <a:t>Informatics in Primary	</a:t>
            </a:r>
            <a:r>
              <a:rPr lang="en-GB" sz="1600" b="1" i="1" dirty="0">
                <a:solidFill>
                  <a:schemeClr val="accent1">
                    <a:lumMod val="50000"/>
                  </a:schemeClr>
                </a:solidFill>
              </a:rPr>
              <a:t>Levels of Control in Primary Robotics </a:t>
            </a:r>
            <a:endParaRPr lang="en-GB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7573" y="622800"/>
            <a:ext cx="8684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C00000"/>
                </a:solidFill>
              </a:rPr>
              <a:t>introduction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5757" y="1144497"/>
            <a:ext cx="8380797" cy="1046440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Since 2017 we have been developing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educational content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</a:t>
            </a:r>
          </a:p>
          <a:p>
            <a:pPr marL="432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Informatics as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subject in primary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(Years 1 to 4, ages 6 to 10)</a:t>
            </a:r>
          </a:p>
          <a:p>
            <a:pPr marL="432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under the overall name </a:t>
            </a: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Computing with Emil </a:t>
            </a:r>
            <a:r>
              <a:rPr lang="en-GB" sz="20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--- as </a:t>
            </a:r>
            <a:r>
              <a:rPr kumimoji="0" lang="en-GB" sz="2000" b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Informatics for All</a:t>
            </a:r>
            <a:endParaRPr kumimoji="0" lang="en-GB" sz="2000" b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Slide Number Placeholder 2">
            <a:extLst>
              <a:ext uri="{FF2B5EF4-FFF2-40B4-BE49-F238E27FC236}">
                <a16:creationId xmlns:a16="http://schemas.microsoft.com/office/drawing/2014/main" id="{E46C2273-8ED4-4461-825B-0FF04070E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41675" y="6551984"/>
            <a:ext cx="1600200" cy="250717"/>
          </a:xfrm>
        </p:spPr>
        <p:txBody>
          <a:bodyPr/>
          <a:lstStyle/>
          <a:p>
            <a:fld id="{D9076724-0349-49A4-87F6-74FEE3C80CA5}" type="slidenum">
              <a:rPr lang="en-GB" sz="1400" b="1" smtClean="0"/>
              <a:t>2</a:t>
            </a:fld>
            <a:endParaRPr lang="en-GB" sz="14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03A183-D310-467B-892E-FB1F36902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24" y="1274392"/>
            <a:ext cx="190500" cy="1714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FAC3059-F1DF-41AE-80FC-F6BDC0ECBC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724" y="2352865"/>
            <a:ext cx="6097364" cy="3771097"/>
          </a:xfrm>
          <a:prstGeom prst="rect">
            <a:avLst/>
          </a:prstGeom>
          <a:effectLst>
            <a:outerShdw blurRad="63500" dist="508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73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37573" y="128006"/>
            <a:ext cx="8684754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8429625" algn="r"/>
              </a:tabLst>
            </a:pPr>
            <a:r>
              <a:rPr lang="en-GB" sz="2000" b="1" i="1" dirty="0">
                <a:solidFill>
                  <a:schemeClr val="accent1">
                    <a:lumMod val="75000"/>
                  </a:schemeClr>
                </a:solidFill>
              </a:rPr>
              <a:t>Informatics in Primary	</a:t>
            </a:r>
            <a:r>
              <a:rPr lang="en-GB" sz="1600" b="1" i="1" dirty="0">
                <a:solidFill>
                  <a:schemeClr val="accent1">
                    <a:lumMod val="50000"/>
                  </a:schemeClr>
                </a:solidFill>
              </a:rPr>
              <a:t>Levels of Control in Primary Robotics </a:t>
            </a:r>
            <a:endParaRPr lang="en-GB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7573" y="622800"/>
            <a:ext cx="8684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C00000"/>
                </a:solidFill>
              </a:rPr>
              <a:t>introduction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5757" y="1144497"/>
            <a:ext cx="8380797" cy="1046440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Since 2017 we have been developing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educational content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</a:t>
            </a:r>
          </a:p>
          <a:p>
            <a:pPr marL="432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Informatics as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subject in primary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(Years 1 to 4, ages 6 to 10)</a:t>
            </a:r>
          </a:p>
          <a:p>
            <a:pPr marL="432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under the overall name </a:t>
            </a: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Computing with Emil </a:t>
            </a:r>
            <a:r>
              <a:rPr lang="en-GB" sz="20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--- as </a:t>
            </a:r>
            <a:r>
              <a:rPr kumimoji="0" lang="en-GB" sz="2000" b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Informatics for All</a:t>
            </a:r>
            <a:endParaRPr kumimoji="0" lang="en-GB" sz="2000" b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Slide Number Placeholder 2">
            <a:extLst>
              <a:ext uri="{FF2B5EF4-FFF2-40B4-BE49-F238E27FC236}">
                <a16:creationId xmlns:a16="http://schemas.microsoft.com/office/drawing/2014/main" id="{E46C2273-8ED4-4461-825B-0FF04070E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41675" y="6551984"/>
            <a:ext cx="1600200" cy="250717"/>
          </a:xfrm>
        </p:spPr>
        <p:txBody>
          <a:bodyPr/>
          <a:lstStyle/>
          <a:p>
            <a:r>
              <a:rPr lang="en-GB" sz="1400" b="1" dirty="0"/>
              <a:t>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03A183-D310-467B-892E-FB1F36902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24" y="1274392"/>
            <a:ext cx="190500" cy="1714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70FC4AD-0E4D-4C85-B85C-831DD8A4F7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7352" y="2474753"/>
            <a:ext cx="6332281" cy="39529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689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37573" y="128006"/>
            <a:ext cx="8684754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8429625" algn="r"/>
              </a:tabLst>
            </a:pPr>
            <a:r>
              <a:rPr lang="en-GB" sz="2000" b="1" i="1" dirty="0">
                <a:solidFill>
                  <a:schemeClr val="accent1">
                    <a:lumMod val="75000"/>
                  </a:schemeClr>
                </a:solidFill>
              </a:rPr>
              <a:t>Informatics in Primary	</a:t>
            </a:r>
            <a:r>
              <a:rPr lang="en-GB" sz="1600" b="1" i="1" dirty="0">
                <a:solidFill>
                  <a:schemeClr val="accent1">
                    <a:lumMod val="50000"/>
                  </a:schemeClr>
                </a:solidFill>
              </a:rPr>
              <a:t>Levels of Control in Primary Robotics </a:t>
            </a:r>
            <a:endParaRPr lang="en-GB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7573" y="622800"/>
            <a:ext cx="8684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C00000"/>
                </a:solidFill>
              </a:rPr>
              <a:t>introduction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5757" y="1144497"/>
            <a:ext cx="8380797" cy="1046440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Since 2017 we have been developing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educational content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</a:t>
            </a:r>
          </a:p>
          <a:p>
            <a:pPr marL="432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Informatics as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subject in primary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(Years 1 to 4, ages 6 to 10)</a:t>
            </a:r>
          </a:p>
          <a:p>
            <a:pPr marL="432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under the overall name </a:t>
            </a: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Computing with Emil </a:t>
            </a:r>
            <a:r>
              <a:rPr lang="en-GB" sz="20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--- as </a:t>
            </a:r>
            <a:r>
              <a:rPr kumimoji="0" lang="en-GB" sz="2000" b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Informatics for All</a:t>
            </a:r>
            <a:endParaRPr kumimoji="0" lang="en-GB" sz="2000" b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Slide Number Placeholder 2">
            <a:extLst>
              <a:ext uri="{FF2B5EF4-FFF2-40B4-BE49-F238E27FC236}">
                <a16:creationId xmlns:a16="http://schemas.microsoft.com/office/drawing/2014/main" id="{E46C2273-8ED4-4461-825B-0FF04070E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41675" y="6551984"/>
            <a:ext cx="1600200" cy="250717"/>
          </a:xfrm>
        </p:spPr>
        <p:txBody>
          <a:bodyPr/>
          <a:lstStyle/>
          <a:p>
            <a:r>
              <a:rPr lang="en-GB" sz="1400" b="1" dirty="0"/>
              <a:t>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03A183-D310-467B-892E-FB1F36902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24" y="1274392"/>
            <a:ext cx="190500" cy="1714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70FC4AD-0E4D-4C85-B85C-831DD8A4F7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7352" y="2474753"/>
            <a:ext cx="6332281" cy="39529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460409A-33E2-4BEF-AB48-FEE478900C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8701" y="2649892"/>
            <a:ext cx="5958560" cy="4022483"/>
          </a:xfrm>
          <a:prstGeom prst="rect">
            <a:avLst/>
          </a:prstGeom>
          <a:effectLst>
            <a:outerShdw blurRad="63500" dist="508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171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37573" y="128006"/>
            <a:ext cx="8684754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8429625" algn="r"/>
              </a:tabLst>
            </a:pPr>
            <a:r>
              <a:rPr lang="en-GB" sz="2000" b="1" i="1" dirty="0">
                <a:solidFill>
                  <a:schemeClr val="accent1">
                    <a:lumMod val="75000"/>
                  </a:schemeClr>
                </a:solidFill>
              </a:rPr>
              <a:t>Informatics in Primary	</a:t>
            </a:r>
            <a:r>
              <a:rPr lang="en-GB" sz="1600" b="1" i="1" dirty="0">
                <a:solidFill>
                  <a:schemeClr val="accent1">
                    <a:lumMod val="50000"/>
                  </a:schemeClr>
                </a:solidFill>
              </a:rPr>
              <a:t>Levels of Control in Primary Robotics </a:t>
            </a:r>
            <a:endParaRPr lang="en-GB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7573" y="622800"/>
            <a:ext cx="8684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C00000"/>
                </a:solidFill>
              </a:rPr>
              <a:t>introduction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5757" y="1144497"/>
            <a:ext cx="8496117" cy="5637441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lvl="0">
              <a:defRPr/>
            </a:pPr>
            <a:r>
              <a:rPr lang="en-GB" sz="2200" b="1" dirty="0">
                <a:solidFill>
                  <a:srgbClr val="5B9BD5">
                    <a:lumMod val="75000"/>
                  </a:srgbClr>
                </a:solidFill>
              </a:rPr>
              <a:t>Since 2017 we have been developing </a:t>
            </a:r>
            <a:r>
              <a:rPr lang="en-GB" sz="2200" b="1" dirty="0">
                <a:solidFill>
                  <a:srgbClr val="C00000"/>
                </a:solidFill>
              </a:rPr>
              <a:t>educational content </a:t>
            </a:r>
            <a:r>
              <a:rPr lang="en-GB" sz="2200" b="1" dirty="0">
                <a:solidFill>
                  <a:srgbClr val="5B9BD5">
                    <a:lumMod val="75000"/>
                  </a:srgbClr>
                </a:solidFill>
              </a:rPr>
              <a:t>for </a:t>
            </a:r>
          </a:p>
          <a:p>
            <a:pPr marL="432000" lvl="0">
              <a:defRPr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Informatics as a subject in primary (Years 1 to 4, ages 6 to 10)</a:t>
            </a:r>
          </a:p>
          <a:p>
            <a:pPr marL="432000" lvl="0">
              <a:spcAft>
                <a:spcPts val="1200"/>
              </a:spcAft>
              <a:defRPr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under the overall name </a:t>
            </a:r>
            <a:r>
              <a:rPr lang="en-GB" sz="2000" b="1" i="1" dirty="0">
                <a:solidFill>
                  <a:srgbClr val="5B9BD5">
                    <a:lumMod val="50000"/>
                  </a:srgbClr>
                </a:solidFill>
              </a:rPr>
              <a:t>Computing with Emil </a:t>
            </a:r>
            <a:r>
              <a:rPr lang="en-GB" sz="2000" b="1" dirty="0">
                <a:solidFill>
                  <a:srgbClr val="5B9BD5">
                    <a:lumMod val="50000"/>
                  </a:srgbClr>
                </a:solidFill>
              </a:rPr>
              <a:t>--- as </a:t>
            </a:r>
            <a:r>
              <a:rPr lang="en-GB" sz="2000" b="1" dirty="0">
                <a:solidFill>
                  <a:srgbClr val="C00000"/>
                </a:solidFill>
              </a:rPr>
              <a:t>Informatics for All</a:t>
            </a:r>
            <a:endParaRPr lang="en-GB" sz="2000" dirty="0">
              <a:solidFill>
                <a:srgbClr val="C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Verdana" pitchFamily="34" charset="0"/>
                <a:cs typeface="+mn-cs"/>
              </a:rPr>
              <a:t>why? --- because we believe that</a:t>
            </a:r>
          </a:p>
          <a:p>
            <a:pPr marL="612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Verdana" pitchFamily="34" charset="0"/>
                <a:cs typeface="+mn-cs"/>
              </a:rPr>
              <a:t>content should continue and progress from one Year to another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Verdana" pitchFamily="34" charset="0"/>
                <a:cs typeface="+mn-cs"/>
              </a:rPr>
              <a:t>		with carefully planned and verified learning goals</a:t>
            </a:r>
          </a:p>
          <a:p>
            <a:pPr marL="612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Verdana" pitchFamily="34" charset="0"/>
                <a:cs typeface="+mn-cs"/>
              </a:rPr>
              <a:t>we consider programming a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Verdana" pitchFamily="34" charset="0"/>
                <a:cs typeface="+mn-cs"/>
              </a:rPr>
              <a:t>key component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Verdana" pitchFamily="34" charset="0"/>
                <a:cs typeface="+mn-cs"/>
              </a:rPr>
              <a:t>of 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Verdana" pitchFamily="34" charset="0"/>
                <a:cs typeface="+mn-cs"/>
              </a:rPr>
              <a:t>	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Verdana" pitchFamily="34" charset="0"/>
                <a:cs typeface="+mn-cs"/>
              </a:rPr>
              <a:t>but must respect developmental appropriateness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Verdana" pitchFamily="34" charset="0"/>
                <a:cs typeface="+mn-cs"/>
              </a:rPr>
              <a:t>	what is programming? …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ea typeface="Verdana" pitchFamily="34" charset="0"/>
              </a:rPr>
              <a:t>way of exploring, thinking, expressing…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Verdana" pitchFamily="34" charset="0"/>
              <a:cs typeface="+mn-cs"/>
            </a:endParaRPr>
          </a:p>
          <a:p>
            <a:pPr marL="612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Verdana" pitchFamily="34" charset="0"/>
              <a:cs typeface="+mn-cs"/>
            </a:endParaRPr>
          </a:p>
          <a:p>
            <a:pPr marL="612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b="1" dirty="0">
              <a:solidFill>
                <a:schemeClr val="accent1">
                  <a:lumMod val="75000"/>
                </a:schemeClr>
              </a:solidFill>
              <a:latin typeface="Calibri" panose="020F0502020204030204"/>
              <a:ea typeface="Verdana" pitchFamily="34" charset="0"/>
            </a:endParaRPr>
          </a:p>
          <a:p>
            <a:pPr marL="61200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Verdana" pitchFamily="34" charset="0"/>
                <a:cs typeface="+mn-cs"/>
              </a:rPr>
              <a:t>content must be such that general primary teachers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Verdana" pitchFamily="34" charset="0"/>
                <a:cs typeface="+mn-cs"/>
              </a:rPr>
              <a:t>		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Verdana" pitchFamily="34" charset="0"/>
                <a:cs typeface="+mn-cs"/>
              </a:rPr>
              <a:t>understand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Verdana" pitchFamily="34" charset="0"/>
                <a:cs typeface="+mn-cs"/>
              </a:rPr>
              <a:t> it and want to do 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Verdana" pitchFamily="34" charset="0"/>
                <a:cs typeface="+mn-cs"/>
              </a:rPr>
              <a:t>		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Verdana" pitchFamily="34" charset="0"/>
                <a:cs typeface="+mn-cs"/>
              </a:rPr>
              <a:t>consider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Verdana" pitchFamily="34" charset="0"/>
                <a:cs typeface="+mn-cs"/>
              </a:rPr>
              <a:t> it useful and proper for their pupils</a:t>
            </a:r>
          </a:p>
          <a:p>
            <a:pPr marL="612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Verdana" pitchFamily="34" charset="0"/>
                <a:cs typeface="+mn-cs"/>
              </a:rPr>
              <a:t>! AND also -</a:t>
            </a:r>
            <a:r>
              <a:rPr kumimoji="0" lang="en-GB" sz="20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Verdana" pitchFamily="34" charset="0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Verdana" pitchFamily="34" charset="0"/>
                <a:cs typeface="+mn-cs"/>
              </a:rPr>
              <a:t>we are developing a set of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Verdana" pitchFamily="34" charset="0"/>
                <a:cs typeface="+mn-cs"/>
              </a:rPr>
              <a:t>research instruments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Verdana" pitchFamily="34" charset="0"/>
                <a:cs typeface="+mn-cs"/>
              </a:rPr>
              <a:t>suitable for 		investigating the cognitive processes of pupils</a:t>
            </a:r>
            <a:b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Verdana" pitchFamily="34" charset="0"/>
                <a:cs typeface="+mn-cs"/>
              </a:rPr>
            </a:b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Verdana" pitchFamily="34" charset="0"/>
                <a:cs typeface="+mn-cs"/>
              </a:rPr>
              <a:t>		in the early stages of their computational thinking (CT)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61E747E-52CE-40FF-91A1-4A66390E6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484" y="2650365"/>
            <a:ext cx="152400" cy="209550"/>
          </a:xfrm>
          <a:prstGeom prst="rect">
            <a:avLst/>
          </a:prstGeom>
        </p:spPr>
      </p:pic>
      <p:sp>
        <p:nvSpPr>
          <p:cNvPr id="21" name="Slide Number Placeholder 2">
            <a:extLst>
              <a:ext uri="{FF2B5EF4-FFF2-40B4-BE49-F238E27FC236}">
                <a16:creationId xmlns:a16="http://schemas.microsoft.com/office/drawing/2014/main" id="{E46C2273-8ED4-4461-825B-0FF04070E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41675" y="6551984"/>
            <a:ext cx="1600200" cy="250717"/>
          </a:xfrm>
        </p:spPr>
        <p:txBody>
          <a:bodyPr/>
          <a:lstStyle/>
          <a:p>
            <a:r>
              <a:rPr lang="en-GB" sz="1400" b="1" dirty="0"/>
              <a:t>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03A183-D310-467B-892E-FB1F369020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24" y="1274400"/>
            <a:ext cx="190500" cy="1714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259647-F07B-4811-B503-2475AA06F3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24" y="2337800"/>
            <a:ext cx="190500" cy="1714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D6407A4-542A-4E26-8A4B-5CF3E4D15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484" y="3260059"/>
            <a:ext cx="152400" cy="2095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23BDCBF-4723-49FF-8117-2ACF11626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484" y="4909647"/>
            <a:ext cx="152400" cy="2095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BB6C9EA-81E3-410A-8F1D-5E215A663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484" y="5814526"/>
            <a:ext cx="152400" cy="209550"/>
          </a:xfrm>
          <a:prstGeom prst="rect">
            <a:avLst/>
          </a:prstGeom>
        </p:spPr>
      </p:pic>
      <p:pic>
        <p:nvPicPr>
          <p:cNvPr id="19" name="Picture 18" descr="A picture containing icon&#10;&#10;Description automatically generated">
            <a:extLst>
              <a:ext uri="{FF2B5EF4-FFF2-40B4-BE49-F238E27FC236}">
                <a16:creationId xmlns:a16="http://schemas.microsoft.com/office/drawing/2014/main" id="{A197CAF0-C5C4-447B-99F0-8FA8B23621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214" y="4212564"/>
            <a:ext cx="3659029" cy="54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62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7573" y="622800"/>
            <a:ext cx="8684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C00000"/>
                </a:solidFill>
              </a:rPr>
              <a:t>context and our earlier findings</a:t>
            </a:r>
            <a:r>
              <a:rPr lang="en-GB" sz="2400" b="1" dirty="0">
                <a:solidFill>
                  <a:srgbClr val="C00000"/>
                </a:solidFill>
              </a:rPr>
              <a:t> 	(1/3)</a:t>
            </a:r>
            <a:r>
              <a:rPr lang="en-GB" sz="3200" b="1" dirty="0">
                <a:solidFill>
                  <a:srgbClr val="C00000"/>
                </a:solidFill>
              </a:rPr>
              <a:t> </a:t>
            </a:r>
            <a:endParaRPr lang="en-GB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1273" y="1290416"/>
            <a:ext cx="8498243" cy="5416868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marL="4680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our latest component of the Emil project – Robotics for Primary --- follows</a:t>
            </a:r>
            <a:b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same motivations and in this work we want to contribute to Q3:</a:t>
            </a:r>
          </a:p>
          <a:p>
            <a:pPr marL="216000"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Lessons learnt</a:t>
            </a:r>
          </a:p>
          <a:p>
            <a:pPr marL="432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have you already learnt in the process, what are the methods or designs you have applied, what are the findings within this context?</a:t>
            </a:r>
            <a:endParaRPr kumimoji="0" lang="en-GB" sz="1800" b="1" i="1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one of the interesting research areas we have explored earlier in this context</a:t>
            </a:r>
          </a:p>
          <a:p>
            <a:pPr marL="432000"/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 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GB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forms and levels 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control of a </a:t>
            </a:r>
            <a:r>
              <a:rPr lang="en-GB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virtual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a </a:t>
            </a:r>
            <a:r>
              <a:rPr lang="en-GB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tangible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character</a:t>
            </a:r>
          </a:p>
          <a:p>
            <a:pPr marL="432000">
              <a:spcAft>
                <a:spcPts val="1200"/>
              </a:spcAft>
            </a:pP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primary </a:t>
            </a:r>
            <a:r>
              <a:rPr lang="en-GB" sz="20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infomatics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(in our case, Emil on the screen, and Blue-Bots on the floor)</a:t>
            </a:r>
          </a:p>
          <a:p>
            <a:r>
              <a:rPr lang="en-GB" sz="2000" b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accord with Blackwell (2002) we believe that pupils…</a:t>
            </a:r>
          </a:p>
          <a:p>
            <a:pPr marL="900000">
              <a:spcBef>
                <a:spcPts val="600"/>
              </a:spcBef>
              <a:spcAft>
                <a:spcPts val="600"/>
              </a:spcAft>
            </a:pPr>
            <a:r>
              <a:rPr lang="en-GB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 things whenever they stop directly manipulate observable things but specify behaviour to occur at some future time</a:t>
            </a:r>
            <a:endParaRPr lang="en-GB" sz="2000" b="1" dirty="0">
              <a:solidFill>
                <a:srgbClr val="2F549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sz="2000" b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Blackwell continues by pointing out two reasons </a:t>
            </a:r>
            <a:r>
              <a:rPr lang="en-GB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why programming is hard</a:t>
            </a:r>
            <a:r>
              <a:rPr lang="en-GB" sz="2000" b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GB" sz="2000" b="1" dirty="0"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loss of the benefits of direct manipulation</a:t>
            </a:r>
            <a:r>
              <a:rPr lang="en-GB" sz="2000" b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and</a:t>
            </a:r>
          </a:p>
          <a:p>
            <a:r>
              <a:rPr lang="en-GB" sz="2000" b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introduction of notational elements to represent abstraction</a:t>
            </a:r>
            <a:endParaRPr lang="en-GB" sz="20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2000" b="1" dirty="0">
              <a:solidFill>
                <a:srgbClr val="C00000"/>
              </a:solidFill>
              <a:ea typeface="Verdana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24" y="1416531"/>
            <a:ext cx="190500" cy="1714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24" y="3117977"/>
            <a:ext cx="190500" cy="1714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24" y="4170464"/>
            <a:ext cx="190500" cy="171450"/>
          </a:xfrm>
          <a:prstGeom prst="rect">
            <a:avLst/>
          </a:prstGeom>
        </p:spPr>
      </p:pic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788CA034-7330-45C3-ACBF-F823286B2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41675" y="6551984"/>
            <a:ext cx="1600200" cy="250717"/>
          </a:xfrm>
        </p:spPr>
        <p:txBody>
          <a:bodyPr/>
          <a:lstStyle/>
          <a:p>
            <a:r>
              <a:rPr lang="en-GB" sz="1400" b="1" dirty="0"/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7F8DF3-2141-46B2-80D9-79BC57C2EA75}"/>
              </a:ext>
            </a:extLst>
          </p:cNvPr>
          <p:cNvSpPr txBox="1"/>
          <p:nvPr/>
        </p:nvSpPr>
        <p:spPr>
          <a:xfrm>
            <a:off x="237573" y="128006"/>
            <a:ext cx="8684754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8429625" algn="r"/>
              </a:tabLst>
            </a:pPr>
            <a:r>
              <a:rPr lang="en-GB" sz="2000" b="1" i="1" dirty="0">
                <a:solidFill>
                  <a:schemeClr val="accent1">
                    <a:lumMod val="75000"/>
                  </a:schemeClr>
                </a:solidFill>
              </a:rPr>
              <a:t>Informatics in Primary	</a:t>
            </a:r>
            <a:r>
              <a:rPr lang="en-GB" sz="1600" b="1" i="1" dirty="0">
                <a:solidFill>
                  <a:schemeClr val="accent1">
                    <a:lumMod val="50000"/>
                  </a:schemeClr>
                </a:solidFill>
              </a:rPr>
              <a:t>Levels of Control in Primary Robotics </a:t>
            </a:r>
            <a:endParaRPr lang="en-GB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77F425D-8957-4492-84A5-DE53C3A9ED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0321" y="5770420"/>
            <a:ext cx="152400" cy="2095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F892A8E-37B5-4665-9FE7-57CA50CB92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0321" y="6062811"/>
            <a:ext cx="152400" cy="2095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A39C1E6-740B-4C68-9B7C-25CD6D2F9E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24" y="5380911"/>
            <a:ext cx="190500" cy="1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40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30000" y="1544579"/>
            <a:ext cx="8510601" cy="4862870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in our previous research on forms of control in Computing with Emil for Year 3 [2] we identified four levels of increasing cognitive demand, namely</a:t>
            </a:r>
          </a:p>
          <a:p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  (i) direct manipulation,</a:t>
            </a:r>
          </a:p>
          <a:p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 (ii) indirect manipulation,</a:t>
            </a:r>
          </a:p>
          <a:p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	(iii) direct control, and</a:t>
            </a:r>
          </a:p>
          <a:p>
            <a:pPr>
              <a:spcAft>
                <a:spcPts val="1200"/>
              </a:spcAft>
            </a:pP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(iv) computational control, i.e., programming</a:t>
            </a:r>
          </a:p>
          <a:p>
            <a:pPr>
              <a:spcBef>
                <a:spcPts val="1200"/>
              </a:spcBef>
            </a:pP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as a </a:t>
            </a:r>
            <a:r>
              <a:rPr lang="en-GB" sz="2000" b="1" dirty="0">
                <a:solidFill>
                  <a:srgbClr val="C00000"/>
                </a:solidFill>
              </a:rPr>
              <a:t>second dimension to control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, we also identified five levels of</a:t>
            </a:r>
          </a:p>
          <a:p>
            <a:pPr marL="432000">
              <a:spcAft>
                <a:spcPts val="600"/>
              </a:spcAft>
            </a:pP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how the process itself is represented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	(1) no representation, or be an</a:t>
            </a:r>
          </a:p>
          <a:p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(2) internal record</a:t>
            </a:r>
          </a:p>
          <a:p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	(3) external record</a:t>
            </a:r>
          </a:p>
          <a:p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(4) internal plan, or</a:t>
            </a:r>
          </a:p>
          <a:p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	(5) external plan</a:t>
            </a:r>
          </a:p>
          <a:p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		i.e.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a </a:t>
            </a:r>
            <a:r>
              <a:rPr lang="en-GB" b="1" dirty="0">
                <a:solidFill>
                  <a:srgbClr val="C00000"/>
                </a:solidFill>
              </a:rPr>
              <a:t>program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 using certain notation, as common in programming</a:t>
            </a:r>
            <a:endParaRPr lang="en-GB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62" y="1685966"/>
            <a:ext cx="190500" cy="1714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62" y="3895220"/>
            <a:ext cx="190500" cy="171450"/>
          </a:xfrm>
          <a:prstGeom prst="rect">
            <a:avLst/>
          </a:prstGeom>
        </p:spPr>
      </p:pic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A9D3F063-59F3-4AC3-84B6-01F06584E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41675" y="6551984"/>
            <a:ext cx="1600200" cy="250717"/>
          </a:xfrm>
        </p:spPr>
        <p:txBody>
          <a:bodyPr/>
          <a:lstStyle/>
          <a:p>
            <a:r>
              <a:rPr lang="en-GB" sz="1400" b="1" dirty="0"/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420988-3F33-4665-AC01-3EFF3A9B70EE}"/>
              </a:ext>
            </a:extLst>
          </p:cNvPr>
          <p:cNvSpPr txBox="1"/>
          <p:nvPr/>
        </p:nvSpPr>
        <p:spPr>
          <a:xfrm>
            <a:off x="237573" y="128006"/>
            <a:ext cx="8684754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8429625" algn="r"/>
              </a:tabLst>
            </a:pPr>
            <a:r>
              <a:rPr lang="en-GB" sz="2000" b="1" i="1" dirty="0">
                <a:solidFill>
                  <a:schemeClr val="accent1">
                    <a:lumMod val="75000"/>
                  </a:schemeClr>
                </a:solidFill>
              </a:rPr>
              <a:t>Informatics in Primary	</a:t>
            </a:r>
            <a:r>
              <a:rPr lang="en-GB" sz="1600" b="1" i="1" dirty="0">
                <a:solidFill>
                  <a:schemeClr val="accent1">
                    <a:lumMod val="50000"/>
                  </a:schemeClr>
                </a:solidFill>
              </a:rPr>
              <a:t>Levels of Control in Primary Robotics </a:t>
            </a:r>
            <a:endParaRPr lang="en-GB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E16B14-060A-490E-8BC0-AC7FC07775A6}"/>
              </a:ext>
            </a:extLst>
          </p:cNvPr>
          <p:cNvSpPr txBox="1"/>
          <p:nvPr/>
        </p:nvSpPr>
        <p:spPr>
          <a:xfrm>
            <a:off x="237573" y="622800"/>
            <a:ext cx="8684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C00000"/>
                </a:solidFill>
              </a:rPr>
              <a:t>context and our earlier findings</a:t>
            </a:r>
            <a:r>
              <a:rPr lang="en-GB" sz="2400" b="1" dirty="0">
                <a:solidFill>
                  <a:srgbClr val="C00000"/>
                </a:solidFill>
              </a:rPr>
              <a:t> 	(2/3)</a:t>
            </a:r>
            <a:r>
              <a:rPr lang="en-GB" sz="3200" b="1" dirty="0">
                <a:solidFill>
                  <a:srgbClr val="C00000"/>
                </a:solidFill>
              </a:rPr>
              <a:t> </a:t>
            </a:r>
            <a:endParaRPr lang="en-GB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80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val 48">
            <a:extLst>
              <a:ext uri="{FF2B5EF4-FFF2-40B4-BE49-F238E27FC236}">
                <a16:creationId xmlns:a16="http://schemas.microsoft.com/office/drawing/2014/main" id="{0A754935-FE43-4667-A787-C9F2A65B39A6}"/>
              </a:ext>
            </a:extLst>
          </p:cNvPr>
          <p:cNvSpPr/>
          <p:nvPr/>
        </p:nvSpPr>
        <p:spPr>
          <a:xfrm rot="17460000">
            <a:off x="6527131" y="4654937"/>
            <a:ext cx="552924" cy="2325802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7F75729-5537-4D15-969A-EEA3B122CDA7}"/>
              </a:ext>
            </a:extLst>
          </p:cNvPr>
          <p:cNvSpPr/>
          <p:nvPr/>
        </p:nvSpPr>
        <p:spPr>
          <a:xfrm>
            <a:off x="2933700" y="5278119"/>
            <a:ext cx="429208" cy="1055233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F10E758-E43C-4998-A100-8982A69F23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817" y="2960561"/>
            <a:ext cx="1171575" cy="380047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1C075A2-5A24-4A71-AE4E-B14ACDE7A0DB}"/>
              </a:ext>
            </a:extLst>
          </p:cNvPr>
          <p:cNvGrpSpPr/>
          <p:nvPr/>
        </p:nvGrpSpPr>
        <p:grpSpPr>
          <a:xfrm>
            <a:off x="858717" y="1319419"/>
            <a:ext cx="7263450" cy="5240025"/>
            <a:chOff x="777600" y="1195200"/>
            <a:chExt cx="7263450" cy="5240025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1C98461-82AB-46F0-9C71-5AB7DF8CC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8800" y="2397600"/>
              <a:ext cx="6572250" cy="48577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E49275AD-5E2F-4205-8A69-E1C245DFF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928" y="6003565"/>
              <a:ext cx="5057775" cy="142875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59AE7D6B-ABC0-4BB4-9443-0BE351145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4000" y="2786400"/>
              <a:ext cx="142875" cy="3524250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C00043FC-D1C9-4AA3-96FD-80BFFF898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965" y="2786400"/>
              <a:ext cx="142875" cy="3524250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7C23976C-C811-4E80-B0D8-CF03A2307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0621" y="2786400"/>
              <a:ext cx="142875" cy="3524250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9B6A4217-5132-419A-A181-E99AD02567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0400" y="1195200"/>
              <a:ext cx="333375" cy="1724025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1F59A609-7BFD-4655-BAB3-9360B7ED9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3336" y="1202400"/>
              <a:ext cx="571500" cy="1724025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0A4FB28A-83EB-46FD-B198-4BE9FEA13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9200" y="1195200"/>
              <a:ext cx="571500" cy="1724025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FA23B145-380B-452A-B7CD-3CED3E0B0D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3200" y="1195200"/>
              <a:ext cx="571500" cy="1724025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EC17738C-C5D0-4440-8D78-920900BD74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6124" y="1195200"/>
              <a:ext cx="571500" cy="1724025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E378B606-306A-4DEB-AD72-8EB06C684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600" y="3488400"/>
              <a:ext cx="2333625" cy="657225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8B61FDF1-7E61-47B1-948D-2F0A0D259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600" y="5176800"/>
              <a:ext cx="2333625" cy="409575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8503B912-B526-44FD-9367-1C5F7AFA9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600" y="4334400"/>
              <a:ext cx="2333625" cy="657225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8EFAFBDC-3D2F-446D-B90C-D87C39E76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600" y="5778000"/>
              <a:ext cx="2333625" cy="657225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EC5ED028-CEF5-4A6D-952E-42864FA91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1600" y="2786400"/>
              <a:ext cx="142875" cy="352425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7A674063-45B3-4F5D-8DE2-CC52E223A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0400" y="2786400"/>
              <a:ext cx="142875" cy="352425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06847A1-C78F-4AC4-8B06-206AC2165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928" y="3672000"/>
              <a:ext cx="5057775" cy="14287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9513D0C6-2A73-415D-B4C5-0E5AFF741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928" y="4554338"/>
              <a:ext cx="5057775" cy="142875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B9A732D3-B3C2-4A7A-A2F8-E019439931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928" y="5259600"/>
              <a:ext cx="5057775" cy="142875"/>
            </a:xfrm>
            <a:prstGeom prst="rect">
              <a:avLst/>
            </a:prstGeom>
          </p:spPr>
        </p:pic>
      </p:grpSp>
      <p:pic>
        <p:nvPicPr>
          <p:cNvPr id="60" name="Picture 59">
            <a:extLst>
              <a:ext uri="{FF2B5EF4-FFF2-40B4-BE49-F238E27FC236}">
                <a16:creationId xmlns:a16="http://schemas.microsoft.com/office/drawing/2014/main" id="{568B55BA-D0C9-4DD4-8861-86930D7CFF7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3886" y="6071414"/>
            <a:ext cx="261938" cy="261938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2CCBF86-4EB7-4931-9DFE-80E461D2FB7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49993" y="6077341"/>
            <a:ext cx="261938" cy="261938"/>
          </a:xfrm>
          <a:prstGeom prst="rect">
            <a:avLst/>
          </a:prstGeom>
        </p:spPr>
      </p:pic>
      <p:sp>
        <p:nvSpPr>
          <p:cNvPr id="43" name="Slide Number Placeholder 2">
            <a:extLst>
              <a:ext uri="{FF2B5EF4-FFF2-40B4-BE49-F238E27FC236}">
                <a16:creationId xmlns:a16="http://schemas.microsoft.com/office/drawing/2014/main" id="{C5AB7ED7-7FDE-4952-8479-9994521CC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29316" y="6575427"/>
            <a:ext cx="1600200" cy="250717"/>
          </a:xfrm>
        </p:spPr>
        <p:txBody>
          <a:bodyPr/>
          <a:lstStyle/>
          <a:p>
            <a:r>
              <a:rPr lang="en-US" sz="1400" b="1" dirty="0"/>
              <a:t>5</a:t>
            </a:r>
            <a:endParaRPr lang="en-US" b="1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B7AFDCFF-708F-4C2F-A84B-F89F309AE93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621182" y="3730834"/>
            <a:ext cx="261938" cy="261938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9E4C92C5-7F0D-4D3C-9398-B67E658095EA}"/>
              </a:ext>
            </a:extLst>
          </p:cNvPr>
          <p:cNvSpPr txBox="1"/>
          <p:nvPr/>
        </p:nvSpPr>
        <p:spPr>
          <a:xfrm>
            <a:off x="237573" y="128006"/>
            <a:ext cx="8684754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8429625" algn="r"/>
              </a:tabLst>
            </a:pPr>
            <a:r>
              <a:rPr lang="en-GB" sz="2000" b="1" i="1" dirty="0">
                <a:solidFill>
                  <a:schemeClr val="accent1">
                    <a:lumMod val="75000"/>
                  </a:schemeClr>
                </a:solidFill>
              </a:rPr>
              <a:t>Informatics in Primary	</a:t>
            </a:r>
            <a:r>
              <a:rPr lang="en-GB" sz="1600" b="1" i="1" dirty="0">
                <a:solidFill>
                  <a:schemeClr val="accent1">
                    <a:lumMod val="50000"/>
                  </a:schemeClr>
                </a:solidFill>
              </a:rPr>
              <a:t>Levels of Control in Primary Robotics </a:t>
            </a:r>
            <a:endParaRPr lang="en-GB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6D7884D-A0D4-4F5A-BD02-32F39DA50CE3}"/>
              </a:ext>
            </a:extLst>
          </p:cNvPr>
          <p:cNvSpPr txBox="1"/>
          <p:nvPr/>
        </p:nvSpPr>
        <p:spPr>
          <a:xfrm>
            <a:off x="237573" y="617625"/>
            <a:ext cx="8684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C00000"/>
                </a:solidFill>
              </a:rPr>
              <a:t>context and our earlier findings</a:t>
            </a:r>
            <a:r>
              <a:rPr lang="en-GB" sz="2400" b="1" dirty="0">
                <a:solidFill>
                  <a:srgbClr val="C00000"/>
                </a:solidFill>
              </a:rPr>
              <a:t> 	(3/3)</a:t>
            </a:r>
            <a:r>
              <a:rPr lang="en-GB" sz="3200" b="1" dirty="0">
                <a:solidFill>
                  <a:srgbClr val="C00000"/>
                </a:solidFill>
              </a:rPr>
              <a:t> </a:t>
            </a:r>
            <a:endParaRPr lang="en-GB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633BEFE1-4FC9-497A-BB41-F615D7CA3AB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49993" y="3730834"/>
            <a:ext cx="261938" cy="261938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F53E057-FA68-4EA8-B368-E179DACE4269}"/>
              </a:ext>
            </a:extLst>
          </p:cNvPr>
          <p:cNvCxnSpPr>
            <a:cxnSpLocks/>
          </p:cNvCxnSpPr>
          <p:nvPr/>
        </p:nvCxnSpPr>
        <p:spPr>
          <a:xfrm>
            <a:off x="4150031" y="3957320"/>
            <a:ext cx="3452824" cy="2134870"/>
          </a:xfrm>
          <a:prstGeom prst="straightConnector1">
            <a:avLst/>
          </a:prstGeom>
          <a:ln w="63500">
            <a:solidFill>
              <a:schemeClr val="accent1">
                <a:lumMod val="50000"/>
              </a:schemeClr>
            </a:solidFill>
            <a:prstDash val="sysDot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DF2373E-7534-4C80-A86C-49116FB98D6C}"/>
              </a:ext>
            </a:extLst>
          </p:cNvPr>
          <p:cNvCxnSpPr>
            <a:cxnSpLocks/>
          </p:cNvCxnSpPr>
          <p:nvPr/>
        </p:nvCxnSpPr>
        <p:spPr>
          <a:xfrm>
            <a:off x="3121924" y="5440680"/>
            <a:ext cx="0" cy="756000"/>
          </a:xfrm>
          <a:prstGeom prst="straightConnector1">
            <a:avLst/>
          </a:prstGeom>
          <a:ln w="63500">
            <a:solidFill>
              <a:schemeClr val="bg1"/>
            </a:solidFill>
            <a:prstDash val="sysDot"/>
            <a:tailEnd type="triangle" w="med" len="sm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732A16A4-BF41-418C-8089-B6E74F18B0DC}"/>
              </a:ext>
            </a:extLst>
          </p:cNvPr>
          <p:cNvCxnSpPr>
            <a:cxnSpLocks/>
          </p:cNvCxnSpPr>
          <p:nvPr/>
        </p:nvCxnSpPr>
        <p:spPr>
          <a:xfrm>
            <a:off x="5895955" y="5455256"/>
            <a:ext cx="1868900" cy="741813"/>
          </a:xfrm>
          <a:prstGeom prst="straightConnector1">
            <a:avLst/>
          </a:prstGeom>
          <a:ln w="63500">
            <a:solidFill>
              <a:schemeClr val="bg1"/>
            </a:solidFill>
            <a:prstDash val="sysDot"/>
            <a:tailEnd type="triangle" w="med" len="sm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6">
            <a:hlinkClick r:id="rId18" action="ppaction://hlinksldjump"/>
            <a:extLst>
              <a:ext uri="{FF2B5EF4-FFF2-40B4-BE49-F238E27FC236}">
                <a16:creationId xmlns:a16="http://schemas.microsoft.com/office/drawing/2014/main" id="{855BE5B0-C91D-460F-A3BB-152F6A3BC14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635" y="5910841"/>
            <a:ext cx="257175" cy="50482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79816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7573" y="622800"/>
            <a:ext cx="8684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C00000"/>
                </a:solidFill>
              </a:rPr>
              <a:t>educational robotics</a:t>
            </a:r>
            <a:r>
              <a:rPr lang="en-GB" sz="2400" b="1" dirty="0">
                <a:solidFill>
                  <a:srgbClr val="C00000"/>
                </a:solidFill>
              </a:rPr>
              <a:t> 	(1/4)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A9D3F063-59F3-4AC3-84B6-01F06584E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41675" y="6551984"/>
            <a:ext cx="1600200" cy="250717"/>
          </a:xfrm>
        </p:spPr>
        <p:txBody>
          <a:bodyPr/>
          <a:lstStyle/>
          <a:p>
            <a:r>
              <a:rPr lang="en-GB" sz="1400" b="1" dirty="0"/>
              <a:t>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B1548D-6CB7-4A66-82B3-7C34375EC7FF}"/>
              </a:ext>
            </a:extLst>
          </p:cNvPr>
          <p:cNvSpPr txBox="1"/>
          <p:nvPr/>
        </p:nvSpPr>
        <p:spPr>
          <a:xfrm>
            <a:off x="237573" y="128006"/>
            <a:ext cx="8684754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8429625" algn="r"/>
              </a:tabLst>
            </a:pPr>
            <a:r>
              <a:rPr lang="en-GB" sz="2000" b="1" i="1" dirty="0">
                <a:solidFill>
                  <a:schemeClr val="accent1">
                    <a:lumMod val="75000"/>
                  </a:schemeClr>
                </a:solidFill>
              </a:rPr>
              <a:t>Informatics in Primary	</a:t>
            </a:r>
            <a:r>
              <a:rPr lang="en-GB" sz="1600" b="1" i="1" dirty="0">
                <a:solidFill>
                  <a:schemeClr val="accent1">
                    <a:lumMod val="50000"/>
                  </a:schemeClr>
                </a:solidFill>
              </a:rPr>
              <a:t>Levels of Control in Primary Robotics </a:t>
            </a:r>
            <a:endParaRPr lang="en-GB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8B0CC2-102D-4700-93B9-15A7A2FA5F10}"/>
              </a:ext>
            </a:extLst>
          </p:cNvPr>
          <p:cNvSpPr txBox="1"/>
          <p:nvPr/>
        </p:nvSpPr>
        <p:spPr>
          <a:xfrm>
            <a:off x="630000" y="1175463"/>
            <a:ext cx="8510601" cy="5663089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marL="720000" indent="-720000">
              <a:spcAft>
                <a:spcPts val="600"/>
              </a:spcAft>
            </a:pPr>
            <a:r>
              <a:rPr lang="en-GB" sz="2200" b="1" dirty="0">
                <a:solidFill>
                  <a:schemeClr val="accent1">
                    <a:lumMod val="75000"/>
                  </a:schemeClr>
                </a:solidFill>
              </a:rPr>
              <a:t>we are strongly convinced that </a:t>
            </a:r>
            <a:r>
              <a:rPr lang="en-GB" sz="2200" b="1" dirty="0">
                <a:solidFill>
                  <a:schemeClr val="accent1">
                    <a:lumMod val="50000"/>
                  </a:schemeClr>
                </a:solidFill>
              </a:rPr>
              <a:t>educational robotics </a:t>
            </a:r>
            <a:r>
              <a:rPr lang="en-GB" sz="2200" b="1" dirty="0">
                <a:solidFill>
                  <a:schemeClr val="accent1">
                    <a:lumMod val="75000"/>
                  </a:schemeClr>
                </a:solidFill>
              </a:rPr>
              <a:t>– with its typical teamwork on the floor style – </a:t>
            </a:r>
            <a:r>
              <a:rPr lang="en-GB" sz="2200" b="1" dirty="0">
                <a:solidFill>
                  <a:srgbClr val="C00000"/>
                </a:solidFill>
              </a:rPr>
              <a:t>MUST</a:t>
            </a:r>
            <a:r>
              <a:rPr lang="en-GB" sz="2200" b="1" dirty="0">
                <a:solidFill>
                  <a:schemeClr val="accent1">
                    <a:lumMod val="75000"/>
                  </a:schemeClr>
                </a:solidFill>
              </a:rPr>
              <a:t> be a part of any informatics content in primary Years</a:t>
            </a:r>
          </a:p>
          <a:p>
            <a:r>
              <a:rPr lang="en-GB" sz="2200" b="1" dirty="0">
                <a:solidFill>
                  <a:schemeClr val="accent1">
                    <a:lumMod val="50000"/>
                  </a:schemeClr>
                </a:solidFill>
              </a:rPr>
              <a:t>we are using TTS Blue-Bot programmable</a:t>
            </a:r>
          </a:p>
          <a:p>
            <a:pPr marL="720000"/>
            <a:r>
              <a:rPr lang="en-GB" sz="2200" b="1" dirty="0">
                <a:solidFill>
                  <a:schemeClr val="accent1">
                    <a:lumMod val="50000"/>
                  </a:schemeClr>
                </a:solidFill>
              </a:rPr>
              <a:t>floor robot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(we call her Ema)</a:t>
            </a:r>
            <a:endParaRPr lang="en-GB" sz="2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720000"/>
            <a:r>
              <a:rPr lang="en-GB" sz="2200" b="1" dirty="0">
                <a:solidFill>
                  <a:schemeClr val="accent1">
                    <a:lumMod val="50000"/>
                  </a:schemeClr>
                </a:solidFill>
              </a:rPr>
              <a:t>with the blue plastic panels </a:t>
            </a:r>
          </a:p>
          <a:p>
            <a:pPr marL="1080000"/>
            <a:r>
              <a:rPr lang="en-GB" sz="2200" b="1" dirty="0">
                <a:solidFill>
                  <a:schemeClr val="accent1">
                    <a:lumMod val="50000"/>
                  </a:schemeClr>
                </a:solidFill>
              </a:rPr>
              <a:t>for programming</a:t>
            </a:r>
          </a:p>
          <a:p>
            <a:endParaRPr lang="en-GB" sz="22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22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22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22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22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en-GB" sz="2200" b="1" dirty="0">
                <a:solidFill>
                  <a:schemeClr val="accent1">
                    <a:lumMod val="75000"/>
                  </a:schemeClr>
                </a:solidFill>
              </a:rPr>
              <a:t>pupils	</a:t>
            </a:r>
            <a:r>
              <a:rPr lang="en-GB" sz="2200" b="1" dirty="0">
                <a:solidFill>
                  <a:schemeClr val="accent1">
                    <a:lumMod val="50000"/>
                  </a:schemeClr>
                </a:solidFill>
              </a:rPr>
              <a:t>wirelessly connect panels to their robots</a:t>
            </a:r>
          </a:p>
          <a:p>
            <a:r>
              <a:rPr lang="en-GB" sz="2200" b="1" dirty="0">
                <a:solidFill>
                  <a:schemeClr val="accent1">
                    <a:lumMod val="75000"/>
                  </a:schemeClr>
                </a:solidFill>
              </a:rPr>
              <a:t>	use small plastic command cards to control them </a:t>
            </a:r>
          </a:p>
          <a:p>
            <a:r>
              <a:rPr lang="en-GB" sz="2200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GB" sz="2200" b="1" dirty="0">
                <a:solidFill>
                  <a:schemeClr val="accent1">
                    <a:lumMod val="50000"/>
                  </a:schemeClr>
                </a:solidFill>
              </a:rPr>
              <a:t>work in teams of 4    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(in some schools of 3 or 2, but never alone)</a:t>
            </a:r>
          </a:p>
          <a:p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		</a:t>
            </a:r>
            <a:r>
              <a:rPr lang="en-GB" sz="2000" b="1" dirty="0">
                <a:solidFill>
                  <a:srgbClr val="C00000"/>
                </a:solidFill>
              </a:rPr>
              <a:t>and discuss in teams and all class regularly</a:t>
            </a:r>
            <a:endParaRPr lang="en-GB" sz="2200" b="1" dirty="0">
              <a:solidFill>
                <a:srgbClr val="C000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02A8315-B52F-4437-8C0F-EE79DCD036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00" y="1333597"/>
            <a:ext cx="190500" cy="171450"/>
          </a:xfrm>
          <a:prstGeom prst="rect">
            <a:avLst/>
          </a:prstGeom>
        </p:spPr>
      </p:pic>
      <p:pic>
        <p:nvPicPr>
          <p:cNvPr id="15" name="Obrázok 8">
            <a:extLst>
              <a:ext uri="{FF2B5EF4-FFF2-40B4-BE49-F238E27FC236}">
                <a16:creationId xmlns:a16="http://schemas.microsoft.com/office/drawing/2014/main" id="{3963ABA8-6076-4DC2-97F7-F435C848B0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615" y="2285384"/>
            <a:ext cx="2789163" cy="1298890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A picture containing text, sky, kitchen appliance&#10;&#10;Description automatically generated">
            <a:extLst>
              <a:ext uri="{FF2B5EF4-FFF2-40B4-BE49-F238E27FC236}">
                <a16:creationId xmlns:a16="http://schemas.microsoft.com/office/drawing/2014/main" id="{C637B505-AA46-47F5-90BD-D44CA0EDEC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03" y="3818884"/>
            <a:ext cx="5945118" cy="129889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160661F6-27FC-4CB9-AC37-570CD21ED7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403" y="4313497"/>
            <a:ext cx="530352" cy="755142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78C2FC28-6192-453D-94B4-DBB113F7D41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272" y="4313497"/>
            <a:ext cx="530352" cy="755142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6783E3EB-FDB2-4202-AB1A-7A5969430CE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141" y="4313497"/>
            <a:ext cx="530352" cy="755142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4AEAA15-6A89-478E-AC6C-DB09DA49D7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00" y="2410252"/>
            <a:ext cx="190500" cy="17145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50A8426-C775-488F-B024-0A04F56B97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00" y="5507686"/>
            <a:ext cx="190500" cy="1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03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13061</TotalTime>
  <Words>1697</Words>
  <Application>Microsoft Office PowerPoint</Application>
  <PresentationFormat>On-screen Show (4:3)</PresentationFormat>
  <Paragraphs>212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kalas@fmph.uniba.sk</dc:creator>
  <cp:lastModifiedBy>Kalaš Ivan</cp:lastModifiedBy>
  <cp:revision>1222</cp:revision>
  <cp:lastPrinted>2016-09-28T20:54:11Z</cp:lastPrinted>
  <dcterms:created xsi:type="dcterms:W3CDTF">2014-09-10T20:11:26Z</dcterms:created>
  <dcterms:modified xsi:type="dcterms:W3CDTF">2022-08-23T09:08:59Z</dcterms:modified>
</cp:coreProperties>
</file>